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handoutMasterIdLst>
    <p:handoutMasterId r:id="rId13"/>
  </p:handoutMasterIdLst>
  <p:sldIdLst>
    <p:sldId id="307" r:id="rId2"/>
    <p:sldId id="348" r:id="rId3"/>
    <p:sldId id="350" r:id="rId4"/>
    <p:sldId id="351" r:id="rId5"/>
    <p:sldId id="329" r:id="rId6"/>
    <p:sldId id="349" r:id="rId7"/>
    <p:sldId id="352" r:id="rId8"/>
    <p:sldId id="354" r:id="rId9"/>
    <p:sldId id="330" r:id="rId10"/>
    <p:sldId id="335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3E1B59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5429" autoAdjust="0"/>
  </p:normalViewPr>
  <p:slideViewPr>
    <p:cSldViewPr>
      <p:cViewPr varScale="1">
        <p:scale>
          <a:sx n="98" d="100"/>
          <a:sy n="98" d="100"/>
        </p:scale>
        <p:origin x="198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944268-79DE-44A9-A725-0FB4C4C125B0}" type="datetimeFigureOut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Wikipedia (http://en.wikipedia.org)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5C392B-F732-4556-8A8B-6B0BF11EE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676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24675AF5-5B02-4614-A957-405B9C648469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2" rIns="93304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4" tIns="46652" rIns="93304" bIns="466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r>
              <a:rPr lang="en-US" dirty="0"/>
              <a:t>Wikipedia (http://en.wikipedia.org)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923EBAA0-8872-484F-A9CF-0DC254A6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09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Wikipedia (http://en.wikipedia.org)</a:t>
            </a:r>
          </a:p>
        </p:txBody>
      </p:sp>
    </p:spTree>
    <p:extLst>
      <p:ext uri="{BB962C8B-B14F-4D97-AF65-F5344CB8AC3E}">
        <p14:creationId xmlns:p14="http://schemas.microsoft.com/office/powerpoint/2010/main" val="29826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9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7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2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5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3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6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7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17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E6839-78AD-4AA8-8CC9-679477E6432F}"/>
              </a:ext>
            </a:extLst>
          </p:cNvPr>
          <p:cNvSpPr txBox="1"/>
          <p:nvPr userDrawn="1"/>
        </p:nvSpPr>
        <p:spPr>
          <a:xfrm>
            <a:off x="6629400" y="6096000"/>
            <a:ext cx="231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16145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35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0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746" y="1905001"/>
            <a:ext cx="5311092" cy="1524000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Overview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1800" dirty="0"/>
              <a:t>October 8, 2020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2672" y="977248"/>
            <a:ext cx="4329458" cy="511487"/>
          </a:xfrm>
        </p:spPr>
        <p:txBody>
          <a:bodyPr/>
          <a:lstStyle/>
          <a:p>
            <a:r>
              <a:rPr lang="en-US" dirty="0"/>
              <a:t>MSFAC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236DAB-3C71-455F-B3CC-CDAA967A1CF4}"/>
              </a:ext>
            </a:extLst>
          </p:cNvPr>
          <p:cNvSpPr/>
          <p:nvPr/>
        </p:nvSpPr>
        <p:spPr>
          <a:xfrm>
            <a:off x="4853892" y="4267200"/>
            <a:ext cx="2590800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21 Budget Review</a:t>
            </a:r>
          </a:p>
          <a:p>
            <a:pPr lvl="0" algn="ctr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Impact</a:t>
            </a:r>
          </a:p>
          <a:p>
            <a:pPr lvl="0" algn="ctr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Outlook on Fee Requests</a:t>
            </a:r>
            <a:endParaRPr lang="en-US" sz="2000" b="0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19A6388-91D2-4C33-9C72-20DE95E77E22}"/>
              </a:ext>
            </a:extLst>
          </p:cNvPr>
          <p:cNvSpPr txBox="1">
            <a:spLocks/>
          </p:cNvSpPr>
          <p:nvPr/>
        </p:nvSpPr>
        <p:spPr bwMode="auto">
          <a:xfrm>
            <a:off x="304800" y="1676400"/>
            <a:ext cx="84963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b="0" kern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BF0A9-B30C-4B85-BEA0-A0BC54E3199E}"/>
              </a:ext>
            </a:extLst>
          </p:cNvPr>
          <p:cNvSpPr txBox="1"/>
          <p:nvPr/>
        </p:nvSpPr>
        <p:spPr>
          <a:xfrm>
            <a:off x="444472" y="3008885"/>
            <a:ext cx="825572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E2AC00"/>
                </a:solidFill>
                <a:latin typeface="+mn-lt"/>
                <a:cs typeface="Arial" panose="020B0604020202020204" pitchFamily="34" charset="0"/>
              </a:rPr>
              <a:t>QUESTIONS</a:t>
            </a:r>
            <a:endParaRPr lang="en-US" sz="5400" dirty="0">
              <a:solidFill>
                <a:srgbClr val="E2A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96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415207"/>
            <a:ext cx="78486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Transportation Services is a self-supported auxiliary unit primarily funded by student fees. 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Sources of Transportation revenue include: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EB211"/>
              </a:buClr>
              <a:buFontTx/>
              <a:buChar char="–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Student Fees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EB211"/>
              </a:buClr>
              <a:buFontTx/>
              <a:buChar char="–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Institute 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Allocation</a:t>
            </a:r>
          </a:p>
          <a:p>
            <a:pPr lvl="1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</a:t>
            </a:r>
            <a:r>
              <a:rPr lang="en-US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to support Faculty/Staff ridership)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EB211"/>
              </a:buClr>
              <a:buFontTx/>
              <a:buChar char="–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Charter Revenue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EB211"/>
              </a:buClr>
              <a:buFontTx/>
              <a:buChar char="–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Emory 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Shuttle</a:t>
            </a:r>
          </a:p>
          <a:p>
            <a:pPr lvl="1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(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supported by the Institute and Emory)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EB211"/>
              </a:buClr>
              <a:buFontTx/>
              <a:buChar char="–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Transit advertising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Transportation budget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52" y="2895600"/>
            <a:ext cx="4198698" cy="30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FY2021 Transportation budget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A7E43-B6CC-4861-95C7-6AF1DC5D4B1E}"/>
              </a:ext>
            </a:extLst>
          </p:cNvPr>
          <p:cNvSpPr/>
          <p:nvPr/>
        </p:nvSpPr>
        <p:spPr>
          <a:xfrm>
            <a:off x="762000" y="4495800"/>
            <a:ext cx="77851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Revenue shortfall of $374,753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Although Fall student fee revenue relatively flat for FY21, 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expecting an overall </a:t>
            </a: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revenue decrease due to no Summer fee revenue.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Projecting reduction in charter services</a:t>
            </a:r>
            <a:endParaRPr lang="en-US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89B25-85AC-43D9-AD52-CAF30D53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7" y="1600200"/>
            <a:ext cx="719151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0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FY2021 Transportation budget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A7E43-B6CC-4861-95C7-6AF1DC5D4B1E}"/>
              </a:ext>
            </a:extLst>
          </p:cNvPr>
          <p:cNvSpPr/>
          <p:nvPr/>
        </p:nvSpPr>
        <p:spPr>
          <a:xfrm>
            <a:off x="5181600" y="2126039"/>
            <a:ext cx="3810001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Delay in filling vacant positions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Reduction in transit service hours in Summer &amp; during breaks &amp; reduction in charter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service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expenses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Projecting an overall positive net income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Surplus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funds/reserves are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used to fund Transportation capital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95D7C-C17B-4932-9F03-CAF6FD90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199"/>
            <a:ext cx="45097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FY2020 Transportation budget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5E54E-067E-4A4E-902F-4ED08822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8" y="1828800"/>
            <a:ext cx="7340601" cy="259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A7E43-B6CC-4861-95C7-6AF1DC5D4B1E}"/>
              </a:ext>
            </a:extLst>
          </p:cNvPr>
          <p:cNvSpPr/>
          <p:nvPr/>
        </p:nvSpPr>
        <p:spPr>
          <a:xfrm>
            <a:off x="901698" y="4687661"/>
            <a:ext cx="71704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Revenue shortfall of $668,847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Partial refund of Spring fees &amp; no Summer fee revenue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Discontinued charter services in March</a:t>
            </a:r>
            <a:endParaRPr lang="en-US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4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FY2020 Transportation budget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A7E43-B6CC-4861-95C7-6AF1DC5D4B1E}"/>
              </a:ext>
            </a:extLst>
          </p:cNvPr>
          <p:cNvSpPr/>
          <p:nvPr/>
        </p:nvSpPr>
        <p:spPr>
          <a:xfrm>
            <a:off x="5105400" y="1461242"/>
            <a:ext cx="381000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Delayed filling vacant positions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Reduced transit service hours in Spring &amp; Summer semesters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Reduced expenses for charter services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Received Cares Act Aid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Overall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positive net income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Surplus funds (reserves) used to fund Transportation capital projects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Covid-19 costs included: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PPE for Staff and passengers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Signage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Increased frequency in vehicle cleaning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090F6-4968-434B-A84A-5F560D18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33249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605" y="1105276"/>
            <a:ext cx="5758226" cy="5334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000" b="1" u="sng" kern="0" dirty="0" smtClean="0">
                <a:solidFill>
                  <a:srgbClr val="000000"/>
                </a:solidFill>
                <a:latin typeface="Calibri" pitchFamily="34" charset="0"/>
              </a:rPr>
              <a:t>Fall Service Changes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2000" b="1" u="sng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sz="2000" b="1" u="sng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79" y="1219200"/>
            <a:ext cx="2250529" cy="182880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 19 Impact to Transit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984" y="1524000"/>
            <a:ext cx="6596426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Stinger </a:t>
            </a: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Buses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Overall service hours remained the same during Fall Semester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increase transit capacity, service added to high demand routes Monday - Friday (Gold &amp; Blue Routes)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984" y="3182194"/>
            <a:ext cx="8700779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Temporarily suspended the Red Route, Midnight Rambler and Saturday/ Sunday Gold Route service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NARA/TEP services operates with a bus instead of a van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Extended service hours to the Gold and Blue routes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Increased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measures to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clean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transit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vehicles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Bus are cleaned daily with an electrostatic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sprayer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High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touch surfaces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cleaned during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shift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changes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Changed seating and bus boarding/exit protocols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Retired the Tech Trolley</a:t>
            </a:r>
            <a:endParaRPr lang="en-US" sz="19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96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777" y="1237034"/>
            <a:ext cx="6172201" cy="5334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000" b="1" u="sng" kern="0" dirty="0" smtClean="0">
                <a:solidFill>
                  <a:srgbClr val="000000"/>
                </a:solidFill>
                <a:latin typeface="Calibri" pitchFamily="34" charset="0"/>
              </a:rPr>
              <a:t>Fall Service Changes (cont.)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2000" b="1" u="sng" kern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sz="2000" b="1" u="sng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all" spc="200" normalizeH="0" baseline="0" noProof="0" dirty="0">
                <a:ln>
                  <a:noFill/>
                </a:ln>
                <a:solidFill>
                  <a:srgbClr val="EEB2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 19 Impact to Transit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4554290"/>
            <a:ext cx="2422578" cy="1698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776" y="1747736"/>
            <a:ext cx="8217423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Stingerette </a:t>
            </a:r>
            <a:r>
              <a:rPr lang="en-US" sz="19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Service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provide social distancing,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limited the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nighttime Stingerette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rides to one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rider, f</a:t>
            </a: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or a maximum of two </a:t>
            </a:r>
            <a:r>
              <a:rPr lang="en-US" sz="1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acquaintances per trip.</a:t>
            </a:r>
            <a:endParaRPr lang="en-US" sz="19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To increase the number of drivers serving Stingerette during peak times, all driver shifts </a:t>
            </a:r>
            <a:r>
              <a:rPr lang="en-US" sz="1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consolidated </a:t>
            </a: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to one shift.  </a:t>
            </a:r>
            <a:endParaRPr lang="en-US" sz="1900" b="0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Change in hours of nightly operation – currently 8:00 </a:t>
            </a:r>
            <a:r>
              <a:rPr lang="en-US" sz="1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pm to 3:00 am.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EEB211"/>
              </a:buClr>
              <a:buFontTx/>
              <a:buChar char="•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 Stingerette’s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service boundary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changed to GT’s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campus and neighborhoods in between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campus, which includes: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154" y="4413081"/>
            <a:ext cx="6172203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eaLnBrk="0" hangingPunct="0">
              <a:spcBef>
                <a:spcPct val="20000"/>
              </a:spcBef>
              <a:buClr>
                <a:srgbClr val="EEB211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Home </a:t>
            </a: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Park &amp; Centennial 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Place – drop offs only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EEB211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MARTA Midtown station – pick-ups &amp; drop-offs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EEB211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GT buildings along 14</a:t>
            </a:r>
            <a:r>
              <a:rPr lang="en-US" sz="19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</a:t>
            </a:r>
            <a:r>
              <a:rPr lang="en-US" sz="1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Street, NARA/TEP facilities and campus buildings within Tech Square – pick-ups &amp; drop-offs.</a:t>
            </a:r>
            <a:endParaRPr lang="en-US" sz="19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EEB211"/>
              </a:buClr>
            </a:pPr>
            <a:r>
              <a:rPr lang="en-US" sz="3200" b="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Not expecting a fee increase in FY2022</a:t>
            </a:r>
            <a:endParaRPr lang="en-US" sz="3200" b="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" y="0"/>
            <a:ext cx="6858000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Transportation outlook on fee requests</a:t>
            </a:r>
            <a:endParaRPr kumimoji="0" lang="en-US" sz="2200" i="1" u="none" strike="noStrike" kern="1200" cap="all" spc="200" normalizeH="0" baseline="0" noProof="0" dirty="0">
              <a:ln>
                <a:noFill/>
              </a:ln>
              <a:solidFill>
                <a:srgbClr val="EEB21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77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474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Lucida Grande</vt:lpstr>
      <vt:lpstr>Custom Design</vt:lpstr>
      <vt:lpstr>Transportation Overview October 8,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Susan Thesing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 Presentation Title</dc:title>
  <dc:creator>Georgia Tech</dc:creator>
  <cp:lastModifiedBy>Fernandes, Jamie</cp:lastModifiedBy>
  <cp:revision>278</cp:revision>
  <cp:lastPrinted>2017-11-27T19:32:25Z</cp:lastPrinted>
  <dcterms:created xsi:type="dcterms:W3CDTF">2007-11-12T20:44:08Z</dcterms:created>
  <dcterms:modified xsi:type="dcterms:W3CDTF">2020-10-07T18:28:13Z</dcterms:modified>
</cp:coreProperties>
</file>