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7" r:id="rId2"/>
  </p:sldMasterIdLst>
  <p:notesMasterIdLst>
    <p:notesMasterId r:id="rId23"/>
  </p:notesMasterIdLst>
  <p:sldIdLst>
    <p:sldId id="257" r:id="rId3"/>
    <p:sldId id="261" r:id="rId4"/>
    <p:sldId id="273" r:id="rId5"/>
    <p:sldId id="259" r:id="rId6"/>
    <p:sldId id="262" r:id="rId7"/>
    <p:sldId id="263" r:id="rId8"/>
    <p:sldId id="317" r:id="rId9"/>
    <p:sldId id="268" r:id="rId10"/>
    <p:sldId id="310" r:id="rId11"/>
    <p:sldId id="304" r:id="rId12"/>
    <p:sldId id="305" r:id="rId13"/>
    <p:sldId id="274" r:id="rId14"/>
    <p:sldId id="309" r:id="rId15"/>
    <p:sldId id="316" r:id="rId16"/>
    <p:sldId id="287" r:id="rId17"/>
    <p:sldId id="320" r:id="rId18"/>
    <p:sldId id="308" r:id="rId19"/>
    <p:sldId id="269" r:id="rId20"/>
    <p:sldId id="318" r:id="rId21"/>
    <p:sldId id="319" r:id="rId2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21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4" autoAdjust="0"/>
    <p:restoredTop sz="94705"/>
  </p:normalViewPr>
  <p:slideViewPr>
    <p:cSldViewPr snapToGrid="0" snapToObjects="1">
      <p:cViewPr varScale="1">
        <p:scale>
          <a:sx n="106" d="100"/>
          <a:sy n="106" d="100"/>
        </p:scale>
        <p:origin x="984" y="120"/>
      </p:cViewPr>
      <p:guideLst>
        <p:guide orient="horz" pos="773"/>
        <p:guide pos="244"/>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a:t>Patient Satisfaction-Stamps</a:t>
            </a:r>
            <a:r>
              <a:rPr lang="en-US" sz="1050" baseline="0"/>
              <a:t> Health Services</a:t>
            </a:r>
          </a:p>
          <a:p>
            <a:pPr>
              <a:defRPr sz="1050"/>
            </a:pPr>
            <a:r>
              <a:rPr lang="en-US" sz="1050"/>
              <a:t>2017</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163757655293102"/>
          <c:y val="0.209166666666667"/>
          <c:w val="0.686431977252843"/>
          <c:h val="0.68343394575677996"/>
        </c:manualLayout>
      </c:layout>
      <c:barChart>
        <c:barDir val="bar"/>
        <c:grouping val="clustered"/>
        <c:varyColors val="0"/>
        <c:ser>
          <c:idx val="0"/>
          <c:order val="0"/>
          <c:spPr>
            <a:solidFill>
              <a:schemeClr val="accent1"/>
            </a:solidFill>
            <a:ln>
              <a:noFill/>
            </a:ln>
            <a:effectLst/>
          </c:spPr>
          <c:invertIfNegative val="0"/>
          <c:cat>
            <c:strRef>
              <c:f>'Summary Scores'!$R$2:$R$14</c:f>
              <c:strCache>
                <c:ptCount val="13"/>
                <c:pt idx="0">
                  <c:v>Information Desk</c:v>
                </c:pt>
                <c:pt idx="1">
                  <c:v>Gold Care Team</c:v>
                </c:pt>
                <c:pt idx="2">
                  <c:v>Blue Care Team</c:v>
                </c:pt>
                <c:pt idx="3">
                  <c:v>Silver Care Team</c:v>
                </c:pt>
                <c:pt idx="4">
                  <c:v>Womens Health</c:v>
                </c:pt>
                <c:pt idx="5">
                  <c:v>Nutrition </c:v>
                </c:pt>
                <c:pt idx="6">
                  <c:v>Allergy/Immunization</c:v>
                </c:pt>
                <c:pt idx="7">
                  <c:v>Psychiatry</c:v>
                </c:pt>
                <c:pt idx="8">
                  <c:v>Lab/Radiology</c:v>
                </c:pt>
                <c:pt idx="9">
                  <c:v>Pharmacy</c:v>
                </c:pt>
                <c:pt idx="10">
                  <c:v>Insurance Specialist</c:v>
                </c:pt>
                <c:pt idx="11">
                  <c:v>Check out</c:v>
                </c:pt>
                <c:pt idx="12">
                  <c:v>Overall Satisfaction</c:v>
                </c:pt>
              </c:strCache>
            </c:strRef>
          </c:cat>
          <c:val>
            <c:numRef>
              <c:f>'Summary Scores'!$S$2:$S$14</c:f>
              <c:numCache>
                <c:formatCode>0.0</c:formatCode>
                <c:ptCount val="13"/>
                <c:pt idx="0">
                  <c:v>4.8</c:v>
                </c:pt>
                <c:pt idx="1">
                  <c:v>4.804444444444445</c:v>
                </c:pt>
                <c:pt idx="2">
                  <c:v>4.8222222222222211</c:v>
                </c:pt>
                <c:pt idx="3">
                  <c:v>4.8714285714285719</c:v>
                </c:pt>
                <c:pt idx="4">
                  <c:v>4.9333333333333353</c:v>
                </c:pt>
                <c:pt idx="5">
                  <c:v>4.8111111111111109</c:v>
                </c:pt>
                <c:pt idx="6">
                  <c:v>4.8777777777777764</c:v>
                </c:pt>
                <c:pt idx="7">
                  <c:v>4.6888888888888882</c:v>
                </c:pt>
                <c:pt idx="8">
                  <c:v>4.8777777777777764</c:v>
                </c:pt>
                <c:pt idx="9">
                  <c:v>4.6888888888888882</c:v>
                </c:pt>
                <c:pt idx="10">
                  <c:v>4.7333333333333343</c:v>
                </c:pt>
                <c:pt idx="11">
                  <c:v>4.8333333333333321</c:v>
                </c:pt>
                <c:pt idx="12">
                  <c:v>4.7888888888888879</c:v>
                </c:pt>
              </c:numCache>
            </c:numRef>
          </c:val>
        </c:ser>
        <c:dLbls>
          <c:showLegendKey val="0"/>
          <c:showVal val="0"/>
          <c:showCatName val="0"/>
          <c:showSerName val="0"/>
          <c:showPercent val="0"/>
          <c:showBubbleSize val="0"/>
        </c:dLbls>
        <c:gapWidth val="182"/>
        <c:axId val="311832672"/>
        <c:axId val="311833064"/>
      </c:barChart>
      <c:catAx>
        <c:axId val="31183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833064"/>
        <c:crosses val="autoZero"/>
        <c:auto val="1"/>
        <c:lblAlgn val="ctr"/>
        <c:lblOffset val="100"/>
        <c:noMultiLvlLbl val="0"/>
      </c:catAx>
      <c:valAx>
        <c:axId val="311833064"/>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83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Primary Care</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10841574394289"/>
          <c:y val="0.19704637970636499"/>
          <c:w val="0.85631720900907204"/>
          <c:h val="0.67022968337917999"/>
        </c:manualLayout>
      </c:layout>
      <c:lineChart>
        <c:grouping val="standard"/>
        <c:varyColors val="0"/>
        <c:ser>
          <c:idx val="0"/>
          <c:order val="0"/>
          <c:spPr>
            <a:ln w="22225" cap="rnd" cmpd="sng" algn="ctr">
              <a:solidFill>
                <a:schemeClr val="accent1"/>
              </a:solidFill>
              <a:round/>
            </a:ln>
            <a:effectLst/>
          </c:spPr>
          <c:marker>
            <c:symbol val="none"/>
          </c:marker>
          <c:dLbls>
            <c:dLbl>
              <c:idx val="5"/>
              <c:layout>
                <c:manualLayout>
                  <c:x val="0"/>
                  <c:y val="-3.17880662092856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'Visit Data'!$B$19:$G$19</c:f>
              <c:strCache>
                <c:ptCount val="6"/>
                <c:pt idx="0">
                  <c:v>FY 2012</c:v>
                </c:pt>
                <c:pt idx="1">
                  <c:v>FY 2013</c:v>
                </c:pt>
                <c:pt idx="2">
                  <c:v>FY 2014</c:v>
                </c:pt>
                <c:pt idx="3">
                  <c:v>FY 2015</c:v>
                </c:pt>
                <c:pt idx="4">
                  <c:v>FY 2016 </c:v>
                </c:pt>
                <c:pt idx="5">
                  <c:v>FY 2017</c:v>
                </c:pt>
              </c:strCache>
            </c:strRef>
          </c:cat>
          <c:val>
            <c:numRef>
              <c:f>'Visit Data'!$B$32:$G$32</c:f>
              <c:numCache>
                <c:formatCode>General</c:formatCode>
                <c:ptCount val="6"/>
                <c:pt idx="0">
                  <c:v>23692</c:v>
                </c:pt>
                <c:pt idx="1">
                  <c:v>24872</c:v>
                </c:pt>
                <c:pt idx="2">
                  <c:v>23890</c:v>
                </c:pt>
                <c:pt idx="3">
                  <c:v>25908</c:v>
                </c:pt>
                <c:pt idx="4">
                  <c:v>25579</c:v>
                </c:pt>
                <c:pt idx="5">
                  <c:v>26167</c:v>
                </c:pt>
              </c:numCache>
            </c:numRef>
          </c:val>
          <c:smooth val="0"/>
          <c:extLst xmlns:c16r2="http://schemas.microsoft.com/office/drawing/2015/06/chart">
            <c:ext xmlns:c16="http://schemas.microsoft.com/office/drawing/2014/chart" uri="{C3380CC4-5D6E-409C-BE32-E72D297353CC}">
              <c16:uniqueId val="{00000000-29BE-4DAC-B22A-AD12E340BC1A}"/>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14836896"/>
        <c:axId val="315529568"/>
      </c:lineChart>
      <c:catAx>
        <c:axId val="314836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5529568"/>
        <c:crosses val="autoZero"/>
        <c:auto val="1"/>
        <c:lblAlgn val="ctr"/>
        <c:lblOffset val="100"/>
        <c:noMultiLvlLbl val="0"/>
      </c:catAx>
      <c:valAx>
        <c:axId val="315529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4836896"/>
        <c:crosses val="autoZero"/>
        <c:crossBetween val="between"/>
        <c:majorUnit val="2500"/>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r>
              <a:rPr lang="en-US" b="1"/>
              <a:t>Psychiatry</a:t>
            </a:r>
          </a:p>
        </c:rich>
      </c:tx>
      <c:layout/>
      <c:overlay val="0"/>
      <c:spPr>
        <a:noFill/>
        <a:ln>
          <a:noFill/>
        </a:ln>
        <a:effectLst/>
      </c:spPr>
      <c:txPr>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'Visit Data'!$B$53:$G$53</c:f>
              <c:strCache>
                <c:ptCount val="6"/>
                <c:pt idx="0">
                  <c:v>FY 2012</c:v>
                </c:pt>
                <c:pt idx="1">
                  <c:v>FY 2013</c:v>
                </c:pt>
                <c:pt idx="2">
                  <c:v>FY 2014</c:v>
                </c:pt>
                <c:pt idx="3">
                  <c:v>FY2015</c:v>
                </c:pt>
                <c:pt idx="4">
                  <c:v>FY2016</c:v>
                </c:pt>
                <c:pt idx="5">
                  <c:v>FY 2017</c:v>
                </c:pt>
              </c:strCache>
            </c:strRef>
          </c:cat>
          <c:val>
            <c:numRef>
              <c:f>'Visit Data'!$B$66:$G$66</c:f>
              <c:numCache>
                <c:formatCode>General</c:formatCode>
                <c:ptCount val="6"/>
                <c:pt idx="0">
                  <c:v>2755</c:v>
                </c:pt>
                <c:pt idx="1">
                  <c:v>3206</c:v>
                </c:pt>
                <c:pt idx="2">
                  <c:v>3362</c:v>
                </c:pt>
                <c:pt idx="3">
                  <c:v>4631</c:v>
                </c:pt>
                <c:pt idx="4">
                  <c:v>5265</c:v>
                </c:pt>
                <c:pt idx="5">
                  <c:v>5436</c:v>
                </c:pt>
              </c:numCache>
            </c:numRef>
          </c:val>
          <c:smooth val="0"/>
          <c:extLst xmlns:c16r2="http://schemas.microsoft.com/office/drawing/2015/06/chart">
            <c:ext xmlns:c16="http://schemas.microsoft.com/office/drawing/2014/chart" uri="{C3380CC4-5D6E-409C-BE32-E72D297353CC}">
              <c16:uniqueId val="{00000000-CC6A-4FA6-B1CE-17046B317A61}"/>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15530352"/>
        <c:axId val="315530744"/>
      </c:lineChart>
      <c:catAx>
        <c:axId val="315530352"/>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5530744"/>
        <c:crosses val="autoZero"/>
        <c:auto val="1"/>
        <c:lblAlgn val="ctr"/>
        <c:lblOffset val="100"/>
        <c:noMultiLvlLbl val="0"/>
      </c:catAx>
      <c:valAx>
        <c:axId val="315530744"/>
        <c:scaling>
          <c:orientation val="minMax"/>
          <c:min val="15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5530352"/>
        <c:crosses val="autoZero"/>
        <c:crossBetween val="between"/>
        <c:majorUnit val="1000"/>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rgbClr val="EEB211"/>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Women's Health</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'Visit Data'!$B$36:$H$36</c:f>
              <c:strCache>
                <c:ptCount val="6"/>
                <c:pt idx="0">
                  <c:v>FY 2012</c:v>
                </c:pt>
                <c:pt idx="1">
                  <c:v>FY 2013</c:v>
                </c:pt>
                <c:pt idx="2">
                  <c:v>FY 2014</c:v>
                </c:pt>
                <c:pt idx="3">
                  <c:v>FY 2015 </c:v>
                </c:pt>
                <c:pt idx="4">
                  <c:v>FY 2016</c:v>
                </c:pt>
                <c:pt idx="5">
                  <c:v>FY 2017</c:v>
                </c:pt>
              </c:strCache>
            </c:strRef>
          </c:cat>
          <c:val>
            <c:numRef>
              <c:f>'Visit Data'!$B$49:$H$49</c:f>
              <c:numCache>
                <c:formatCode>General</c:formatCode>
                <c:ptCount val="6"/>
                <c:pt idx="0">
                  <c:v>3189</c:v>
                </c:pt>
                <c:pt idx="1">
                  <c:v>3416</c:v>
                </c:pt>
                <c:pt idx="2">
                  <c:v>3200</c:v>
                </c:pt>
                <c:pt idx="3">
                  <c:v>3434</c:v>
                </c:pt>
                <c:pt idx="4">
                  <c:v>3966</c:v>
                </c:pt>
                <c:pt idx="5">
                  <c:v>3864</c:v>
                </c:pt>
              </c:numCache>
            </c:numRef>
          </c:val>
          <c:smooth val="0"/>
          <c:extLst xmlns:c16r2="http://schemas.microsoft.com/office/drawing/2015/06/chart">
            <c:ext xmlns:c16="http://schemas.microsoft.com/office/drawing/2014/chart" uri="{C3380CC4-5D6E-409C-BE32-E72D297353CC}">
              <c16:uniqueId val="{00000000-61D3-443C-B3E1-4F03D6F5FEB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15531528"/>
        <c:axId val="315531920"/>
      </c:lineChart>
      <c:catAx>
        <c:axId val="315531528"/>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5531920"/>
        <c:crosses val="autoZero"/>
        <c:auto val="1"/>
        <c:lblAlgn val="ctr"/>
        <c:lblOffset val="100"/>
        <c:noMultiLvlLbl val="0"/>
      </c:catAx>
      <c:valAx>
        <c:axId val="315531920"/>
        <c:scaling>
          <c:orientation val="minMax"/>
          <c:min val="25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5531528"/>
        <c:crosses val="autoZero"/>
        <c:crossBetween val="between"/>
        <c:majorUnit val="500"/>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a:t>Would you recommend Stamps to Another Student? 2017</a:t>
            </a:r>
          </a:p>
        </c:rich>
      </c:tx>
      <c:layout>
        <c:manualLayout>
          <c:xMode val="edge"/>
          <c:yMode val="edge"/>
          <c:x val="0.173166666666667"/>
          <c:y val="4.1666666666666699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062913385826799"/>
          <c:y val="0.23666083406240901"/>
          <c:w val="0.51874173228346498"/>
          <c:h val="0.720474628171479"/>
        </c:manualLayout>
      </c:layout>
      <c:pieChart>
        <c:varyColors val="1"/>
        <c:ser>
          <c:idx val="0"/>
          <c:order val="0"/>
          <c:tx>
            <c:strRef>
              <c:f>'Summary Scores'!$S$15</c:f>
              <c:strCache>
                <c:ptCount val="1"/>
              </c:strCache>
            </c:strRef>
          </c:tx>
          <c:explosion val="2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tx>
                <c:rich>
                  <a:bodyPr/>
                  <a:lstStyle/>
                  <a:p>
                    <a:fld id="{485C35FE-037C-4CE4-B467-656C790C3891}" type="CATEGORYNAME">
                      <a:rPr lang="en-US"/>
                      <a:pPr/>
                      <a:t>[CATEGORY NAME]</a:t>
                    </a:fld>
                    <a:r>
                      <a:rPr lang="en-US" baseline="0"/>
                      <a:t>, </a:t>
                    </a:r>
                    <a:fld id="{F93C5969-1201-4400-90C0-CFFB9DEC98A1}" type="PERCENTAGE">
                      <a:rPr lang="en-US" baseline="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B50A60FE-E82B-412D-9257-C33E77101919}" type="CATEGORYNAME">
                      <a:rPr lang="en-US"/>
                      <a:pPr/>
                      <a:t>[CATEGORY NAME]</a:t>
                    </a:fld>
                    <a:r>
                      <a:rPr lang="en-US" baseline="0"/>
                      <a:t>, </a:t>
                    </a:r>
                    <a:fld id="{0F8AB51D-5668-48DC-82F7-6E5BB5186465}" type="PERCENTAGE">
                      <a:rPr lang="en-US" baseline="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Scores'!$R$16:$R$17</c:f>
              <c:strCache>
                <c:ptCount val="2"/>
                <c:pt idx="0">
                  <c:v>yes</c:v>
                </c:pt>
                <c:pt idx="1">
                  <c:v>no</c:v>
                </c:pt>
              </c:strCache>
            </c:strRef>
          </c:cat>
          <c:val>
            <c:numRef>
              <c:f>'Summary Scores'!$S$16:$S$17</c:f>
              <c:numCache>
                <c:formatCode>0.0</c:formatCode>
                <c:ptCount val="2"/>
                <c:pt idx="0">
                  <c:v>0.96111111111111103</c:v>
                </c:pt>
                <c:pt idx="1">
                  <c:v>3.8888888888888903E-2</c:v>
                </c:pt>
              </c:numCache>
            </c:numRef>
          </c:val>
        </c:ser>
        <c:dLbls>
          <c:showLegendKey val="0"/>
          <c:showVal val="0"/>
          <c:showCatName val="0"/>
          <c:showSerName val="0"/>
          <c:showPercent val="0"/>
          <c:showBubbleSize val="0"/>
          <c:showLeaderLines val="1"/>
        </c:dLbls>
        <c:firstSliceAng val="116"/>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a:t>Do you feel that Stamps Health Services contributes to your academic success and overall health and well being?</a:t>
            </a:r>
          </a:p>
          <a:p>
            <a:pPr>
              <a:defRPr sz="1050"/>
            </a:pPr>
            <a:r>
              <a:rPr lang="en-US" sz="1050"/>
              <a:t>2017</a:t>
            </a:r>
          </a:p>
        </c:rich>
      </c:tx>
      <c:layout>
        <c:manualLayout>
          <c:xMode val="edge"/>
          <c:yMode val="edge"/>
          <c:x val="0.14649999999999999"/>
          <c:y val="2.7777777777777801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062913385826799"/>
          <c:y val="0.23666083406240901"/>
          <c:w val="0.51874173228346498"/>
          <c:h val="0.720474628171479"/>
        </c:manualLayout>
      </c:layout>
      <c:pieChart>
        <c:varyColors val="1"/>
        <c:ser>
          <c:idx val="0"/>
          <c:order val="0"/>
          <c:tx>
            <c:strRef>
              <c:f>'Summary Scores'!$S$15</c:f>
              <c:strCache>
                <c:ptCount val="1"/>
              </c:strCache>
            </c:strRef>
          </c:tx>
          <c:explosion val="17"/>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tx>
                <c:rich>
                  <a:bodyPr/>
                  <a:lstStyle/>
                  <a:p>
                    <a:fld id="{485C35FE-037C-4CE4-B467-656C790C3891}" type="CATEGORYNAME">
                      <a:rPr lang="en-US"/>
                      <a:pPr/>
                      <a:t>[CATEGORY NAME]</a:t>
                    </a:fld>
                    <a:r>
                      <a:rPr lang="en-US" baseline="0"/>
                      <a:t>, </a:t>
                    </a:r>
                    <a:fld id="{F93C5969-1201-4400-90C0-CFFB9DEC98A1}" type="PERCENTAGE">
                      <a:rPr lang="en-US" baseline="0"/>
                      <a:pPr/>
                      <a:t>[PERCENTAGE]</a:t>
                    </a:fld>
                    <a:endParaRPr lang="en-US" baseline="0"/>
                  </a:p>
                </c:rich>
              </c:tx>
              <c:dLblPos val="outEnd"/>
              <c:showLegendKey val="0"/>
              <c:showVal val="1"/>
              <c:showCatName val="1"/>
              <c:showSerName val="1"/>
              <c:showPercent val="1"/>
              <c:showBubbleSize val="0"/>
              <c:extLst>
                <c:ext xmlns:c15="http://schemas.microsoft.com/office/drawing/2012/chart" uri="{CE6537A1-D6FC-4f65-9D91-7224C49458BB}">
                  <c15:dlblFieldTable/>
                  <c15:showDataLabelsRange val="0"/>
                </c:ext>
              </c:extLst>
            </c:dLbl>
            <c:dLbl>
              <c:idx val="1"/>
              <c:tx>
                <c:rich>
                  <a:bodyPr/>
                  <a:lstStyle/>
                  <a:p>
                    <a:fld id="{B50A60FE-E82B-412D-9257-C33E77101919}" type="CATEGORYNAME">
                      <a:rPr lang="en-US"/>
                      <a:pPr/>
                      <a:t>[CATEGORY NAME]</a:t>
                    </a:fld>
                    <a:r>
                      <a:rPr lang="en-US" baseline="0"/>
                      <a:t>, </a:t>
                    </a:r>
                    <a:fld id="{0F8AB51D-5668-48DC-82F7-6E5BB5186465}" type="PERCENTAGE">
                      <a:rPr lang="en-US" baseline="0"/>
                      <a:pPr/>
                      <a:t>[PERCENTAGE]</a:t>
                    </a:fld>
                    <a:endParaRPr lang="en-US" baseline="0"/>
                  </a:p>
                </c:rich>
              </c:tx>
              <c:dLblPos val="outEnd"/>
              <c:showLegendKey val="0"/>
              <c:showVal val="1"/>
              <c:showCatName val="1"/>
              <c:showSerName val="1"/>
              <c:showPercent val="1"/>
              <c:showBubbleSize val="0"/>
              <c:extLst>
                <c:ext xmlns:c15="http://schemas.microsoft.com/office/drawing/2012/chart" uri="{CE6537A1-D6FC-4f65-9D91-7224C49458BB}">
                  <c15:dlblFieldTable/>
                  <c15:showDataLabelsRange val="0"/>
                </c:ext>
              </c:extLst>
            </c:dLbl>
            <c:dLbl>
              <c:idx val="2"/>
              <c:layout>
                <c:manualLayout>
                  <c:x val="-9.5000000000000001E-2"/>
                  <c:y val="2.80929206765821E-2"/>
                </c:manualLayout>
              </c:layout>
              <c:tx>
                <c:rich>
                  <a:bodyPr/>
                  <a:lstStyle/>
                  <a:p>
                    <a:r>
                      <a:rPr lang="en-US"/>
                      <a:t>undecided</a:t>
                    </a:r>
                    <a:fld id="{EFFA272E-0F27-449D-B184-7969C85CC69A}" type="SERIESNAME">
                      <a:rPr lang="en-US"/>
                      <a:pPr/>
                      <a:t>[SERIES NAME]</a:t>
                    </a:fld>
                    <a:r>
                      <a:rPr lang="en-US"/>
                      <a:t>, </a:t>
                    </a:r>
                    <a:fld id="{37868FF9-5A08-46DB-A363-0B8C907A9D11}" type="VALUE">
                      <a:rPr lang="en-US"/>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Scores'!$R$22:$R$24</c:f>
              <c:strCache>
                <c:ptCount val="3"/>
                <c:pt idx="0">
                  <c:v>yes</c:v>
                </c:pt>
                <c:pt idx="1">
                  <c:v>no</c:v>
                </c:pt>
                <c:pt idx="2">
                  <c:v>Undecided</c:v>
                </c:pt>
              </c:strCache>
            </c:strRef>
          </c:cat>
          <c:val>
            <c:numRef>
              <c:f>'Summary Scores'!$S$22:$S$24</c:f>
              <c:numCache>
                <c:formatCode>0.0</c:formatCode>
                <c:ptCount val="3"/>
                <c:pt idx="0">
                  <c:v>0.90444444444444505</c:v>
                </c:pt>
                <c:pt idx="1">
                  <c:v>1.5111111111111099E-2</c:v>
                </c:pt>
                <c:pt idx="2">
                  <c:v>0.08</c:v>
                </c:pt>
              </c:numCache>
            </c:numRef>
          </c:val>
        </c:ser>
        <c:dLbls>
          <c:showLegendKey val="0"/>
          <c:showVal val="0"/>
          <c:showCatName val="0"/>
          <c:showSerName val="0"/>
          <c:showPercent val="0"/>
          <c:showBubbleSize val="0"/>
          <c:showLeaderLines val="1"/>
        </c:dLbls>
        <c:firstSliceAng val="94"/>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a:t>Was there anything we could have done to make your visit better? 2017</a:t>
            </a:r>
          </a:p>
        </c:rich>
      </c:tx>
      <c:layout>
        <c:manualLayout>
          <c:xMode val="edge"/>
          <c:yMode val="edge"/>
          <c:x val="0.14983333333333301"/>
          <c:y val="4.1666666666666699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28287847514201"/>
          <c:y val="0.26906824146981601"/>
          <c:w val="0.480979028106924"/>
          <c:h val="0.68806722076407101"/>
        </c:manualLayout>
      </c:layout>
      <c:pieChart>
        <c:varyColors val="1"/>
        <c:ser>
          <c:idx val="0"/>
          <c:order val="0"/>
          <c:tx>
            <c:strRef>
              <c:f>'Summary Scores'!$S$15</c:f>
              <c:strCache>
                <c:ptCount val="1"/>
              </c:strCache>
            </c:strRef>
          </c:tx>
          <c:explosion val="11"/>
          <c:dPt>
            <c:idx val="0"/>
            <c:bubble3D val="0"/>
            <c:spPr>
              <a:solidFill>
                <a:schemeClr val="accent2">
                  <a:lumMod val="75000"/>
                </a:schemeClr>
              </a:solidFill>
              <a:ln w="19050">
                <a:solidFill>
                  <a:schemeClr val="lt1"/>
                </a:solidFill>
              </a:ln>
              <a:effectLst/>
            </c:spPr>
          </c:dPt>
          <c:dPt>
            <c:idx val="1"/>
            <c:bubble3D val="0"/>
            <c:spPr>
              <a:solidFill>
                <a:schemeClr val="accent1"/>
              </a:solidFill>
              <a:ln w="19050">
                <a:solidFill>
                  <a:schemeClr val="lt1"/>
                </a:solidFill>
              </a:ln>
              <a:effectLst/>
            </c:spPr>
          </c:dPt>
          <c:dLbls>
            <c:dLbl>
              <c:idx val="0"/>
              <c:tx>
                <c:rich>
                  <a:bodyPr/>
                  <a:lstStyle/>
                  <a:p>
                    <a:fld id="{485C35FE-037C-4CE4-B467-656C790C3891}" type="CATEGORYNAME">
                      <a:rPr lang="en-US"/>
                      <a:pPr/>
                      <a:t>[CATEGORY NAME]</a:t>
                    </a:fld>
                    <a:r>
                      <a:rPr lang="en-US" baseline="0"/>
                      <a:t>, </a:t>
                    </a:r>
                    <a:fld id="{F93C5969-1201-4400-90C0-CFFB9DEC98A1}" type="PERCENTAGE">
                      <a:rPr lang="en-US" baseline="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B50A60FE-E82B-412D-9257-C33E77101919}" type="CATEGORYNAME">
                      <a:rPr lang="en-US"/>
                      <a:pPr/>
                      <a:t>[CATEGORY NAME]</a:t>
                    </a:fld>
                    <a:r>
                      <a:rPr lang="en-US" baseline="0"/>
                      <a:t>, </a:t>
                    </a:r>
                    <a:fld id="{0F8AB51D-5668-48DC-82F7-6E5BB5186465}" type="PERCENTAGE">
                      <a:rPr lang="en-US" baseline="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Scores'!$R$19:$R$20</c:f>
              <c:strCache>
                <c:ptCount val="2"/>
                <c:pt idx="0">
                  <c:v>yes</c:v>
                </c:pt>
                <c:pt idx="1">
                  <c:v>no</c:v>
                </c:pt>
              </c:strCache>
            </c:strRef>
          </c:cat>
          <c:val>
            <c:numRef>
              <c:f>'Summary Scores'!$S$19:$S$20</c:f>
              <c:numCache>
                <c:formatCode>0.0</c:formatCode>
                <c:ptCount val="2"/>
                <c:pt idx="0">
                  <c:v>9.1111111111111101E-2</c:v>
                </c:pt>
                <c:pt idx="1">
                  <c:v>0.90888888888888897</c:v>
                </c:pt>
              </c:numCache>
            </c:numRef>
          </c:val>
        </c:ser>
        <c:dLbls>
          <c:showLegendKey val="0"/>
          <c:showVal val="0"/>
          <c:showCatName val="0"/>
          <c:showSerName val="0"/>
          <c:showPercent val="0"/>
          <c:showBubbleSize val="0"/>
          <c:showLeaderLines val="1"/>
        </c:dLbls>
        <c:firstSliceAng val="94"/>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smtClean="0"/>
              <a:t>Where</a:t>
            </a:r>
            <a:r>
              <a:rPr lang="en-US" sz="2400" b="1" baseline="0" dirty="0" smtClean="0"/>
              <a:t> does the money come from?</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7486986001749799"/>
          <c:y val="0.16541411490230401"/>
          <c:w val="0.43710180324681602"/>
          <c:h val="0.74931737699454304"/>
        </c:manualLayout>
      </c:layout>
      <c:pieChart>
        <c:varyColors val="1"/>
        <c:dLbls>
          <c:showLegendKey val="0"/>
          <c:showVal val="0"/>
          <c:showCatName val="0"/>
          <c:showSerName val="0"/>
          <c:showPercent val="0"/>
          <c:showBubbleSize val="0"/>
          <c:showLeaderLines val="0"/>
        </c:dLbls>
        <c:firstSliceAng val="318"/>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sz="2400" b="1" dirty="0" smtClean="0">
                <a:solidFill>
                  <a:schemeClr val="bg1"/>
                </a:solidFill>
              </a:rPr>
              <a:t>Where does the money come from?</a:t>
            </a:r>
            <a:endParaRPr lang="en-US" sz="2400" b="1" dirty="0">
              <a:solidFill>
                <a:schemeClr val="bg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8588391641661398"/>
          <c:y val="0.23268192911824601"/>
          <c:w val="0.38680731120475598"/>
          <c:h val="0.70114584525514401"/>
        </c:manualLayout>
      </c:layout>
      <c:pieChart>
        <c:varyColors val="1"/>
        <c:ser>
          <c:idx val="0"/>
          <c:order val="0"/>
          <c:tx>
            <c:strRef>
              <c:f>Sheet4!$H$2</c:f>
              <c:strCache>
                <c:ptCount val="1"/>
                <c:pt idx="0">
                  <c:v>2017</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manualLayout>
                  <c:x val="-0.16047971422826601"/>
                  <c:y val="-0.10895264456202799"/>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accent1"/>
                  </a:solidFill>
                  <a:round/>
                </a:ln>
                <a:effectLst/>
              </c:spPr>
            </c:leaderLines>
            <c:extLst>
              <c:ext xmlns:c15="http://schemas.microsoft.com/office/drawing/2012/chart" uri="{CE6537A1-D6FC-4f65-9D91-7224C49458BB}"/>
            </c:extLst>
          </c:dLbls>
          <c:cat>
            <c:strRef>
              <c:f>Sheet4!$A$3:$A$9</c:f>
              <c:strCache>
                <c:ptCount val="7"/>
                <c:pt idx="0">
                  <c:v>   Fee Revenue</c:v>
                </c:pt>
                <c:pt idx="1">
                  <c:v>   Clinic /</c:v>
                </c:pt>
                <c:pt idx="2">
                  <c:v>   Pharmacy</c:v>
                </c:pt>
                <c:pt idx="3">
                  <c:v>   Psychiatry Clinic</c:v>
                </c:pt>
                <c:pt idx="4">
                  <c:v>   Dental Space Lease</c:v>
                </c:pt>
                <c:pt idx="5">
                  <c:v>   Misc</c:v>
                </c:pt>
                <c:pt idx="6">
                  <c:v>   Interest Income</c:v>
                </c:pt>
              </c:strCache>
            </c:strRef>
          </c:cat>
          <c:val>
            <c:numRef>
              <c:f>Sheet4!$H$3:$H$8</c:f>
              <c:numCache>
                <c:formatCode>_("$"* #,##0_);_("$"* \(#,##0\);_("$"* "-"??_);_(@_)</c:formatCode>
                <c:ptCount val="6"/>
                <c:pt idx="0">
                  <c:v>7236765</c:v>
                </c:pt>
                <c:pt idx="1">
                  <c:v>686055</c:v>
                </c:pt>
                <c:pt idx="2">
                  <c:v>2198434</c:v>
                </c:pt>
                <c:pt idx="3">
                  <c:v>70048</c:v>
                </c:pt>
                <c:pt idx="4">
                  <c:v>45941</c:v>
                </c:pt>
                <c:pt idx="5">
                  <c:v>154933</c:v>
                </c:pt>
              </c:numCache>
            </c:numRef>
          </c:val>
        </c:ser>
        <c:dLbls>
          <c:showLegendKey val="0"/>
          <c:showVal val="0"/>
          <c:showCatName val="1"/>
          <c:showSerName val="0"/>
          <c:showPercent val="1"/>
          <c:showBubbleSize val="0"/>
          <c:showLeaderLines val="1"/>
        </c:dLbls>
        <c:firstSliceAng val="33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How </a:t>
            </a:r>
            <a:r>
              <a:rPr lang="en-US" sz="2400" baseline="0" dirty="0" smtClean="0"/>
              <a:t>do we spend the money?</a:t>
            </a:r>
            <a:endParaRPr lang="en-US" sz="2400" dirty="0"/>
          </a:p>
        </c:rich>
      </c:tx>
      <c:layout>
        <c:manualLayout>
          <c:xMode val="edge"/>
          <c:yMode val="edge"/>
          <c:x val="0.239147346165063"/>
          <c:y val="3.7634408602150497E-2"/>
        </c:manualLayout>
      </c:layout>
      <c:overlay val="0"/>
    </c:title>
    <c:autoTitleDeleted val="0"/>
    <c:plotArea>
      <c:layout>
        <c:manualLayout>
          <c:layoutTarget val="inner"/>
          <c:xMode val="edge"/>
          <c:yMode val="edge"/>
          <c:x val="0.175770632837562"/>
          <c:y val="0.19152588955406799"/>
          <c:w val="0.41752029260231399"/>
          <c:h val="0.70368588640839402"/>
        </c:manualLayout>
      </c:layout>
      <c:pieChart>
        <c:varyColors val="1"/>
        <c:ser>
          <c:idx val="0"/>
          <c:order val="0"/>
          <c:dPt>
            <c:idx val="0"/>
            <c:bubble3D val="0"/>
            <c:spPr>
              <a:solidFill>
                <a:schemeClr val="bg2">
                  <a:lumMod val="60000"/>
                  <a:lumOff val="40000"/>
                </a:schemeClr>
              </a:solidFill>
            </c:spPr>
          </c:dPt>
          <c:dPt>
            <c:idx val="1"/>
            <c:bubble3D val="0"/>
          </c:dPt>
          <c:dLbls>
            <c:dLbl>
              <c:idx val="5"/>
              <c:layout>
                <c:manualLayout>
                  <c:x val="1.26946954508915E-2"/>
                  <c:y val="-1.2983287114817599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'Health Fee'!$A$2:$A$7</c:f>
              <c:strCache>
                <c:ptCount val="6"/>
                <c:pt idx="0">
                  <c:v>Personal Serv</c:v>
                </c:pt>
                <c:pt idx="1">
                  <c:v>Direct Operating Expenses</c:v>
                </c:pt>
                <c:pt idx="2">
                  <c:v>Indirect Operating Expenses</c:v>
                </c:pt>
                <c:pt idx="3">
                  <c:v>Contracted Services</c:v>
                </c:pt>
                <c:pt idx="4">
                  <c:v>Institute Overhead</c:v>
                </c:pt>
                <c:pt idx="5">
                  <c:v>Equipment</c:v>
                </c:pt>
              </c:strCache>
            </c:strRef>
          </c:cat>
          <c:val>
            <c:numRef>
              <c:f>'Health Fee'!$B$2:$B$7</c:f>
              <c:numCache>
                <c:formatCode>_("$"* #,##0_);_("$"* \(#,##0\);_("$"* "-"??_);_(@_)</c:formatCode>
                <c:ptCount val="6"/>
                <c:pt idx="0">
                  <c:v>6663045</c:v>
                </c:pt>
                <c:pt idx="1">
                  <c:v>1534833</c:v>
                </c:pt>
                <c:pt idx="2">
                  <c:v>445405</c:v>
                </c:pt>
                <c:pt idx="3">
                  <c:v>399804</c:v>
                </c:pt>
                <c:pt idx="4">
                  <c:v>159213</c:v>
                </c:pt>
                <c:pt idx="5">
                  <c:v>81151</c:v>
                </c:pt>
              </c:numCache>
            </c:numRef>
          </c:val>
        </c:ser>
        <c:dLbls>
          <c:showLegendKey val="0"/>
          <c:showVal val="0"/>
          <c:showCatName val="0"/>
          <c:showSerName val="0"/>
          <c:showPercent val="1"/>
          <c:showBubbleSize val="0"/>
          <c:showLeaderLines val="1"/>
        </c:dLbls>
        <c:firstSliceAng val="319"/>
      </c:pieChart>
    </c:plotArea>
    <c:legend>
      <c:legendPos val="r"/>
      <c:layout>
        <c:manualLayout>
          <c:xMode val="edge"/>
          <c:yMode val="edge"/>
          <c:x val="0.61336887576552901"/>
          <c:y val="0.30750317500634999"/>
          <c:w val="0.35201115485564299"/>
          <c:h val="0.47672381678096698"/>
        </c:manualLayout>
      </c:layout>
      <c:overlay val="0"/>
      <c:txPr>
        <a:bodyPr/>
        <a:lstStyle/>
        <a:p>
          <a:pPr>
            <a:defRPr sz="1400"/>
          </a:pPr>
          <a:endParaRPr lang="en-US"/>
        </a:p>
      </c:txPr>
    </c:legend>
    <c:plotVisOnly val="1"/>
    <c:dispBlanksAs val="gap"/>
    <c:showDLblsOverMax val="0"/>
  </c:chart>
  <c:txPr>
    <a:bodyPr/>
    <a:lstStyle/>
    <a:p>
      <a:pPr>
        <a:defRPr>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Health Fee Comparison 2017</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8.6919924529109405E-2"/>
          <c:y val="0.12143732022932099"/>
          <c:w val="0.84061324758274203"/>
          <c:h val="0.65880000403149896"/>
        </c:manualLayout>
      </c:layout>
      <c:barChart>
        <c:barDir val="col"/>
        <c:grouping val="clustered"/>
        <c:varyColors val="0"/>
        <c:ser>
          <c:idx val="0"/>
          <c:order val="0"/>
          <c:tx>
            <c:strRef>
              <c:f>'Fee Comp 1'!$B$4</c:f>
              <c:strCache>
                <c:ptCount val="1"/>
                <c:pt idx="0">
                  <c:v>FY11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3"/>
            <c:invertIfNegative val="0"/>
            <c:bubble3D val="0"/>
          </c:dPt>
          <c:dPt>
            <c:idx val="4"/>
            <c:invertIfNegative val="0"/>
            <c:bubble3D val="0"/>
          </c:dPt>
          <c:dPt>
            <c:idx val="5"/>
            <c:invertIfNegative val="0"/>
            <c:bubble3D val="0"/>
            <c:spPr>
              <a:solidFill>
                <a:srgbClr val="FFC000"/>
              </a:solidFill>
              <a:ln>
                <a:noFill/>
              </a:ln>
              <a:effectLst>
                <a:outerShdw blurRad="76200" dir="18900000" sy="23000" kx="-1200000" algn="bl" rotWithShape="0">
                  <a:prstClr val="black">
                    <a:alpha val="20000"/>
                  </a:prstClr>
                </a:outerShdw>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'Fee Comp 1'!$A$35:$A$48</c:f>
              <c:strCache>
                <c:ptCount val="14"/>
                <c:pt idx="0">
                  <c:v>GA State</c:v>
                </c:pt>
                <c:pt idx="1">
                  <c:v>Texas A&amp;M</c:v>
                </c:pt>
                <c:pt idx="2">
                  <c:v>UC Berkeley</c:v>
                </c:pt>
                <c:pt idx="3">
                  <c:v>Northwestern</c:v>
                </c:pt>
                <c:pt idx="4">
                  <c:v>Univ Minnesota</c:v>
                </c:pt>
                <c:pt idx="5">
                  <c:v>GT</c:v>
                </c:pt>
                <c:pt idx="6">
                  <c:v>Univ of Michigan</c:v>
                </c:pt>
                <c:pt idx="7">
                  <c:v>NC State</c:v>
                </c:pt>
                <c:pt idx="8">
                  <c:v>UGA</c:v>
                </c:pt>
                <c:pt idx="9">
                  <c:v>Univ of Wisconsin</c:v>
                </c:pt>
                <c:pt idx="10">
                  <c:v>Virginia Tech</c:v>
                </c:pt>
                <c:pt idx="11">
                  <c:v>Univ of Illinois</c:v>
                </c:pt>
                <c:pt idx="12">
                  <c:v>Univ of Florida</c:v>
                </c:pt>
                <c:pt idx="13">
                  <c:v>Stanford</c:v>
                </c:pt>
              </c:strCache>
            </c:strRef>
          </c:cat>
          <c:val>
            <c:numRef>
              <c:f>'Fee Comp 1'!$B$35:$B$48</c:f>
              <c:numCache>
                <c:formatCode>General</c:formatCode>
                <c:ptCount val="14"/>
                <c:pt idx="0">
                  <c:v>40</c:v>
                </c:pt>
                <c:pt idx="1">
                  <c:v>73</c:v>
                </c:pt>
                <c:pt idx="2">
                  <c:v>74</c:v>
                </c:pt>
                <c:pt idx="3">
                  <c:v>101</c:v>
                </c:pt>
                <c:pt idx="4">
                  <c:v>118</c:v>
                </c:pt>
                <c:pt idx="5">
                  <c:v>165</c:v>
                </c:pt>
                <c:pt idx="6">
                  <c:v>171</c:v>
                </c:pt>
                <c:pt idx="7">
                  <c:v>196</c:v>
                </c:pt>
                <c:pt idx="8">
                  <c:v>199</c:v>
                </c:pt>
                <c:pt idx="9">
                  <c:v>212</c:v>
                </c:pt>
                <c:pt idx="10">
                  <c:v>213</c:v>
                </c:pt>
                <c:pt idx="11">
                  <c:v>231</c:v>
                </c:pt>
                <c:pt idx="12">
                  <c:v>237</c:v>
                </c:pt>
                <c:pt idx="13">
                  <c:v>315</c:v>
                </c:pt>
              </c:numCache>
            </c:numRef>
          </c:val>
        </c:ser>
        <c:dLbls>
          <c:dLblPos val="inEnd"/>
          <c:showLegendKey val="0"/>
          <c:showVal val="1"/>
          <c:showCatName val="0"/>
          <c:showSerName val="0"/>
          <c:showPercent val="0"/>
          <c:showBubbleSize val="0"/>
        </c:dLbls>
        <c:gapWidth val="41"/>
        <c:axId val="314834544"/>
        <c:axId val="314834936"/>
      </c:barChart>
      <c:catAx>
        <c:axId val="31483454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314834936"/>
        <c:crosses val="autoZero"/>
        <c:auto val="1"/>
        <c:lblAlgn val="ctr"/>
        <c:lblOffset val="100"/>
        <c:noMultiLvlLbl val="0"/>
      </c:catAx>
      <c:valAx>
        <c:axId val="314834936"/>
        <c:scaling>
          <c:orientation val="minMax"/>
        </c:scaling>
        <c:delete val="1"/>
        <c:axPos val="l"/>
        <c:numFmt formatCode="General" sourceLinked="1"/>
        <c:majorTickMark val="none"/>
        <c:minorTickMark val="none"/>
        <c:tickLblPos val="nextTo"/>
        <c:crossAx val="3148345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Total Appointments </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dLbls>
            <c:dLbl>
              <c:idx val="4"/>
              <c:layout>
                <c:manualLayout>
                  <c:x val="-4.1171665002510238E-2"/>
                  <c:y val="-5.29801103488093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5289998573580221E-2"/>
                  <c:y val="5.827812138369025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'Visit Data'!$B$86:$G$86</c:f>
              <c:strCache>
                <c:ptCount val="6"/>
                <c:pt idx="0">
                  <c:v>FY 2012</c:v>
                </c:pt>
                <c:pt idx="1">
                  <c:v>FY 2013</c:v>
                </c:pt>
                <c:pt idx="2">
                  <c:v>FY 2014</c:v>
                </c:pt>
                <c:pt idx="3">
                  <c:v>FY 2015</c:v>
                </c:pt>
                <c:pt idx="4">
                  <c:v>FY 2016</c:v>
                </c:pt>
                <c:pt idx="5">
                  <c:v>FY 2017</c:v>
                </c:pt>
              </c:strCache>
            </c:strRef>
          </c:cat>
          <c:val>
            <c:numRef>
              <c:f>'Visit Data'!$B$99:$G$99</c:f>
              <c:numCache>
                <c:formatCode>#,##0</c:formatCode>
                <c:ptCount val="6"/>
                <c:pt idx="0">
                  <c:v>29636</c:v>
                </c:pt>
                <c:pt idx="1">
                  <c:v>31494</c:v>
                </c:pt>
                <c:pt idx="2">
                  <c:v>30452</c:v>
                </c:pt>
                <c:pt idx="3">
                  <c:v>33973</c:v>
                </c:pt>
                <c:pt idx="4">
                  <c:v>34810</c:v>
                </c:pt>
                <c:pt idx="5">
                  <c:v>35467</c:v>
                </c:pt>
              </c:numCache>
            </c:numRef>
          </c:val>
          <c:smooth val="0"/>
          <c:extLst xmlns:c16r2="http://schemas.microsoft.com/office/drawing/2015/06/chart">
            <c:ext xmlns:c16="http://schemas.microsoft.com/office/drawing/2014/chart" uri="{C3380CC4-5D6E-409C-BE32-E72D297353CC}">
              <c16:uniqueId val="{00000000-C419-4F56-B271-DCFA56C0FAC5}"/>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14835720"/>
        <c:axId val="314836112"/>
      </c:lineChart>
      <c:catAx>
        <c:axId val="314835720"/>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4836112"/>
        <c:crosses val="autoZero"/>
        <c:auto val="1"/>
        <c:lblAlgn val="ctr"/>
        <c:lblOffset val="100"/>
        <c:noMultiLvlLbl val="0"/>
      </c:catAx>
      <c:valAx>
        <c:axId val="3148361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14835720"/>
        <c:crosses val="autoZero"/>
        <c:crossBetween val="between"/>
        <c:majorUnit val="5000"/>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B928B-6F82-4A75-8457-1337F5CCA2F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14CA3F6B-AA0F-4A5A-9B1C-90FF4EEA228F}">
      <dgm:prSet phldrT="[Text]"/>
      <dgm:spPr/>
      <dgm:t>
        <a:bodyPr/>
        <a:lstStyle/>
        <a:p>
          <a:r>
            <a:rPr lang="en-US" dirty="0" smtClean="0">
              <a:solidFill>
                <a:schemeClr val="bg1"/>
              </a:solidFill>
            </a:rPr>
            <a:t>Environment</a:t>
          </a:r>
          <a:endParaRPr lang="en-US" dirty="0">
            <a:solidFill>
              <a:schemeClr val="bg1"/>
            </a:solidFill>
          </a:endParaRPr>
        </a:p>
      </dgm:t>
    </dgm:pt>
    <dgm:pt modelId="{EEEAC226-DBC4-4370-A2C1-B81ABB6F40CD}" type="parTrans" cxnId="{9657F28E-6E6D-4B90-91B6-E06FA09BDE11}">
      <dgm:prSet/>
      <dgm:spPr/>
      <dgm:t>
        <a:bodyPr/>
        <a:lstStyle/>
        <a:p>
          <a:endParaRPr lang="en-US"/>
        </a:p>
      </dgm:t>
    </dgm:pt>
    <dgm:pt modelId="{C851054D-3FC7-414B-87B4-CC2206F261E8}" type="sibTrans" cxnId="{9657F28E-6E6D-4B90-91B6-E06FA09BDE11}">
      <dgm:prSet/>
      <dgm:spPr/>
      <dgm:t>
        <a:bodyPr/>
        <a:lstStyle/>
        <a:p>
          <a:endParaRPr lang="en-US"/>
        </a:p>
      </dgm:t>
    </dgm:pt>
    <dgm:pt modelId="{1F4A0314-C32D-47CE-ADF7-AAFF9C732A2F}">
      <dgm:prSet phldrT="[Text]"/>
      <dgm:spPr/>
      <dgm:t>
        <a:bodyPr/>
        <a:lstStyle/>
        <a:p>
          <a:r>
            <a:rPr lang="en-US" dirty="0" smtClean="0"/>
            <a:t>Rigorous Academic environment that also encourages good mental health</a:t>
          </a:r>
          <a:endParaRPr lang="en-US" dirty="0"/>
        </a:p>
      </dgm:t>
    </dgm:pt>
    <dgm:pt modelId="{41AA5E82-1714-4447-ABA2-DA65ED5BA8F7}" type="parTrans" cxnId="{883D30E7-B291-4B9F-A53D-A5949A764123}">
      <dgm:prSet/>
      <dgm:spPr/>
      <dgm:t>
        <a:bodyPr/>
        <a:lstStyle/>
        <a:p>
          <a:endParaRPr lang="en-US"/>
        </a:p>
      </dgm:t>
    </dgm:pt>
    <dgm:pt modelId="{416A57C6-5163-41FF-BAA9-1862F2917DA0}" type="sibTrans" cxnId="{883D30E7-B291-4B9F-A53D-A5949A764123}">
      <dgm:prSet/>
      <dgm:spPr/>
      <dgm:t>
        <a:bodyPr/>
        <a:lstStyle/>
        <a:p>
          <a:endParaRPr lang="en-US"/>
        </a:p>
      </dgm:t>
    </dgm:pt>
    <dgm:pt modelId="{7D9B7C2A-4ADA-46B5-A15C-C6BA57F20602}">
      <dgm:prSet phldrT="[Text]"/>
      <dgm:spPr/>
      <dgm:t>
        <a:bodyPr/>
        <a:lstStyle/>
        <a:p>
          <a:r>
            <a:rPr lang="en-US" dirty="0" smtClean="0">
              <a:solidFill>
                <a:schemeClr val="bg1"/>
              </a:solidFill>
            </a:rPr>
            <a:t>Student</a:t>
          </a:r>
          <a:endParaRPr lang="en-US" dirty="0">
            <a:solidFill>
              <a:schemeClr val="bg1"/>
            </a:solidFill>
          </a:endParaRPr>
        </a:p>
      </dgm:t>
    </dgm:pt>
    <dgm:pt modelId="{312F0E7F-0461-4B99-A4AB-F6F25C9AE7BE}" type="parTrans" cxnId="{EB7C77DB-5725-45C2-9E98-FEC406E817D8}">
      <dgm:prSet/>
      <dgm:spPr/>
      <dgm:t>
        <a:bodyPr/>
        <a:lstStyle/>
        <a:p>
          <a:endParaRPr lang="en-US"/>
        </a:p>
      </dgm:t>
    </dgm:pt>
    <dgm:pt modelId="{57CD8EC0-3427-435A-ABDA-AAAEA5E51815}" type="sibTrans" cxnId="{EB7C77DB-5725-45C2-9E98-FEC406E817D8}">
      <dgm:prSet/>
      <dgm:spPr/>
      <dgm:t>
        <a:bodyPr/>
        <a:lstStyle/>
        <a:p>
          <a:endParaRPr lang="en-US"/>
        </a:p>
      </dgm:t>
    </dgm:pt>
    <dgm:pt modelId="{C42C45FA-0E0C-4E58-BA9C-60AAC6A4D25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t>Health Initiatives</a:t>
          </a:r>
          <a:endParaRPr lang="en-US" b="1" u="sng" dirty="0"/>
        </a:p>
      </dgm:t>
    </dgm:pt>
    <dgm:pt modelId="{A169BD85-DC52-40B1-A072-07288DA9F858}" type="parTrans" cxnId="{BFFC2153-622A-4147-A6E6-742128ACEDE7}">
      <dgm:prSet/>
      <dgm:spPr/>
      <dgm:t>
        <a:bodyPr/>
        <a:lstStyle/>
        <a:p>
          <a:endParaRPr lang="en-US"/>
        </a:p>
      </dgm:t>
    </dgm:pt>
    <dgm:pt modelId="{78CA0974-1727-47B8-8644-4A427E09ACD1}" type="sibTrans" cxnId="{BFFC2153-622A-4147-A6E6-742128ACEDE7}">
      <dgm:prSet/>
      <dgm:spPr/>
      <dgm:t>
        <a:bodyPr/>
        <a:lstStyle/>
        <a:p>
          <a:endParaRPr lang="en-US"/>
        </a:p>
      </dgm:t>
    </dgm:pt>
    <dgm:pt modelId="{81AE6FEA-0EFC-471D-8B09-32AED5A04204}">
      <dgm:prSet phldrT="[Text]"/>
      <dgm:spPr/>
      <dgm:t>
        <a:bodyPr/>
        <a:lstStyle/>
        <a:p>
          <a:r>
            <a:rPr lang="en-US" dirty="0" smtClean="0">
              <a:solidFill>
                <a:schemeClr val="bg1"/>
              </a:solidFill>
            </a:rPr>
            <a:t>Mental Health Treatment</a:t>
          </a:r>
          <a:endParaRPr lang="en-US" dirty="0">
            <a:solidFill>
              <a:schemeClr val="bg1"/>
            </a:solidFill>
          </a:endParaRPr>
        </a:p>
      </dgm:t>
    </dgm:pt>
    <dgm:pt modelId="{FEEEA9C0-FEC1-4EA2-BB4D-48F6674E3A68}" type="parTrans" cxnId="{DEAE884F-234C-487D-8B13-58F208CFB1A3}">
      <dgm:prSet/>
      <dgm:spPr/>
      <dgm:t>
        <a:bodyPr/>
        <a:lstStyle/>
        <a:p>
          <a:endParaRPr lang="en-US"/>
        </a:p>
      </dgm:t>
    </dgm:pt>
    <dgm:pt modelId="{CEBE54B3-7F09-4212-8231-856459E325A1}" type="sibTrans" cxnId="{DEAE884F-234C-487D-8B13-58F208CFB1A3}">
      <dgm:prSet/>
      <dgm:spPr/>
      <dgm:t>
        <a:bodyPr/>
        <a:lstStyle/>
        <a:p>
          <a:endParaRPr lang="en-US"/>
        </a:p>
      </dgm:t>
    </dgm:pt>
    <dgm:pt modelId="{19FE6CD9-E143-4AB7-B7F2-4DA163925209}">
      <dgm:prSet phldrT="[Text]"/>
      <dgm:spPr/>
      <dgm:t>
        <a:bodyPr/>
        <a:lstStyle/>
        <a:p>
          <a:r>
            <a:rPr lang="en-US" dirty="0" smtClean="0"/>
            <a:t>Academic policies</a:t>
          </a:r>
          <a:endParaRPr lang="en-US" dirty="0"/>
        </a:p>
      </dgm:t>
    </dgm:pt>
    <dgm:pt modelId="{33CCA33B-61DB-4979-9A74-434EEDDD9DC5}" type="parTrans" cxnId="{15979492-E08D-45C1-9B2D-967F20E1A4C6}">
      <dgm:prSet/>
      <dgm:spPr/>
      <dgm:t>
        <a:bodyPr/>
        <a:lstStyle/>
        <a:p>
          <a:endParaRPr lang="en-US"/>
        </a:p>
      </dgm:t>
    </dgm:pt>
    <dgm:pt modelId="{E1C0EFF7-86F6-4499-9FD5-B61FD2576035}" type="sibTrans" cxnId="{15979492-E08D-45C1-9B2D-967F20E1A4C6}">
      <dgm:prSet/>
      <dgm:spPr/>
      <dgm:t>
        <a:bodyPr/>
        <a:lstStyle/>
        <a:p>
          <a:endParaRPr lang="en-US"/>
        </a:p>
      </dgm:t>
    </dgm:pt>
    <dgm:pt modelId="{98B0301E-FC72-4E08-9CFB-943723101E26}">
      <dgm:prSet phldrT="[Text]"/>
      <dgm:spPr/>
      <dgm:t>
        <a:bodyPr/>
        <a:lstStyle/>
        <a:p>
          <a:r>
            <a:rPr lang="en-US" dirty="0" smtClean="0"/>
            <a:t>Sick policies</a:t>
          </a:r>
          <a:endParaRPr lang="en-US" dirty="0"/>
        </a:p>
      </dgm:t>
    </dgm:pt>
    <dgm:pt modelId="{4275CD36-720C-46AC-8C44-6DBE56B95468}" type="parTrans" cxnId="{40B87791-5688-470C-9D5C-DEE42A6FFC7D}">
      <dgm:prSet/>
      <dgm:spPr/>
      <dgm:t>
        <a:bodyPr/>
        <a:lstStyle/>
        <a:p>
          <a:endParaRPr lang="en-US"/>
        </a:p>
      </dgm:t>
    </dgm:pt>
    <dgm:pt modelId="{65BFAF67-F4C4-4D9C-9EE5-4D5590F98BC6}" type="sibTrans" cxnId="{40B87791-5688-470C-9D5C-DEE42A6FFC7D}">
      <dgm:prSet/>
      <dgm:spPr/>
      <dgm:t>
        <a:bodyPr/>
        <a:lstStyle/>
        <a:p>
          <a:endParaRPr lang="en-US"/>
        </a:p>
      </dgm:t>
    </dgm:pt>
    <dgm:pt modelId="{73C2EAB2-67A6-48D9-86C6-C5BA03796C17}">
      <dgm:prSet phldrT="[Text]"/>
      <dgm:spPr/>
      <dgm:t>
        <a:bodyPr/>
        <a:lstStyle/>
        <a:p>
          <a:r>
            <a:rPr lang="en-US" dirty="0" smtClean="0"/>
            <a:t>Academic Support </a:t>
          </a:r>
          <a:endParaRPr lang="en-US" dirty="0"/>
        </a:p>
      </dgm:t>
    </dgm:pt>
    <dgm:pt modelId="{000CECCF-60D3-47B0-A907-9B8B071662BA}" type="parTrans" cxnId="{F12FDAA4-A372-4C4E-9C8D-16EA61011585}">
      <dgm:prSet/>
      <dgm:spPr/>
      <dgm:t>
        <a:bodyPr/>
        <a:lstStyle/>
        <a:p>
          <a:endParaRPr lang="en-US"/>
        </a:p>
      </dgm:t>
    </dgm:pt>
    <dgm:pt modelId="{15D9507A-7A42-476F-82CC-9B402B29F788}" type="sibTrans" cxnId="{F12FDAA4-A372-4C4E-9C8D-16EA61011585}">
      <dgm:prSet/>
      <dgm:spPr/>
      <dgm:t>
        <a:bodyPr/>
        <a:lstStyle/>
        <a:p>
          <a:endParaRPr lang="en-US"/>
        </a:p>
      </dgm:t>
    </dgm:pt>
    <dgm:pt modelId="{C1A8C1DA-A8CC-42FC-82C8-A0403B964529}">
      <dgm:prSet phldrT="[Text]"/>
      <dgm:spPr/>
      <dgm:t>
        <a:bodyPr/>
        <a:lstStyle/>
        <a:p>
          <a:r>
            <a:rPr lang="en-US" dirty="0" smtClean="0"/>
            <a:t>Quality of care</a:t>
          </a:r>
          <a:endParaRPr lang="en-US" dirty="0"/>
        </a:p>
      </dgm:t>
    </dgm:pt>
    <dgm:pt modelId="{A1D43CC4-38D3-4828-928E-5378856C8F43}" type="parTrans" cxnId="{33418974-3EA9-4AFC-993D-95760BCBB055}">
      <dgm:prSet/>
      <dgm:spPr/>
      <dgm:t>
        <a:bodyPr/>
        <a:lstStyle/>
        <a:p>
          <a:endParaRPr lang="en-US"/>
        </a:p>
      </dgm:t>
    </dgm:pt>
    <dgm:pt modelId="{F7ACF6A0-A9F8-4C56-BA6B-4216FC1AF6DF}" type="sibTrans" cxnId="{33418974-3EA9-4AFC-993D-95760BCBB055}">
      <dgm:prSet/>
      <dgm:spPr/>
      <dgm:t>
        <a:bodyPr/>
        <a:lstStyle/>
        <a:p>
          <a:endParaRPr lang="en-US"/>
        </a:p>
      </dgm:t>
    </dgm:pt>
    <dgm:pt modelId="{3527ECD3-FED7-44DE-83BB-A7AF697F2C2A}">
      <dgm:prSet phldrT="[Text]"/>
      <dgm:spPr/>
      <dgm:t>
        <a:bodyPr/>
        <a:lstStyle/>
        <a:p>
          <a:r>
            <a:rPr lang="en-US" dirty="0" smtClean="0"/>
            <a:t>Timeliness of care</a:t>
          </a:r>
          <a:endParaRPr lang="en-US" dirty="0"/>
        </a:p>
      </dgm:t>
    </dgm:pt>
    <dgm:pt modelId="{5F86C236-EC6D-470D-9CF7-D64C85374352}" type="parTrans" cxnId="{CEAC4044-12F2-4660-AD47-1CE903D2F9AC}">
      <dgm:prSet/>
      <dgm:spPr/>
      <dgm:t>
        <a:bodyPr/>
        <a:lstStyle/>
        <a:p>
          <a:endParaRPr lang="en-US"/>
        </a:p>
      </dgm:t>
    </dgm:pt>
    <dgm:pt modelId="{F2964927-5B41-4D63-8966-D151369271B6}" type="sibTrans" cxnId="{CEAC4044-12F2-4660-AD47-1CE903D2F9AC}">
      <dgm:prSet/>
      <dgm:spPr/>
      <dgm:t>
        <a:bodyPr/>
        <a:lstStyle/>
        <a:p>
          <a:endParaRPr lang="en-US"/>
        </a:p>
      </dgm:t>
    </dgm:pt>
    <dgm:pt modelId="{5CB6AE8D-FCC8-4063-918E-62D917FCA3CA}">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Stress management</a:t>
          </a:r>
          <a:endParaRPr lang="en-US" dirty="0"/>
        </a:p>
      </dgm:t>
    </dgm:pt>
    <dgm:pt modelId="{8D3BA0B3-A253-4CD9-AEF3-12987ADC428B}" type="parTrans" cxnId="{133FC715-2E19-44DE-86D5-CE67D293CE83}">
      <dgm:prSet/>
      <dgm:spPr/>
      <dgm:t>
        <a:bodyPr/>
        <a:lstStyle/>
        <a:p>
          <a:endParaRPr lang="en-US"/>
        </a:p>
      </dgm:t>
    </dgm:pt>
    <dgm:pt modelId="{47B78720-4597-4264-B09A-19B419AF54E9}" type="sibTrans" cxnId="{133FC715-2E19-44DE-86D5-CE67D293CE83}">
      <dgm:prSet/>
      <dgm:spPr/>
      <dgm:t>
        <a:bodyPr/>
        <a:lstStyle/>
        <a:p>
          <a:endParaRPr lang="en-US"/>
        </a:p>
      </dgm:t>
    </dgm:pt>
    <dgm:pt modelId="{76304D3B-D11F-41F9-A180-6A5B0DCDA313}">
      <dgm:prSet phldrT="[Text]"/>
      <dgm:spPr/>
      <dgm:t>
        <a:bodyPr/>
        <a:lstStyle/>
        <a:p>
          <a:r>
            <a:rPr lang="en-US" dirty="0" smtClean="0"/>
            <a:t>Assessment of curriculum</a:t>
          </a:r>
          <a:endParaRPr lang="en-US" dirty="0"/>
        </a:p>
      </dgm:t>
    </dgm:pt>
    <dgm:pt modelId="{83FBFD12-136A-4224-B93B-80F169A19FC7}" type="parTrans" cxnId="{E9C11CF4-3573-4E12-A958-7E960FB14D41}">
      <dgm:prSet/>
      <dgm:spPr/>
      <dgm:t>
        <a:bodyPr/>
        <a:lstStyle/>
        <a:p>
          <a:endParaRPr lang="en-US"/>
        </a:p>
      </dgm:t>
    </dgm:pt>
    <dgm:pt modelId="{8036C8E7-D6E9-4302-B8BF-7D89CCE4D215}" type="sibTrans" cxnId="{E9C11CF4-3573-4E12-A958-7E960FB14D41}">
      <dgm:prSet/>
      <dgm:spPr/>
      <dgm:t>
        <a:bodyPr/>
        <a:lstStyle/>
        <a:p>
          <a:endParaRPr lang="en-US"/>
        </a:p>
      </dgm:t>
    </dgm:pt>
    <dgm:pt modelId="{5FE56E70-DE1B-4467-8CED-BE51C34CE66F}">
      <dgm:prSet phldrT="[Text]"/>
      <dgm:spPr/>
      <dgm:t>
        <a:bodyPr/>
        <a:lstStyle/>
        <a:p>
          <a:r>
            <a:rPr lang="en-US" dirty="0" smtClean="0"/>
            <a:t>Elimination of unnecessary stressors</a:t>
          </a:r>
          <a:endParaRPr lang="en-US" dirty="0"/>
        </a:p>
      </dgm:t>
    </dgm:pt>
    <dgm:pt modelId="{5EA05AC7-3D58-4149-93FA-490713761A04}" type="parTrans" cxnId="{8B33B83D-E837-4F70-9C09-0A0B38FDDDE4}">
      <dgm:prSet/>
      <dgm:spPr/>
      <dgm:t>
        <a:bodyPr/>
        <a:lstStyle/>
        <a:p>
          <a:endParaRPr lang="en-US"/>
        </a:p>
      </dgm:t>
    </dgm:pt>
    <dgm:pt modelId="{F302B82F-BAF4-480D-BCAD-66E68027A596}" type="sibTrans" cxnId="{8B33B83D-E837-4F70-9C09-0A0B38FDDDE4}">
      <dgm:prSet/>
      <dgm:spPr/>
      <dgm:t>
        <a:bodyPr/>
        <a:lstStyle/>
        <a:p>
          <a:endParaRPr lang="en-US"/>
        </a:p>
      </dgm:t>
    </dgm:pt>
    <dgm:pt modelId="{6555D307-8107-4C68-B219-CE6658DC6EA2}">
      <dgm:prSet phldrT="[Text]"/>
      <dgm:spPr/>
      <dgm:t>
        <a:bodyPr/>
        <a:lstStyle/>
        <a:p>
          <a:r>
            <a:rPr lang="en-US" dirty="0" smtClean="0"/>
            <a:t>Access to care</a:t>
          </a:r>
          <a:endParaRPr lang="en-US" dirty="0"/>
        </a:p>
      </dgm:t>
    </dgm:pt>
    <dgm:pt modelId="{E4CC0492-A1A0-428B-AFDA-B940812487BD}" type="parTrans" cxnId="{2F7FD782-4567-4BAE-9F0D-4949D867E83E}">
      <dgm:prSet/>
      <dgm:spPr/>
      <dgm:t>
        <a:bodyPr/>
        <a:lstStyle/>
        <a:p>
          <a:endParaRPr lang="en-US"/>
        </a:p>
      </dgm:t>
    </dgm:pt>
    <dgm:pt modelId="{EB64059B-0931-43C8-9755-77110D4D3431}" type="sibTrans" cxnId="{2F7FD782-4567-4BAE-9F0D-4949D867E83E}">
      <dgm:prSet/>
      <dgm:spPr/>
      <dgm:t>
        <a:bodyPr/>
        <a:lstStyle/>
        <a:p>
          <a:endParaRPr lang="en-US"/>
        </a:p>
      </dgm:t>
    </dgm:pt>
    <dgm:pt modelId="{58D86FFA-0771-4208-B1BB-C7BE5B3F72E4}">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Social support</a:t>
          </a:r>
          <a:endParaRPr lang="en-US" dirty="0"/>
        </a:p>
      </dgm:t>
    </dgm:pt>
    <dgm:pt modelId="{A972A405-7D23-4DF7-A834-C9B7794FFB6F}" type="parTrans" cxnId="{719AD823-046D-4F13-9E29-1B229AE1E7A4}">
      <dgm:prSet/>
      <dgm:spPr/>
      <dgm:t>
        <a:bodyPr/>
        <a:lstStyle/>
        <a:p>
          <a:endParaRPr lang="en-US"/>
        </a:p>
      </dgm:t>
    </dgm:pt>
    <dgm:pt modelId="{C9762B37-F4B2-4FF9-A0B9-7440402B9B11}" type="sibTrans" cxnId="{719AD823-046D-4F13-9E29-1B229AE1E7A4}">
      <dgm:prSet/>
      <dgm:spPr/>
      <dgm:t>
        <a:bodyPr/>
        <a:lstStyle/>
        <a:p>
          <a:endParaRPr lang="en-US"/>
        </a:p>
      </dgm:t>
    </dgm:pt>
    <dgm:pt modelId="{EBDA7247-83B9-4AF3-B5F3-59C7576B8FCD}">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Exercise</a:t>
          </a:r>
          <a:endParaRPr lang="en-US" dirty="0"/>
        </a:p>
      </dgm:t>
    </dgm:pt>
    <dgm:pt modelId="{235F9508-8C14-49E6-9599-E06877CC6CCB}" type="parTrans" cxnId="{6ED33C58-A4DE-458B-9B70-E1C09E170574}">
      <dgm:prSet/>
      <dgm:spPr/>
      <dgm:t>
        <a:bodyPr/>
        <a:lstStyle/>
        <a:p>
          <a:endParaRPr lang="en-US"/>
        </a:p>
      </dgm:t>
    </dgm:pt>
    <dgm:pt modelId="{C0D82D07-06FA-4892-8DBE-C0AE4C54F08C}" type="sibTrans" cxnId="{6ED33C58-A4DE-458B-9B70-E1C09E170574}">
      <dgm:prSet/>
      <dgm:spPr/>
      <dgm:t>
        <a:bodyPr/>
        <a:lstStyle/>
        <a:p>
          <a:endParaRPr lang="en-US"/>
        </a:p>
      </dgm:t>
    </dgm:pt>
    <dgm:pt modelId="{990B9AC0-F1F8-433A-AAE3-618E288A121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Adequate sleep</a:t>
          </a:r>
          <a:endParaRPr lang="en-US" dirty="0"/>
        </a:p>
      </dgm:t>
    </dgm:pt>
    <dgm:pt modelId="{538CD455-19BF-4E7F-869F-B92DA6C0787C}" type="parTrans" cxnId="{89AD16F9-3BFD-48D3-A177-3127679F9ED2}">
      <dgm:prSet/>
      <dgm:spPr/>
      <dgm:t>
        <a:bodyPr/>
        <a:lstStyle/>
        <a:p>
          <a:endParaRPr lang="en-US"/>
        </a:p>
      </dgm:t>
    </dgm:pt>
    <dgm:pt modelId="{2B5CFBA3-B8D5-401C-8D92-524A8E587B9D}" type="sibTrans" cxnId="{89AD16F9-3BFD-48D3-A177-3127679F9ED2}">
      <dgm:prSet/>
      <dgm:spPr/>
      <dgm:t>
        <a:bodyPr/>
        <a:lstStyle/>
        <a:p>
          <a:endParaRPr lang="en-US"/>
        </a:p>
      </dgm:t>
    </dgm:pt>
    <dgm:pt modelId="{C66A5376-BECE-4EE8-A287-CE8E3A5FE77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Mindfulness</a:t>
          </a:r>
          <a:endParaRPr lang="en-US" dirty="0"/>
        </a:p>
      </dgm:t>
    </dgm:pt>
    <dgm:pt modelId="{5CE3240C-93B6-46A2-98BB-51D34D5D7AD4}" type="parTrans" cxnId="{E85916E0-F73A-4522-9E34-B8F78567A76F}">
      <dgm:prSet/>
      <dgm:spPr/>
      <dgm:t>
        <a:bodyPr/>
        <a:lstStyle/>
        <a:p>
          <a:endParaRPr lang="en-US"/>
        </a:p>
      </dgm:t>
    </dgm:pt>
    <dgm:pt modelId="{6383F93E-4D07-4B17-87B1-360C546E15CA}" type="sibTrans" cxnId="{E85916E0-F73A-4522-9E34-B8F78567A76F}">
      <dgm:prSet/>
      <dgm:spPr/>
      <dgm:t>
        <a:bodyPr/>
        <a:lstStyle/>
        <a:p>
          <a:endParaRPr lang="en-US"/>
        </a:p>
      </dgm:t>
    </dgm:pt>
    <dgm:pt modelId="{F2D95CC0-A029-4B30-95D3-E441763472B8}">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Time Management</a:t>
          </a:r>
          <a:endParaRPr lang="en-US" dirty="0"/>
        </a:p>
      </dgm:t>
    </dgm:pt>
    <dgm:pt modelId="{2170A7AA-0498-45A3-99E4-55D2D5A3C2C0}" type="parTrans" cxnId="{EC85C3CB-BAC5-48CB-B8AF-FBC27AA60105}">
      <dgm:prSet/>
      <dgm:spPr/>
      <dgm:t>
        <a:bodyPr/>
        <a:lstStyle/>
        <a:p>
          <a:endParaRPr lang="en-US"/>
        </a:p>
      </dgm:t>
    </dgm:pt>
    <dgm:pt modelId="{C322B9CE-BFF7-4766-BEB4-D872065F7D39}" type="sibTrans" cxnId="{EC85C3CB-BAC5-48CB-B8AF-FBC27AA60105}">
      <dgm:prSet/>
      <dgm:spPr/>
      <dgm:t>
        <a:bodyPr/>
        <a:lstStyle/>
        <a:p>
          <a:endParaRPr lang="en-US"/>
        </a:p>
      </dgm:t>
    </dgm:pt>
    <dgm:pt modelId="{F6984C27-0F5B-4F9E-829A-96E5281CBE24}">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Wellness activity</a:t>
          </a:r>
          <a:endParaRPr lang="en-US" dirty="0"/>
        </a:p>
      </dgm:t>
    </dgm:pt>
    <dgm:pt modelId="{3F85E07A-0BC0-45FE-B038-1E06428CA628}" type="parTrans" cxnId="{7E1C01A1-DC08-45E8-B51A-C36CDAF2F568}">
      <dgm:prSet/>
      <dgm:spPr/>
      <dgm:t>
        <a:bodyPr/>
        <a:lstStyle/>
        <a:p>
          <a:endParaRPr lang="en-US"/>
        </a:p>
      </dgm:t>
    </dgm:pt>
    <dgm:pt modelId="{3EE3BF9E-16A8-4BCD-8FCC-1E924C3F94E6}" type="sibTrans" cxnId="{7E1C01A1-DC08-45E8-B51A-C36CDAF2F568}">
      <dgm:prSet/>
      <dgm:spPr/>
      <dgm:t>
        <a:bodyPr/>
        <a:lstStyle/>
        <a:p>
          <a:endParaRPr lang="en-US"/>
        </a:p>
      </dgm:t>
    </dgm:pt>
    <dgm:pt modelId="{6F1388C2-03B9-4CD1-836B-ED3B7760BCC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Self care</a:t>
          </a:r>
          <a:endParaRPr lang="en-US" dirty="0"/>
        </a:p>
      </dgm:t>
    </dgm:pt>
    <dgm:pt modelId="{A416D90B-84BE-4068-949D-CE90934C6E85}" type="parTrans" cxnId="{6829B255-2BF5-49A9-9F4E-E534AC7467C3}">
      <dgm:prSet/>
      <dgm:spPr/>
      <dgm:t>
        <a:bodyPr/>
        <a:lstStyle/>
        <a:p>
          <a:endParaRPr lang="en-US"/>
        </a:p>
      </dgm:t>
    </dgm:pt>
    <dgm:pt modelId="{0BF7DE31-B486-4D40-B8C5-31927E8210FE}" type="sibTrans" cxnId="{6829B255-2BF5-49A9-9F4E-E534AC7467C3}">
      <dgm:prSet/>
      <dgm:spPr/>
      <dgm:t>
        <a:bodyPr/>
        <a:lstStyle/>
        <a:p>
          <a:endParaRPr lang="en-US"/>
        </a:p>
      </dgm:t>
    </dgm:pt>
    <dgm:pt modelId="{1AE01F8C-9A21-4A6E-B534-67F643D35EF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Access to health services</a:t>
          </a:r>
          <a:endParaRPr lang="en-US" dirty="0"/>
        </a:p>
      </dgm:t>
    </dgm:pt>
    <dgm:pt modelId="{89C63015-E522-46A6-A795-70C43B3387C6}" type="parTrans" cxnId="{DBA99598-67BF-4476-943E-8C19D622E9E1}">
      <dgm:prSet/>
      <dgm:spPr/>
      <dgm:t>
        <a:bodyPr/>
        <a:lstStyle/>
        <a:p>
          <a:endParaRPr lang="en-US"/>
        </a:p>
      </dgm:t>
    </dgm:pt>
    <dgm:pt modelId="{66CD3D12-58D7-465F-8BDF-D8B77A9B325D}" type="sibTrans" cxnId="{DBA99598-67BF-4476-943E-8C19D622E9E1}">
      <dgm:prSet/>
      <dgm:spPr/>
      <dgm:t>
        <a:bodyPr/>
        <a:lstStyle/>
        <a:p>
          <a:endParaRPr lang="en-US"/>
        </a:p>
      </dgm:t>
    </dgm:pt>
    <dgm:pt modelId="{456B0678-01B9-43C2-A90D-CE71CBD54368}">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t>CRC</a:t>
          </a:r>
          <a:endParaRPr lang="en-US" b="1" u="sng" dirty="0"/>
        </a:p>
      </dgm:t>
    </dgm:pt>
    <dgm:pt modelId="{664F12E7-8589-46BB-8AF1-9FC836BB8B8E}" type="parTrans" cxnId="{2B4DA57C-6C20-41D4-9C64-18D29B9AE186}">
      <dgm:prSet/>
      <dgm:spPr/>
      <dgm:t>
        <a:bodyPr/>
        <a:lstStyle/>
        <a:p>
          <a:endParaRPr lang="en-US"/>
        </a:p>
      </dgm:t>
    </dgm:pt>
    <dgm:pt modelId="{5F736498-459E-48A3-B768-245EC06CF55B}" type="sibTrans" cxnId="{2B4DA57C-6C20-41D4-9C64-18D29B9AE186}">
      <dgm:prSet/>
      <dgm:spPr/>
      <dgm:t>
        <a:bodyPr/>
        <a:lstStyle/>
        <a:p>
          <a:endParaRPr lang="en-US"/>
        </a:p>
      </dgm:t>
    </dgm:pt>
    <dgm:pt modelId="{FF9C9F24-7B43-4522-B052-2B8983B1A4A1}">
      <dgm:prSet phldrT="[Text]"/>
      <dgm:spPr/>
      <dgm:t>
        <a:bodyPr/>
        <a:lstStyle/>
        <a:p>
          <a:r>
            <a:rPr lang="en-US" b="1" u="sng" dirty="0" smtClean="0"/>
            <a:t>GTCC</a:t>
          </a:r>
          <a:endParaRPr lang="en-US" b="1" u="sng" dirty="0"/>
        </a:p>
      </dgm:t>
    </dgm:pt>
    <dgm:pt modelId="{32626B76-0AB9-4A34-8DE9-0CC89C466B3D}" type="parTrans" cxnId="{F9135838-C61D-4EE4-82B2-B897FF03370B}">
      <dgm:prSet/>
      <dgm:spPr/>
    </dgm:pt>
    <dgm:pt modelId="{8292F495-C05E-45FE-8077-4E7A62865A03}" type="sibTrans" cxnId="{F9135838-C61D-4EE4-82B2-B897FF03370B}">
      <dgm:prSet/>
      <dgm:spPr/>
    </dgm:pt>
    <dgm:pt modelId="{C1E5328A-82EF-4708-945B-C9210537BCD8}">
      <dgm:prSet phldrT="[Text]"/>
      <dgm:spPr/>
      <dgm:t>
        <a:bodyPr/>
        <a:lstStyle/>
        <a:p>
          <a:r>
            <a:rPr lang="en-US" b="1" u="sng" dirty="0" smtClean="0"/>
            <a:t>Psychiatry</a:t>
          </a:r>
          <a:endParaRPr lang="en-US" dirty="0"/>
        </a:p>
      </dgm:t>
    </dgm:pt>
    <dgm:pt modelId="{40541F85-8216-4F6A-A671-257EC9D9A48E}" type="parTrans" cxnId="{38419A8F-E135-4FB8-9215-E28F5B9F91D8}">
      <dgm:prSet/>
      <dgm:spPr/>
    </dgm:pt>
    <dgm:pt modelId="{D1750BF1-0B13-4027-9B7D-563BDA22B3B6}" type="sibTrans" cxnId="{38419A8F-E135-4FB8-9215-E28F5B9F91D8}">
      <dgm:prSet/>
      <dgm:spPr/>
    </dgm:pt>
    <dgm:pt modelId="{7E9B7F96-A45F-40B9-BA3A-6275BC6BFB5A}" type="pres">
      <dgm:prSet presAssocID="{C32B928B-6F82-4A75-8457-1337F5CCA2FB}" presName="linearFlow" presStyleCnt="0">
        <dgm:presLayoutVars>
          <dgm:dir/>
          <dgm:animLvl val="lvl"/>
          <dgm:resizeHandles/>
        </dgm:presLayoutVars>
      </dgm:prSet>
      <dgm:spPr/>
      <dgm:t>
        <a:bodyPr/>
        <a:lstStyle/>
        <a:p>
          <a:endParaRPr lang="en-US"/>
        </a:p>
      </dgm:t>
    </dgm:pt>
    <dgm:pt modelId="{A8F5596F-7550-45CE-B57E-C177E9DB6B20}" type="pres">
      <dgm:prSet presAssocID="{14CA3F6B-AA0F-4A5A-9B1C-90FF4EEA228F}" presName="compositeNode" presStyleCnt="0">
        <dgm:presLayoutVars>
          <dgm:bulletEnabled val="1"/>
        </dgm:presLayoutVars>
      </dgm:prSet>
      <dgm:spPr/>
    </dgm:pt>
    <dgm:pt modelId="{5B2AFF93-83BF-45D9-8DA3-B4BEED5AF969}" type="pres">
      <dgm:prSet presAssocID="{14CA3F6B-AA0F-4A5A-9B1C-90FF4EEA228F}"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1026C9FC-D450-41DF-8675-29A46E239179}" type="pres">
      <dgm:prSet presAssocID="{14CA3F6B-AA0F-4A5A-9B1C-90FF4EEA228F}" presName="childNode" presStyleLbl="node1" presStyleIdx="0" presStyleCnt="3" custScaleX="116011" custLinFactNeighborX="5942" custLinFactNeighborY="-220">
        <dgm:presLayoutVars>
          <dgm:bulletEnabled val="1"/>
        </dgm:presLayoutVars>
      </dgm:prSet>
      <dgm:spPr/>
      <dgm:t>
        <a:bodyPr/>
        <a:lstStyle/>
        <a:p>
          <a:endParaRPr lang="en-US"/>
        </a:p>
      </dgm:t>
    </dgm:pt>
    <dgm:pt modelId="{74BDB7D3-5721-4677-B47C-EB34E44951EB}" type="pres">
      <dgm:prSet presAssocID="{14CA3F6B-AA0F-4A5A-9B1C-90FF4EEA228F}" presName="parentNode" presStyleLbl="revTx" presStyleIdx="0" presStyleCnt="3" custLinFactNeighborX="-7200">
        <dgm:presLayoutVars>
          <dgm:chMax val="0"/>
          <dgm:bulletEnabled val="1"/>
        </dgm:presLayoutVars>
      </dgm:prSet>
      <dgm:spPr/>
      <dgm:t>
        <a:bodyPr/>
        <a:lstStyle/>
        <a:p>
          <a:endParaRPr lang="en-US"/>
        </a:p>
      </dgm:t>
    </dgm:pt>
    <dgm:pt modelId="{BD5AA5E0-FF46-48BB-AD0C-17C12A3CBF9B}" type="pres">
      <dgm:prSet presAssocID="{C851054D-3FC7-414B-87B4-CC2206F261E8}" presName="sibTrans" presStyleCnt="0"/>
      <dgm:spPr/>
    </dgm:pt>
    <dgm:pt modelId="{451B1C5F-1054-4377-B36E-3C3D58F85996}" type="pres">
      <dgm:prSet presAssocID="{7D9B7C2A-4ADA-46B5-A15C-C6BA57F20602}" presName="compositeNode" presStyleCnt="0">
        <dgm:presLayoutVars>
          <dgm:bulletEnabled val="1"/>
        </dgm:presLayoutVars>
      </dgm:prSet>
      <dgm:spPr/>
    </dgm:pt>
    <dgm:pt modelId="{A6E138A6-5FCB-46FB-B12E-DA984C61A235}" type="pres">
      <dgm:prSet presAssocID="{7D9B7C2A-4ADA-46B5-A15C-C6BA57F206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B97A849-5B46-4095-A749-51E1BF1A9B5B}" type="pres">
      <dgm:prSet presAssocID="{7D9B7C2A-4ADA-46B5-A15C-C6BA57F20602}" presName="childNode" presStyleLbl="node1" presStyleIdx="1" presStyleCnt="3" custScaleX="122403" custLinFactNeighborX="6360" custLinFactNeighborY="-189">
        <dgm:presLayoutVars>
          <dgm:bulletEnabled val="1"/>
        </dgm:presLayoutVars>
      </dgm:prSet>
      <dgm:spPr/>
      <dgm:t>
        <a:bodyPr/>
        <a:lstStyle/>
        <a:p>
          <a:endParaRPr lang="en-US"/>
        </a:p>
      </dgm:t>
    </dgm:pt>
    <dgm:pt modelId="{37537562-C83B-4385-B820-8AE65A159D7E}" type="pres">
      <dgm:prSet presAssocID="{7D9B7C2A-4ADA-46B5-A15C-C6BA57F20602}" presName="parentNode" presStyleLbl="revTx" presStyleIdx="1" presStyleCnt="3" custLinFactNeighborX="-12000">
        <dgm:presLayoutVars>
          <dgm:chMax val="0"/>
          <dgm:bulletEnabled val="1"/>
        </dgm:presLayoutVars>
      </dgm:prSet>
      <dgm:spPr/>
      <dgm:t>
        <a:bodyPr/>
        <a:lstStyle/>
        <a:p>
          <a:endParaRPr lang="en-US"/>
        </a:p>
      </dgm:t>
    </dgm:pt>
    <dgm:pt modelId="{1060C44B-4275-461B-AA28-F71CEF56FA24}" type="pres">
      <dgm:prSet presAssocID="{57CD8EC0-3427-435A-ABDA-AAAEA5E51815}" presName="sibTrans" presStyleCnt="0"/>
      <dgm:spPr/>
    </dgm:pt>
    <dgm:pt modelId="{2967E17D-CF68-461D-844E-E268F0BC8E1A}" type="pres">
      <dgm:prSet presAssocID="{81AE6FEA-0EFC-471D-8B09-32AED5A04204}" presName="compositeNode" presStyleCnt="0">
        <dgm:presLayoutVars>
          <dgm:bulletEnabled val="1"/>
        </dgm:presLayoutVars>
      </dgm:prSet>
      <dgm:spPr/>
    </dgm:pt>
    <dgm:pt modelId="{8622C7E3-0B14-402A-A6E6-1CB477E898C1}" type="pres">
      <dgm:prSet presAssocID="{81AE6FEA-0EFC-471D-8B09-32AED5A0420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BAC5B8C0-9B59-47E8-8883-265167A04652}" type="pres">
      <dgm:prSet presAssocID="{81AE6FEA-0EFC-471D-8B09-32AED5A04204}" presName="childNode" presStyleLbl="node1" presStyleIdx="2" presStyleCnt="3" custScaleX="111037" custLinFactNeighborX="-3552" custLinFactNeighborY="-314">
        <dgm:presLayoutVars>
          <dgm:bulletEnabled val="1"/>
        </dgm:presLayoutVars>
      </dgm:prSet>
      <dgm:spPr/>
      <dgm:t>
        <a:bodyPr/>
        <a:lstStyle/>
        <a:p>
          <a:endParaRPr lang="en-US"/>
        </a:p>
      </dgm:t>
    </dgm:pt>
    <dgm:pt modelId="{55D4093C-2A17-491D-82C4-F2CBA690CDEB}" type="pres">
      <dgm:prSet presAssocID="{81AE6FEA-0EFC-471D-8B09-32AED5A04204}" presName="parentNode" presStyleLbl="revTx" presStyleIdx="2" presStyleCnt="3" custLinFactNeighborX="-24002" custLinFactNeighborY="428">
        <dgm:presLayoutVars>
          <dgm:chMax val="0"/>
          <dgm:bulletEnabled val="1"/>
        </dgm:presLayoutVars>
      </dgm:prSet>
      <dgm:spPr/>
      <dgm:t>
        <a:bodyPr/>
        <a:lstStyle/>
        <a:p>
          <a:endParaRPr lang="en-US"/>
        </a:p>
      </dgm:t>
    </dgm:pt>
  </dgm:ptLst>
  <dgm:cxnLst>
    <dgm:cxn modelId="{2B4DA57C-6C20-41D4-9C64-18D29B9AE186}" srcId="{7D9B7C2A-4ADA-46B5-A15C-C6BA57F20602}" destId="{456B0678-01B9-43C2-A90D-CE71CBD54368}" srcOrd="1" destOrd="0" parTransId="{664F12E7-8589-46BB-8AF1-9FC836BB8B8E}" sibTransId="{5F736498-459E-48A3-B768-245EC06CF55B}"/>
    <dgm:cxn modelId="{F12FDAA4-A372-4C4E-9C8D-16EA61011585}" srcId="{14CA3F6B-AA0F-4A5A-9B1C-90FF4EEA228F}" destId="{73C2EAB2-67A6-48D9-86C6-C5BA03796C17}" srcOrd="3" destOrd="0" parTransId="{000CECCF-60D3-47B0-A907-9B8B071662BA}" sibTransId="{15D9507A-7A42-476F-82CC-9B402B29F788}"/>
    <dgm:cxn modelId="{CEAC4044-12F2-4660-AD47-1CE903D2F9AC}" srcId="{C1E5328A-82EF-4708-945B-C9210537BCD8}" destId="{3527ECD3-FED7-44DE-83BB-A7AF697F2C2A}" srcOrd="2" destOrd="0" parTransId="{5F86C236-EC6D-470D-9CF7-D64C85374352}" sibTransId="{F2964927-5B41-4D63-8966-D151369271B6}"/>
    <dgm:cxn modelId="{DBA99598-67BF-4476-943E-8C19D622E9E1}" srcId="{7D9B7C2A-4ADA-46B5-A15C-C6BA57F20602}" destId="{1AE01F8C-9A21-4A6E-B534-67F643D35EF1}" srcOrd="10" destOrd="0" parTransId="{89C63015-E522-46A6-A795-70C43B3387C6}" sibTransId="{66CD3D12-58D7-465F-8BDF-D8B77A9B325D}"/>
    <dgm:cxn modelId="{FCD54A62-5802-4F05-82FC-7064BF050082}" type="presOf" srcId="{7D9B7C2A-4ADA-46B5-A15C-C6BA57F20602}" destId="{37537562-C83B-4385-B820-8AE65A159D7E}" srcOrd="0" destOrd="0" presId="urn:microsoft.com/office/officeart/2005/8/layout/hList2"/>
    <dgm:cxn modelId="{F426E3EB-3E28-4AF0-9584-C0B39645A35C}" type="presOf" srcId="{73C2EAB2-67A6-48D9-86C6-C5BA03796C17}" destId="{1026C9FC-D450-41DF-8675-29A46E239179}" srcOrd="0" destOrd="3" presId="urn:microsoft.com/office/officeart/2005/8/layout/hList2"/>
    <dgm:cxn modelId="{E8125E72-AF72-41FB-A31A-19F0EA911CC3}" type="presOf" srcId="{C32B928B-6F82-4A75-8457-1337F5CCA2FB}" destId="{7E9B7F96-A45F-40B9-BA3A-6275BC6BFB5A}" srcOrd="0" destOrd="0" presId="urn:microsoft.com/office/officeart/2005/8/layout/hList2"/>
    <dgm:cxn modelId="{EC85C3CB-BAC5-48CB-B8AF-FBC27AA60105}" srcId="{7D9B7C2A-4ADA-46B5-A15C-C6BA57F20602}" destId="{F2D95CC0-A029-4B30-95D3-E441763472B8}" srcOrd="7" destOrd="0" parTransId="{2170A7AA-0498-45A3-99E4-55D2D5A3C2C0}" sibTransId="{C322B9CE-BFF7-4766-BEB4-D872065F7D39}"/>
    <dgm:cxn modelId="{5A1CE402-E9C4-4D3A-82A0-FEE567E16309}" type="presOf" srcId="{C1E5328A-82EF-4708-945B-C9210537BCD8}" destId="{BAC5B8C0-9B59-47E8-8883-265167A04652}" srcOrd="0" destOrd="0" presId="urn:microsoft.com/office/officeart/2005/8/layout/hList2"/>
    <dgm:cxn modelId="{4850B617-0BC6-48B5-A7E0-27BA25325FD7}" type="presOf" srcId="{5FE56E70-DE1B-4467-8CED-BE51C34CE66F}" destId="{1026C9FC-D450-41DF-8675-29A46E239179}" srcOrd="0" destOrd="5" presId="urn:microsoft.com/office/officeart/2005/8/layout/hList2"/>
    <dgm:cxn modelId="{B5FB1D91-8A99-496F-AB6F-AFD3E0BEBF71}" type="presOf" srcId="{C1A8C1DA-A8CC-42FC-82C8-A0403B964529}" destId="{BAC5B8C0-9B59-47E8-8883-265167A04652}" srcOrd="0" destOrd="2" presId="urn:microsoft.com/office/officeart/2005/8/layout/hList2"/>
    <dgm:cxn modelId="{E70C2B9B-D503-41D5-9C39-77DA451474F8}" type="presOf" srcId="{6555D307-8107-4C68-B219-CE6658DC6EA2}" destId="{BAC5B8C0-9B59-47E8-8883-265167A04652}" srcOrd="0" destOrd="1" presId="urn:microsoft.com/office/officeart/2005/8/layout/hList2"/>
    <dgm:cxn modelId="{6ED33C58-A4DE-458B-9B70-E1C09E170574}" srcId="{7D9B7C2A-4ADA-46B5-A15C-C6BA57F20602}" destId="{EBDA7247-83B9-4AF3-B5F3-59C7576B8FCD}" srcOrd="4" destOrd="0" parTransId="{235F9508-8C14-49E6-9599-E06877CC6CCB}" sibTransId="{C0D82D07-06FA-4892-8DBE-C0AE4C54F08C}"/>
    <dgm:cxn modelId="{EAD80DCB-2F8F-4C86-BEAF-A2C8CF00833F}" type="presOf" srcId="{19FE6CD9-E143-4AB7-B7F2-4DA163925209}" destId="{1026C9FC-D450-41DF-8675-29A46E239179}" srcOrd="0" destOrd="1" presId="urn:microsoft.com/office/officeart/2005/8/layout/hList2"/>
    <dgm:cxn modelId="{1BC870D3-0BCA-43F4-A91B-43BBC03A01C8}" type="presOf" srcId="{C66A5376-BECE-4EE8-A287-CE8E3A5FE77E}" destId="{3B97A849-5B46-4095-A749-51E1BF1A9B5B}" srcOrd="0" destOrd="6" presId="urn:microsoft.com/office/officeart/2005/8/layout/hList2"/>
    <dgm:cxn modelId="{2CE4A113-45B1-476D-8BF3-442ACC1A0CCB}" type="presOf" srcId="{6F1388C2-03B9-4CD1-836B-ED3B7760BCC5}" destId="{3B97A849-5B46-4095-A749-51E1BF1A9B5B}" srcOrd="0" destOrd="9" presId="urn:microsoft.com/office/officeart/2005/8/layout/hList2"/>
    <dgm:cxn modelId="{9657F28E-6E6D-4B90-91B6-E06FA09BDE11}" srcId="{C32B928B-6F82-4A75-8457-1337F5CCA2FB}" destId="{14CA3F6B-AA0F-4A5A-9B1C-90FF4EEA228F}" srcOrd="0" destOrd="0" parTransId="{EEEAC226-DBC4-4370-A2C1-B81ABB6F40CD}" sibTransId="{C851054D-3FC7-414B-87B4-CC2206F261E8}"/>
    <dgm:cxn modelId="{38C0DCAC-6341-4871-87D2-D16132ACA300}" type="presOf" srcId="{3527ECD3-FED7-44DE-83BB-A7AF697F2C2A}" destId="{BAC5B8C0-9B59-47E8-8883-265167A04652}" srcOrd="0" destOrd="3" presId="urn:microsoft.com/office/officeart/2005/8/layout/hList2"/>
    <dgm:cxn modelId="{3E3B53A8-B6C8-46E1-AD75-A0DA4CFA6FB3}" type="presOf" srcId="{EBDA7247-83B9-4AF3-B5F3-59C7576B8FCD}" destId="{3B97A849-5B46-4095-A749-51E1BF1A9B5B}" srcOrd="0" destOrd="4" presId="urn:microsoft.com/office/officeart/2005/8/layout/hList2"/>
    <dgm:cxn modelId="{7E1C01A1-DC08-45E8-B51A-C36CDAF2F568}" srcId="{7D9B7C2A-4ADA-46B5-A15C-C6BA57F20602}" destId="{F6984C27-0F5B-4F9E-829A-96E5281CBE24}" srcOrd="8" destOrd="0" parTransId="{3F85E07A-0BC0-45FE-B038-1E06428CA628}" sibTransId="{3EE3BF9E-16A8-4BCD-8FCC-1E924C3F94E6}"/>
    <dgm:cxn modelId="{DCEB881F-F090-40F8-8D04-B96A659F463D}" type="presOf" srcId="{FF9C9F24-7B43-4522-B052-2B8983B1A4A1}" destId="{BAC5B8C0-9B59-47E8-8883-265167A04652}" srcOrd="0" destOrd="4" presId="urn:microsoft.com/office/officeart/2005/8/layout/hList2"/>
    <dgm:cxn modelId="{6829B255-2BF5-49A9-9F4E-E534AC7467C3}" srcId="{7D9B7C2A-4ADA-46B5-A15C-C6BA57F20602}" destId="{6F1388C2-03B9-4CD1-836B-ED3B7760BCC5}" srcOrd="9" destOrd="0" parTransId="{A416D90B-84BE-4068-949D-CE90934C6E85}" sibTransId="{0BF7DE31-B486-4D40-B8C5-31927E8210FE}"/>
    <dgm:cxn modelId="{D504705D-D1A9-4CBB-AD5A-E5EAE9787014}" type="presOf" srcId="{F6984C27-0F5B-4F9E-829A-96E5281CBE24}" destId="{3B97A849-5B46-4095-A749-51E1BF1A9B5B}" srcOrd="0" destOrd="8" presId="urn:microsoft.com/office/officeart/2005/8/layout/hList2"/>
    <dgm:cxn modelId="{89AD16F9-3BFD-48D3-A177-3127679F9ED2}" srcId="{7D9B7C2A-4ADA-46B5-A15C-C6BA57F20602}" destId="{990B9AC0-F1F8-433A-AAE3-618E288A1215}" srcOrd="5" destOrd="0" parTransId="{538CD455-19BF-4E7F-869F-B92DA6C0787C}" sibTransId="{2B5CFBA3-B8D5-401C-8D92-524A8E587B9D}"/>
    <dgm:cxn modelId="{4C589270-D3D9-4AD2-9504-61DCD01F4D92}" type="presOf" srcId="{F2D95CC0-A029-4B30-95D3-E441763472B8}" destId="{3B97A849-5B46-4095-A749-51E1BF1A9B5B}" srcOrd="0" destOrd="7" presId="urn:microsoft.com/office/officeart/2005/8/layout/hList2"/>
    <dgm:cxn modelId="{E85916E0-F73A-4522-9E34-B8F78567A76F}" srcId="{7D9B7C2A-4ADA-46B5-A15C-C6BA57F20602}" destId="{C66A5376-BECE-4EE8-A287-CE8E3A5FE77E}" srcOrd="6" destOrd="0" parTransId="{5CE3240C-93B6-46A2-98BB-51D34D5D7AD4}" sibTransId="{6383F93E-4D07-4B17-87B1-360C546E15CA}"/>
    <dgm:cxn modelId="{38419A8F-E135-4FB8-9215-E28F5B9F91D8}" srcId="{81AE6FEA-0EFC-471D-8B09-32AED5A04204}" destId="{C1E5328A-82EF-4708-945B-C9210537BCD8}" srcOrd="0" destOrd="0" parTransId="{40541F85-8216-4F6A-A671-257EC9D9A48E}" sibTransId="{D1750BF1-0B13-4027-9B7D-563BDA22B3B6}"/>
    <dgm:cxn modelId="{D0A7B548-3EC2-44DF-A9CE-F70956135887}" type="presOf" srcId="{1F4A0314-C32D-47CE-ADF7-AAFF9C732A2F}" destId="{1026C9FC-D450-41DF-8675-29A46E239179}" srcOrd="0" destOrd="0" presId="urn:microsoft.com/office/officeart/2005/8/layout/hList2"/>
    <dgm:cxn modelId="{33418974-3EA9-4AFC-993D-95760BCBB055}" srcId="{C1E5328A-82EF-4708-945B-C9210537BCD8}" destId="{C1A8C1DA-A8CC-42FC-82C8-A0403B964529}" srcOrd="1" destOrd="0" parTransId="{A1D43CC4-38D3-4828-928E-5378856C8F43}" sibTransId="{F7ACF6A0-A9F8-4C56-BA6B-4216FC1AF6DF}"/>
    <dgm:cxn modelId="{719AD823-046D-4F13-9E29-1B229AE1E7A4}" srcId="{7D9B7C2A-4ADA-46B5-A15C-C6BA57F20602}" destId="{58D86FFA-0771-4208-B1BB-C7BE5B3F72E4}" srcOrd="3" destOrd="0" parTransId="{A972A405-7D23-4DF7-A834-C9B7794FFB6F}" sibTransId="{C9762B37-F4B2-4FF9-A0B9-7440402B9B11}"/>
    <dgm:cxn modelId="{A2591CAC-6693-41ED-99AC-A4D310EC3673}" type="presOf" srcId="{14CA3F6B-AA0F-4A5A-9B1C-90FF4EEA228F}" destId="{74BDB7D3-5721-4677-B47C-EB34E44951EB}" srcOrd="0" destOrd="0" presId="urn:microsoft.com/office/officeart/2005/8/layout/hList2"/>
    <dgm:cxn modelId="{15979492-E08D-45C1-9B2D-967F20E1A4C6}" srcId="{14CA3F6B-AA0F-4A5A-9B1C-90FF4EEA228F}" destId="{19FE6CD9-E143-4AB7-B7F2-4DA163925209}" srcOrd="1" destOrd="0" parTransId="{33CCA33B-61DB-4979-9A74-434EEDDD9DC5}" sibTransId="{E1C0EFF7-86F6-4499-9FD5-B61FD2576035}"/>
    <dgm:cxn modelId="{AE50CEED-D017-404C-9C50-22FBBECE5A25}" type="presOf" srcId="{58D86FFA-0771-4208-B1BB-C7BE5B3F72E4}" destId="{3B97A849-5B46-4095-A749-51E1BF1A9B5B}" srcOrd="0" destOrd="3" presId="urn:microsoft.com/office/officeart/2005/8/layout/hList2"/>
    <dgm:cxn modelId="{29EA0BAF-2332-499A-8CA6-FCE111FD03F4}" type="presOf" srcId="{C42C45FA-0E0C-4E58-BA9C-60AAC6A4D255}" destId="{3B97A849-5B46-4095-A749-51E1BF1A9B5B}" srcOrd="0" destOrd="0" presId="urn:microsoft.com/office/officeart/2005/8/layout/hList2"/>
    <dgm:cxn modelId="{56EAD773-E591-44F3-B83B-A4CE4D01F466}" type="presOf" srcId="{5CB6AE8D-FCC8-4063-918E-62D917FCA3CA}" destId="{3B97A849-5B46-4095-A749-51E1BF1A9B5B}" srcOrd="0" destOrd="2" presId="urn:microsoft.com/office/officeart/2005/8/layout/hList2"/>
    <dgm:cxn modelId="{883D30E7-B291-4B9F-A53D-A5949A764123}" srcId="{14CA3F6B-AA0F-4A5A-9B1C-90FF4EEA228F}" destId="{1F4A0314-C32D-47CE-ADF7-AAFF9C732A2F}" srcOrd="0" destOrd="0" parTransId="{41AA5E82-1714-4447-ABA2-DA65ED5BA8F7}" sibTransId="{416A57C6-5163-41FF-BAA9-1862F2917DA0}"/>
    <dgm:cxn modelId="{2EB0421E-FA87-4E81-BFBD-19D7C36FF7B8}" type="presOf" srcId="{98B0301E-FC72-4E08-9CFB-943723101E26}" destId="{1026C9FC-D450-41DF-8675-29A46E239179}" srcOrd="0" destOrd="2" presId="urn:microsoft.com/office/officeart/2005/8/layout/hList2"/>
    <dgm:cxn modelId="{EB7C77DB-5725-45C2-9E98-FEC406E817D8}" srcId="{C32B928B-6F82-4A75-8457-1337F5CCA2FB}" destId="{7D9B7C2A-4ADA-46B5-A15C-C6BA57F20602}" srcOrd="1" destOrd="0" parTransId="{312F0E7F-0461-4B99-A4AB-F6F25C9AE7BE}" sibTransId="{57CD8EC0-3427-435A-ABDA-AAAEA5E51815}"/>
    <dgm:cxn modelId="{2F7FD782-4567-4BAE-9F0D-4949D867E83E}" srcId="{C1E5328A-82EF-4708-945B-C9210537BCD8}" destId="{6555D307-8107-4C68-B219-CE6658DC6EA2}" srcOrd="0" destOrd="0" parTransId="{E4CC0492-A1A0-428B-AFDA-B940812487BD}" sibTransId="{EB64059B-0931-43C8-9755-77110D4D3431}"/>
    <dgm:cxn modelId="{F9135838-C61D-4EE4-82B2-B897FF03370B}" srcId="{C1E5328A-82EF-4708-945B-C9210537BCD8}" destId="{FF9C9F24-7B43-4522-B052-2B8983B1A4A1}" srcOrd="3" destOrd="0" parTransId="{32626B76-0AB9-4A34-8DE9-0CC89C466B3D}" sibTransId="{8292F495-C05E-45FE-8077-4E7A62865A03}"/>
    <dgm:cxn modelId="{8B33B83D-E837-4F70-9C09-0A0B38FDDDE4}" srcId="{14CA3F6B-AA0F-4A5A-9B1C-90FF4EEA228F}" destId="{5FE56E70-DE1B-4467-8CED-BE51C34CE66F}" srcOrd="5" destOrd="0" parTransId="{5EA05AC7-3D58-4149-93FA-490713761A04}" sibTransId="{F302B82F-BAF4-480D-BCAD-66E68027A596}"/>
    <dgm:cxn modelId="{BFFC2153-622A-4147-A6E6-742128ACEDE7}" srcId="{7D9B7C2A-4ADA-46B5-A15C-C6BA57F20602}" destId="{C42C45FA-0E0C-4E58-BA9C-60AAC6A4D255}" srcOrd="0" destOrd="0" parTransId="{A169BD85-DC52-40B1-A072-07288DA9F858}" sibTransId="{78CA0974-1727-47B8-8644-4A427E09ACD1}"/>
    <dgm:cxn modelId="{133FC715-2E19-44DE-86D5-CE67D293CE83}" srcId="{7D9B7C2A-4ADA-46B5-A15C-C6BA57F20602}" destId="{5CB6AE8D-FCC8-4063-918E-62D917FCA3CA}" srcOrd="2" destOrd="0" parTransId="{8D3BA0B3-A253-4CD9-AEF3-12987ADC428B}" sibTransId="{47B78720-4597-4264-B09A-19B419AF54E9}"/>
    <dgm:cxn modelId="{40B87791-5688-470C-9D5C-DEE42A6FFC7D}" srcId="{14CA3F6B-AA0F-4A5A-9B1C-90FF4EEA228F}" destId="{98B0301E-FC72-4E08-9CFB-943723101E26}" srcOrd="2" destOrd="0" parTransId="{4275CD36-720C-46AC-8C44-6DBE56B95468}" sibTransId="{65BFAF67-F4C4-4D9C-9EE5-4D5590F98BC6}"/>
    <dgm:cxn modelId="{92037C4B-85EC-4095-90BF-C87ED86DC0F1}" type="presOf" srcId="{456B0678-01B9-43C2-A90D-CE71CBD54368}" destId="{3B97A849-5B46-4095-A749-51E1BF1A9B5B}" srcOrd="0" destOrd="1" presId="urn:microsoft.com/office/officeart/2005/8/layout/hList2"/>
    <dgm:cxn modelId="{D41B0255-8D61-45E8-BADC-C2F6134746B3}" type="presOf" srcId="{76304D3B-D11F-41F9-A180-6A5B0DCDA313}" destId="{1026C9FC-D450-41DF-8675-29A46E239179}" srcOrd="0" destOrd="4" presId="urn:microsoft.com/office/officeart/2005/8/layout/hList2"/>
    <dgm:cxn modelId="{E9C11CF4-3573-4E12-A958-7E960FB14D41}" srcId="{14CA3F6B-AA0F-4A5A-9B1C-90FF4EEA228F}" destId="{76304D3B-D11F-41F9-A180-6A5B0DCDA313}" srcOrd="4" destOrd="0" parTransId="{83FBFD12-136A-4224-B93B-80F169A19FC7}" sibTransId="{8036C8E7-D6E9-4302-B8BF-7D89CCE4D215}"/>
    <dgm:cxn modelId="{562C6751-788D-4BEF-A6DD-2D9C5C2C3B54}" type="presOf" srcId="{81AE6FEA-0EFC-471D-8B09-32AED5A04204}" destId="{55D4093C-2A17-491D-82C4-F2CBA690CDEB}" srcOrd="0" destOrd="0" presId="urn:microsoft.com/office/officeart/2005/8/layout/hList2"/>
    <dgm:cxn modelId="{3C588D13-F81C-4D0A-8356-26EB8DC378AC}" type="presOf" srcId="{990B9AC0-F1F8-433A-AAE3-618E288A1215}" destId="{3B97A849-5B46-4095-A749-51E1BF1A9B5B}" srcOrd="0" destOrd="5" presId="urn:microsoft.com/office/officeart/2005/8/layout/hList2"/>
    <dgm:cxn modelId="{DEAE884F-234C-487D-8B13-58F208CFB1A3}" srcId="{C32B928B-6F82-4A75-8457-1337F5CCA2FB}" destId="{81AE6FEA-0EFC-471D-8B09-32AED5A04204}" srcOrd="2" destOrd="0" parTransId="{FEEEA9C0-FEC1-4EA2-BB4D-48F6674E3A68}" sibTransId="{CEBE54B3-7F09-4212-8231-856459E325A1}"/>
    <dgm:cxn modelId="{FC7F83ED-FE5B-4853-81C6-BB968BAAA9DA}" type="presOf" srcId="{1AE01F8C-9A21-4A6E-B534-67F643D35EF1}" destId="{3B97A849-5B46-4095-A749-51E1BF1A9B5B}" srcOrd="0" destOrd="10" presId="urn:microsoft.com/office/officeart/2005/8/layout/hList2"/>
    <dgm:cxn modelId="{4AC0CFB5-C21A-4871-AA83-7981C2267311}" type="presParOf" srcId="{7E9B7F96-A45F-40B9-BA3A-6275BC6BFB5A}" destId="{A8F5596F-7550-45CE-B57E-C177E9DB6B20}" srcOrd="0" destOrd="0" presId="urn:microsoft.com/office/officeart/2005/8/layout/hList2"/>
    <dgm:cxn modelId="{EB861B41-A24B-4339-9CB4-7E895EB58135}" type="presParOf" srcId="{A8F5596F-7550-45CE-B57E-C177E9DB6B20}" destId="{5B2AFF93-83BF-45D9-8DA3-B4BEED5AF969}" srcOrd="0" destOrd="0" presId="urn:microsoft.com/office/officeart/2005/8/layout/hList2"/>
    <dgm:cxn modelId="{02C41E2F-EA73-43D4-91CA-A4E2CBEB8E00}" type="presParOf" srcId="{A8F5596F-7550-45CE-B57E-C177E9DB6B20}" destId="{1026C9FC-D450-41DF-8675-29A46E239179}" srcOrd="1" destOrd="0" presId="urn:microsoft.com/office/officeart/2005/8/layout/hList2"/>
    <dgm:cxn modelId="{2189E987-C4A4-45D5-8AB8-B9A1AC1F227E}" type="presParOf" srcId="{A8F5596F-7550-45CE-B57E-C177E9DB6B20}" destId="{74BDB7D3-5721-4677-B47C-EB34E44951EB}" srcOrd="2" destOrd="0" presId="urn:microsoft.com/office/officeart/2005/8/layout/hList2"/>
    <dgm:cxn modelId="{4AA2F6ED-FD85-4FD6-B5DA-7FBB85AB3AC3}" type="presParOf" srcId="{7E9B7F96-A45F-40B9-BA3A-6275BC6BFB5A}" destId="{BD5AA5E0-FF46-48BB-AD0C-17C12A3CBF9B}" srcOrd="1" destOrd="0" presId="urn:microsoft.com/office/officeart/2005/8/layout/hList2"/>
    <dgm:cxn modelId="{C225BBDF-7311-4BD5-B8D7-E92D1B459DB2}" type="presParOf" srcId="{7E9B7F96-A45F-40B9-BA3A-6275BC6BFB5A}" destId="{451B1C5F-1054-4377-B36E-3C3D58F85996}" srcOrd="2" destOrd="0" presId="urn:microsoft.com/office/officeart/2005/8/layout/hList2"/>
    <dgm:cxn modelId="{331FBE2F-B584-4CD0-8271-15A6D5788127}" type="presParOf" srcId="{451B1C5F-1054-4377-B36E-3C3D58F85996}" destId="{A6E138A6-5FCB-46FB-B12E-DA984C61A235}" srcOrd="0" destOrd="0" presId="urn:microsoft.com/office/officeart/2005/8/layout/hList2"/>
    <dgm:cxn modelId="{A73D5CB5-8BF0-4BC9-95CB-57138C66747E}" type="presParOf" srcId="{451B1C5F-1054-4377-B36E-3C3D58F85996}" destId="{3B97A849-5B46-4095-A749-51E1BF1A9B5B}" srcOrd="1" destOrd="0" presId="urn:microsoft.com/office/officeart/2005/8/layout/hList2"/>
    <dgm:cxn modelId="{ABC84653-87B9-4356-80D3-574E6C6F50A3}" type="presParOf" srcId="{451B1C5F-1054-4377-B36E-3C3D58F85996}" destId="{37537562-C83B-4385-B820-8AE65A159D7E}" srcOrd="2" destOrd="0" presId="urn:microsoft.com/office/officeart/2005/8/layout/hList2"/>
    <dgm:cxn modelId="{D49BCFBC-F103-49B8-866C-DCCBB6C0E0DE}" type="presParOf" srcId="{7E9B7F96-A45F-40B9-BA3A-6275BC6BFB5A}" destId="{1060C44B-4275-461B-AA28-F71CEF56FA24}" srcOrd="3" destOrd="0" presId="urn:microsoft.com/office/officeart/2005/8/layout/hList2"/>
    <dgm:cxn modelId="{17613620-B215-4051-991F-C28EA3BBF71C}" type="presParOf" srcId="{7E9B7F96-A45F-40B9-BA3A-6275BC6BFB5A}" destId="{2967E17D-CF68-461D-844E-E268F0BC8E1A}" srcOrd="4" destOrd="0" presId="urn:microsoft.com/office/officeart/2005/8/layout/hList2"/>
    <dgm:cxn modelId="{F4152A23-88D9-48F5-BE79-47746681D4A7}" type="presParOf" srcId="{2967E17D-CF68-461D-844E-E268F0BC8E1A}" destId="{8622C7E3-0B14-402A-A6E6-1CB477E898C1}" srcOrd="0" destOrd="0" presId="urn:microsoft.com/office/officeart/2005/8/layout/hList2"/>
    <dgm:cxn modelId="{1693F082-A9F3-407E-95E2-48077B8082CA}" type="presParOf" srcId="{2967E17D-CF68-461D-844E-E268F0BC8E1A}" destId="{BAC5B8C0-9B59-47E8-8883-265167A04652}" srcOrd="1" destOrd="0" presId="urn:microsoft.com/office/officeart/2005/8/layout/hList2"/>
    <dgm:cxn modelId="{B64C4794-1B5E-442E-A1A2-43EE63FA1E0E}" type="presParOf" srcId="{2967E17D-CF68-461D-844E-E268F0BC8E1A}" destId="{55D4093C-2A17-491D-82C4-F2CBA690CDE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29" tIns="46415" rIns="92829" bIns="46415" rtlCol="0"/>
          <a:lstStyle>
            <a:lvl1pPr algn="l">
              <a:defRPr sz="1200"/>
            </a:lvl1pPr>
          </a:lstStyle>
          <a:p>
            <a:endParaRPr lang="en-US"/>
          </a:p>
        </p:txBody>
      </p:sp>
      <p:sp>
        <p:nvSpPr>
          <p:cNvPr id="3" name="Date Placeholder 2"/>
          <p:cNvSpPr>
            <a:spLocks noGrp="1"/>
          </p:cNvSpPr>
          <p:nvPr>
            <p:ph type="dt" idx="1"/>
          </p:nvPr>
        </p:nvSpPr>
        <p:spPr>
          <a:xfrm>
            <a:off x="3970939" y="0"/>
            <a:ext cx="3037840" cy="463408"/>
          </a:xfrm>
          <a:prstGeom prst="rect">
            <a:avLst/>
          </a:prstGeom>
        </p:spPr>
        <p:txBody>
          <a:bodyPr vert="horz" lIns="92829" tIns="46415" rIns="92829" bIns="46415" rtlCol="0"/>
          <a:lstStyle>
            <a:lvl1pPr algn="r">
              <a:defRPr sz="1200"/>
            </a:lvl1pPr>
          </a:lstStyle>
          <a:p>
            <a:fld id="{3FA2BDC2-549A-4A06-8E48-66F3B125D28F}" type="datetimeFigureOut">
              <a:rPr lang="en-US" smtClean="0"/>
              <a:t>2/2/2018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29" tIns="46415" rIns="92829" bIns="46415" rtlCol="0" anchor="ctr"/>
          <a:lstStyle/>
          <a:p>
            <a:endParaRPr lang="en-US"/>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829" tIns="46415" rIns="92829"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29" tIns="46415" rIns="92829"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3407"/>
          </a:xfrm>
          <a:prstGeom prst="rect">
            <a:avLst/>
          </a:prstGeom>
        </p:spPr>
        <p:txBody>
          <a:bodyPr vert="horz" lIns="92829" tIns="46415" rIns="92829" bIns="46415" rtlCol="0" anchor="b"/>
          <a:lstStyle>
            <a:lvl1pPr algn="r">
              <a:defRPr sz="1200"/>
            </a:lvl1pPr>
          </a:lstStyle>
          <a:p>
            <a:fld id="{571D933F-F69B-4EFA-AE9A-5F28AF2464AD}" type="slidenum">
              <a:rPr lang="en-US" smtClean="0"/>
              <a:t>‹#›</a:t>
            </a:fld>
            <a:endParaRPr lang="en-US"/>
          </a:p>
        </p:txBody>
      </p:sp>
    </p:spTree>
    <p:extLst>
      <p:ext uri="{BB962C8B-B14F-4D97-AF65-F5344CB8AC3E}">
        <p14:creationId xmlns:p14="http://schemas.microsoft.com/office/powerpoint/2010/main" val="367289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D933F-F69B-4EFA-AE9A-5F28AF2464AD}" type="slidenum">
              <a:rPr lang="en-US" smtClean="0"/>
              <a:t>5</a:t>
            </a:fld>
            <a:endParaRPr lang="en-US"/>
          </a:p>
        </p:txBody>
      </p:sp>
    </p:spTree>
    <p:extLst>
      <p:ext uri="{BB962C8B-B14F-4D97-AF65-F5344CB8AC3E}">
        <p14:creationId xmlns:p14="http://schemas.microsoft.com/office/powerpoint/2010/main" val="141147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D933F-F69B-4EFA-AE9A-5F28AF2464AD}" type="slidenum">
              <a:rPr lang="en-US" smtClean="0"/>
              <a:t>6</a:t>
            </a:fld>
            <a:endParaRPr lang="en-US"/>
          </a:p>
        </p:txBody>
      </p:sp>
    </p:spTree>
    <p:extLst>
      <p:ext uri="{BB962C8B-B14F-4D97-AF65-F5344CB8AC3E}">
        <p14:creationId xmlns:p14="http://schemas.microsoft.com/office/powerpoint/2010/main" val="309807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D933F-F69B-4EFA-AE9A-5F28AF2464AD}" type="slidenum">
              <a:rPr lang="en-US" smtClean="0"/>
              <a:t>15</a:t>
            </a:fld>
            <a:endParaRPr lang="en-US"/>
          </a:p>
        </p:txBody>
      </p:sp>
    </p:spTree>
    <p:extLst>
      <p:ext uri="{BB962C8B-B14F-4D97-AF65-F5344CB8AC3E}">
        <p14:creationId xmlns:p14="http://schemas.microsoft.com/office/powerpoint/2010/main" val="367533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D933F-F69B-4EFA-AE9A-5F28AF2464AD}" type="slidenum">
              <a:rPr lang="en-US" smtClean="0"/>
              <a:t>16</a:t>
            </a:fld>
            <a:endParaRPr lang="en-US"/>
          </a:p>
        </p:txBody>
      </p:sp>
    </p:spTree>
    <p:extLst>
      <p:ext uri="{BB962C8B-B14F-4D97-AF65-F5344CB8AC3E}">
        <p14:creationId xmlns:p14="http://schemas.microsoft.com/office/powerpoint/2010/main" val="339465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D933F-F69B-4EFA-AE9A-5F28AF2464AD}" type="slidenum">
              <a:rPr lang="en-US" smtClean="0"/>
              <a:t>17</a:t>
            </a:fld>
            <a:endParaRPr lang="en-US"/>
          </a:p>
        </p:txBody>
      </p:sp>
    </p:spTree>
    <p:extLst>
      <p:ext uri="{BB962C8B-B14F-4D97-AF65-F5344CB8AC3E}">
        <p14:creationId xmlns:p14="http://schemas.microsoft.com/office/powerpoint/2010/main" val="305611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D933F-F69B-4EFA-AE9A-5F28AF2464AD}" type="slidenum">
              <a:rPr lang="en-US" smtClean="0"/>
              <a:t>18</a:t>
            </a:fld>
            <a:endParaRPr lang="en-US"/>
          </a:p>
        </p:txBody>
      </p:sp>
    </p:spTree>
    <p:extLst>
      <p:ext uri="{BB962C8B-B14F-4D97-AF65-F5344CB8AC3E}">
        <p14:creationId xmlns:p14="http://schemas.microsoft.com/office/powerpoint/2010/main" val="412227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D933F-F69B-4EFA-AE9A-5F28AF2464AD}" type="slidenum">
              <a:rPr lang="en-US" smtClean="0"/>
              <a:t>19</a:t>
            </a:fld>
            <a:endParaRPr lang="en-US"/>
          </a:p>
        </p:txBody>
      </p:sp>
    </p:spTree>
    <p:extLst>
      <p:ext uri="{BB962C8B-B14F-4D97-AF65-F5344CB8AC3E}">
        <p14:creationId xmlns:p14="http://schemas.microsoft.com/office/powerpoint/2010/main" val="164505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D933F-F69B-4EFA-AE9A-5F28AF2464AD}" type="slidenum">
              <a:rPr lang="en-US" smtClean="0"/>
              <a:t>20</a:t>
            </a:fld>
            <a:endParaRPr lang="en-US"/>
          </a:p>
        </p:txBody>
      </p:sp>
    </p:spTree>
    <p:extLst>
      <p:ext uri="{BB962C8B-B14F-4D97-AF65-F5344CB8AC3E}">
        <p14:creationId xmlns:p14="http://schemas.microsoft.com/office/powerpoint/2010/main" val="2129923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2"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67110" y="4275669"/>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2"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4967110" y="4275669"/>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6084715"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38667"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7" y="3784603"/>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2" y="1329267"/>
            <a:ext cx="3740924" cy="1400218"/>
          </a:xfrm>
        </p:spPr>
        <p:txBody>
          <a:bodyPr/>
          <a:lstStyle/>
          <a:p>
            <a:endParaRPr lang="en-US"/>
          </a:p>
        </p:txBody>
      </p:sp>
      <p:sp>
        <p:nvSpPr>
          <p:cNvPr id="7" name="Picture Placeholder 3"/>
          <p:cNvSpPr>
            <a:spLocks noGrp="1"/>
          </p:cNvSpPr>
          <p:nvPr>
            <p:ph type="pic" sz="quarter" idx="13"/>
          </p:nvPr>
        </p:nvSpPr>
        <p:spPr>
          <a:xfrm>
            <a:off x="4176891"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2" y="2946400"/>
            <a:ext cx="3740924" cy="1514524"/>
          </a:xfrm>
        </p:spPr>
        <p:txBody>
          <a:bodyPr/>
          <a:lstStyle/>
          <a:p>
            <a:endParaRPr lang="en-US"/>
          </a:p>
        </p:txBody>
      </p:sp>
      <p:sp>
        <p:nvSpPr>
          <p:cNvPr id="10" name="Picture Placeholder 3"/>
          <p:cNvSpPr>
            <a:spLocks noGrp="1"/>
          </p:cNvSpPr>
          <p:nvPr>
            <p:ph type="pic" sz="quarter" idx="16"/>
          </p:nvPr>
        </p:nvSpPr>
        <p:spPr>
          <a:xfrm>
            <a:off x="4176891"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1" y="4677839"/>
            <a:ext cx="3826933"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 y="1363133"/>
            <a:ext cx="11899345"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president.gatech.edu/notes-president/path-forward-together-action-teams-report-ou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president.gatech.edu/student-mental-health"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6.xlsx"/><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95096" y="4547860"/>
            <a:ext cx="6795913" cy="1202267"/>
          </a:xfrm>
        </p:spPr>
        <p:txBody>
          <a:bodyPr/>
          <a:lstStyle/>
          <a:p>
            <a:r>
              <a:rPr lang="en-US" sz="2000" dirty="0">
                <a:latin typeface="Arial" panose="020B0604020202020204" pitchFamily="34" charset="0"/>
                <a:cs typeface="Arial" panose="020B0604020202020204" pitchFamily="34" charset="0"/>
              </a:rPr>
              <a:t>Stamps health Services</a:t>
            </a:r>
          </a:p>
          <a:p>
            <a:r>
              <a:rPr lang="en-US" sz="2000" dirty="0">
                <a:latin typeface="Arial" panose="020B0604020202020204" pitchFamily="34" charset="0"/>
                <a:cs typeface="Arial" panose="020B0604020202020204" pitchFamily="34" charset="0"/>
              </a:rPr>
              <a:t>Health initiatives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NOVEMBER 27,2017</a:t>
            </a:r>
          </a:p>
        </p:txBody>
      </p:sp>
      <p:sp>
        <p:nvSpPr>
          <p:cNvPr id="5" name="TextBox 4"/>
          <p:cNvSpPr txBox="1"/>
          <p:nvPr/>
        </p:nvSpPr>
        <p:spPr>
          <a:xfrm>
            <a:off x="3474683" y="1367077"/>
            <a:ext cx="8557372" cy="1200329"/>
          </a:xfrm>
          <a:prstGeom prst="rect">
            <a:avLst/>
          </a:prstGeom>
          <a:noFill/>
        </p:spPr>
        <p:txBody>
          <a:bodyPr wrap="square" rtlCol="0">
            <a:spAutoFit/>
          </a:bodyPr>
          <a:lstStyle/>
          <a:p>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dirty="0">
                <a:effectLst>
                  <a:outerShdw blurRad="38100" dist="38100" dir="2700000" algn="tl">
                    <a:srgbClr val="000000">
                      <a:alpha val="43137"/>
                    </a:srgbClr>
                  </a:outerShdw>
                </a:effectLst>
                <a:cs typeface="Arial" panose="020B0604020202020204" pitchFamily="34" charset="0"/>
              </a:rPr>
              <a:t>Mandatory Student Fee Advisory Committee</a:t>
            </a:r>
          </a:p>
        </p:txBody>
      </p:sp>
    </p:spTree>
    <p:extLst>
      <p:ext uri="{BB962C8B-B14F-4D97-AF65-F5344CB8AC3E}">
        <p14:creationId xmlns:p14="http://schemas.microsoft.com/office/powerpoint/2010/main" val="185308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613648" cy="991352"/>
          </a:xfrm>
        </p:spPr>
        <p:txBody>
          <a:bodyPr/>
          <a:lstStyle/>
          <a:p>
            <a:r>
              <a:rPr lang="en-US" b="1" dirty="0" smtClean="0">
                <a:latin typeface="Arial" panose="020B0604020202020204" pitchFamily="34" charset="0"/>
                <a:cs typeface="Arial" panose="020B0604020202020204" pitchFamily="34" charset="0"/>
              </a:rPr>
              <a:t>Fy17 results</a:t>
            </a:r>
            <a:endParaRPr lang="en-US" b="1" dirty="0">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nvPr>
        </p:nvGraphicFramePr>
        <p:xfrm>
          <a:off x="0" y="1276538"/>
          <a:ext cx="8229600" cy="4882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98079" y="1188266"/>
          <a:ext cx="8584194" cy="4735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705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613648" cy="991352"/>
          </a:xfrm>
        </p:spPr>
        <p:txBody>
          <a:bodyPr/>
          <a:lstStyle/>
          <a:p>
            <a:r>
              <a:rPr lang="en-US" b="1" dirty="0" smtClean="0">
                <a:latin typeface="Arial" panose="020B0604020202020204" pitchFamily="34" charset="0"/>
                <a:cs typeface="Arial" panose="020B0604020202020204" pitchFamily="34" charset="0"/>
              </a:rPr>
              <a:t>Fy17 results</a:t>
            </a:r>
            <a:endParaRPr lang="en-US" b="1"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nvPr>
        </p:nvGraphicFramePr>
        <p:xfrm>
          <a:off x="0" y="1231271"/>
          <a:ext cx="8229600" cy="4949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5402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613648" cy="991352"/>
          </a:xfrm>
        </p:spPr>
        <p:txBody>
          <a:bodyPr/>
          <a:lstStyle/>
          <a:p>
            <a:r>
              <a:rPr lang="en-US" dirty="0" smtClean="0">
                <a:latin typeface="Arial" panose="020B0604020202020204" pitchFamily="34" charset="0"/>
                <a:cs typeface="Arial" panose="020B0604020202020204" pitchFamily="34" charset="0"/>
              </a:rPr>
              <a:t>Health fees</a:t>
            </a:r>
            <a:endParaRPr lang="en-US" b="1"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91901264"/>
              </p:ext>
            </p:extLst>
          </p:nvPr>
        </p:nvGraphicFramePr>
        <p:xfrm>
          <a:off x="-1" y="1234536"/>
          <a:ext cx="8613647" cy="4822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641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613648" cy="991352"/>
          </a:xfrm>
        </p:spPr>
        <p:txBody>
          <a:bodyPr/>
          <a:lstStyle/>
          <a:p>
            <a:r>
              <a:rPr lang="en-US" b="1" dirty="0" smtClean="0">
                <a:latin typeface="Arial" panose="020B0604020202020204" pitchFamily="34" charset="0"/>
                <a:cs typeface="Arial" panose="020B0604020202020204" pitchFamily="34" charset="0"/>
              </a:rPr>
              <a:t>Fy18 Budget</a:t>
            </a:r>
            <a:endParaRPr lang="en-US" b="1" dirty="0">
              <a:latin typeface="Arial" panose="020B0604020202020204" pitchFamily="34" charset="0"/>
              <a:cs typeface="Arial" panose="020B0604020202020204" pitchFamily="34" charset="0"/>
            </a:endParaRP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209887048"/>
              </p:ext>
            </p:extLst>
          </p:nvPr>
        </p:nvGraphicFramePr>
        <p:xfrm>
          <a:off x="0" y="1308229"/>
          <a:ext cx="8600792" cy="4724402"/>
        </p:xfrm>
        <a:graphic>
          <a:graphicData uri="http://schemas.openxmlformats.org/drawingml/2006/table">
            <a:tbl>
              <a:tblPr>
                <a:tableStyleId>{793D81CF-94F2-401A-BA57-92F5A7B2D0C5}</a:tableStyleId>
              </a:tblPr>
              <a:tblGrid>
                <a:gridCol w="6971168"/>
                <a:gridCol w="1629624"/>
              </a:tblGrid>
              <a:tr h="713332">
                <a:tc>
                  <a:txBody>
                    <a:bodyPr/>
                    <a:lstStyle/>
                    <a:p>
                      <a:pPr algn="ctr" fontAlgn="ctr"/>
                      <a:endParaRPr lang="en-US" sz="2000" b="1" i="0" u="none" strike="noStrike" dirty="0">
                        <a:solidFill>
                          <a:schemeClr val="tx1"/>
                        </a:solidFill>
                        <a:effectLst/>
                        <a:latin typeface="Calibri" panose="020F0502020204030204" pitchFamily="34" charset="0"/>
                      </a:endParaRPr>
                    </a:p>
                  </a:txBody>
                  <a:tcPr marL="9525" marR="9525" marT="9525"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smtClean="0">
                          <a:solidFill>
                            <a:schemeClr val="tx1"/>
                          </a:solidFill>
                          <a:effectLst/>
                        </a:rPr>
                        <a:t>FY2018</a:t>
                      </a:r>
                    </a:p>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smtClean="0">
                          <a:solidFill>
                            <a:schemeClr val="tx1"/>
                          </a:solidFill>
                          <a:effectLst/>
                        </a:rPr>
                        <a:t>Budget</a:t>
                      </a:r>
                      <a:endParaRPr lang="en-US" sz="2000" b="1" i="0" u="none" strike="noStrike" dirty="0">
                        <a:solidFill>
                          <a:schemeClr val="tx1"/>
                        </a:solidFill>
                        <a:effectLst/>
                        <a:latin typeface="Calibri" panose="020F0502020204030204" pitchFamily="34" charset="0"/>
                      </a:endParaRPr>
                    </a:p>
                  </a:txBody>
                  <a:tcPr marL="9525" marR="9525" marT="9525" marB="0" anchor="ctr">
                    <a:solidFill>
                      <a:schemeClr val="bg1"/>
                    </a:solidFill>
                  </a:tcPr>
                </a:tc>
              </a:tr>
              <a:tr h="802214">
                <a:tc>
                  <a:txBody>
                    <a:bodyPr/>
                    <a:lstStyle/>
                    <a:p>
                      <a:pPr algn="l" fontAlgn="ctr"/>
                      <a:r>
                        <a:rPr lang="en-US" sz="2000" u="none" strike="noStrike" dirty="0">
                          <a:effectLst/>
                        </a:rPr>
                        <a:t>Total </a:t>
                      </a:r>
                      <a:r>
                        <a:rPr lang="en-US" sz="2000" u="none" strike="noStrike" dirty="0" smtClean="0">
                          <a:effectLst/>
                        </a:rPr>
                        <a:t>Revenue</a:t>
                      </a:r>
                    </a:p>
                    <a:p>
                      <a:pPr algn="l" fontAlgn="ctr"/>
                      <a:r>
                        <a:rPr lang="en-US" sz="2000" u="none" strike="noStrike" dirty="0" smtClean="0">
                          <a:effectLst/>
                        </a:rPr>
                        <a:t>(Health fee, clinic revenue, pharmacy, dental lease)</a:t>
                      </a:r>
                      <a:endParaRPr lang="en-US" sz="2000" b="1" i="0" u="none" strike="noStrike" dirty="0">
                        <a:solidFill>
                          <a:schemeClr val="tx1"/>
                        </a:solidFill>
                        <a:effectLst/>
                        <a:latin typeface="Calibri" panose="020F0502020204030204" pitchFamily="34" charset="0"/>
                      </a:endParaRPr>
                    </a:p>
                  </a:txBody>
                  <a:tcPr marL="257175" marR="9525" marT="9525" marB="0" anchor="ctr"/>
                </a:tc>
                <a:tc>
                  <a:txBody>
                    <a:bodyPr/>
                    <a:lstStyle/>
                    <a:p>
                      <a:pPr algn="r" fontAlgn="ctr"/>
                      <a:r>
                        <a:rPr lang="en-US" sz="2000" u="none" strike="noStrike" dirty="0" smtClean="0">
                          <a:effectLst/>
                        </a:rPr>
                        <a:t>10,241,105</a:t>
                      </a:r>
                      <a:endParaRPr lang="en-US" sz="2000" b="1" i="0" u="none" strike="noStrike" dirty="0">
                        <a:solidFill>
                          <a:schemeClr val="tx1"/>
                        </a:solidFill>
                        <a:effectLst/>
                        <a:latin typeface="Calibri" panose="020F0502020204030204" pitchFamily="34" charset="0"/>
                      </a:endParaRPr>
                    </a:p>
                  </a:txBody>
                  <a:tcPr marL="9525" marR="85725" marT="9525" marB="0" anchor="ctr"/>
                </a:tc>
              </a:tr>
              <a:tr h="8022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smtClean="0">
                          <a:effectLst/>
                        </a:rPr>
                        <a:t>Total Personal Services</a:t>
                      </a:r>
                    </a:p>
                    <a:p>
                      <a:pPr marL="0" marR="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smtClean="0">
                          <a:effectLst/>
                        </a:rPr>
                        <a:t>(Salaries and </a:t>
                      </a:r>
                      <a:r>
                        <a:rPr lang="en-US" sz="2000" u="none" strike="noStrike" baseline="0" dirty="0" smtClean="0">
                          <a:effectLst/>
                        </a:rPr>
                        <a:t>Benefits)</a:t>
                      </a:r>
                      <a:endParaRPr lang="en-US" sz="2000" b="1" i="0" u="none" strike="noStrike" dirty="0">
                        <a:solidFill>
                          <a:schemeClr val="tx1"/>
                        </a:solidFill>
                        <a:effectLst/>
                        <a:latin typeface="Calibri" panose="020F0502020204030204" pitchFamily="34" charset="0"/>
                      </a:endParaRPr>
                    </a:p>
                  </a:txBody>
                  <a:tcPr marL="257175" marR="9525" marT="9525" marB="0" anchor="ctr"/>
                </a:tc>
                <a:tc>
                  <a:txBody>
                    <a:bodyPr/>
                    <a:lstStyle/>
                    <a:p>
                      <a:pPr algn="r" fontAlgn="ctr"/>
                      <a:r>
                        <a:rPr lang="en-US" sz="2000" u="none" strike="noStrike" dirty="0" smtClean="0">
                          <a:effectLst/>
                        </a:rPr>
                        <a:t>7,102,339</a:t>
                      </a:r>
                      <a:endParaRPr lang="en-US" sz="2000" b="1" i="0" u="none" strike="noStrike" dirty="0">
                        <a:solidFill>
                          <a:schemeClr val="tx1"/>
                        </a:solidFill>
                        <a:effectLst/>
                        <a:latin typeface="Calibri" panose="020F0502020204030204" pitchFamily="34" charset="0"/>
                      </a:endParaRPr>
                    </a:p>
                  </a:txBody>
                  <a:tcPr marL="9525" marR="85725" marT="9525" marB="0" anchor="ctr"/>
                </a:tc>
              </a:tr>
              <a:tr h="802214">
                <a:tc>
                  <a:txBody>
                    <a:bodyPr/>
                    <a:lstStyle/>
                    <a:p>
                      <a:r>
                        <a:rPr lang="en-US" sz="2000" dirty="0" smtClean="0"/>
                        <a:t>Other Operating Expenses</a:t>
                      </a:r>
                    </a:p>
                    <a:p>
                      <a:r>
                        <a:rPr lang="en-US" sz="2000" dirty="0" smtClean="0"/>
                        <a:t>(Supplies, Drugs, Repairs,</a:t>
                      </a:r>
                      <a:r>
                        <a:rPr lang="en-US" sz="2000" baseline="0" dirty="0" smtClean="0"/>
                        <a:t> Institute Overhead, Contracts)</a:t>
                      </a:r>
                      <a:endParaRPr lang="en-US" sz="2000" b="1" dirty="0">
                        <a:solidFill>
                          <a:schemeClr val="tx1"/>
                        </a:solidFill>
                        <a:latin typeface="Calibri" panose="020F0502020204030204" pitchFamily="34" charset="0"/>
                      </a:endParaRPr>
                    </a:p>
                  </a:txBody>
                  <a:tcPr marL="257175" marR="9525" marT="9525" marB="0" anchor="ctr"/>
                </a:tc>
                <a:tc>
                  <a:txBody>
                    <a:bodyPr/>
                    <a:lstStyle/>
                    <a:p>
                      <a:pPr algn="r"/>
                      <a:r>
                        <a:rPr lang="en-US" sz="2000" dirty="0" smtClean="0"/>
                        <a:t>3,407,081</a:t>
                      </a:r>
                      <a:endParaRPr lang="en-US" sz="2000" b="1" dirty="0">
                        <a:solidFill>
                          <a:schemeClr val="tx1"/>
                        </a:solidFill>
                        <a:latin typeface="Calibri" panose="020F0502020204030204" pitchFamily="34" charset="0"/>
                      </a:endParaRPr>
                    </a:p>
                  </a:txBody>
                  <a:tcPr marL="9525" marR="85725" marT="9525" marB="0" anchor="ctr"/>
                </a:tc>
              </a:tr>
              <a:tr h="8022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smtClean="0">
                          <a:effectLst/>
                        </a:rPr>
                        <a:t>Total Operating Expenses</a:t>
                      </a:r>
                      <a:endParaRPr lang="en-US" sz="2000" b="1" i="0" u="none" strike="noStrike" dirty="0">
                        <a:solidFill>
                          <a:schemeClr val="tx1"/>
                        </a:solidFill>
                        <a:effectLst/>
                        <a:latin typeface="Calibri" panose="020F0502020204030204" pitchFamily="34" charset="0"/>
                      </a:endParaRPr>
                    </a:p>
                  </a:txBody>
                  <a:tcPr marL="257175" marR="9525" marT="9525" marB="0" anchor="ctr"/>
                </a:tc>
                <a:tc>
                  <a:txBody>
                    <a:bodyPr/>
                    <a:lstStyle/>
                    <a:p>
                      <a:pPr algn="r" fontAlgn="ctr"/>
                      <a:r>
                        <a:rPr lang="en-US" sz="2000" u="none" strike="noStrike" dirty="0" smtClean="0">
                          <a:effectLst/>
                        </a:rPr>
                        <a:t>10,509,420</a:t>
                      </a:r>
                      <a:endParaRPr lang="en-US" sz="2000" b="1" i="0" u="none" strike="noStrike" dirty="0">
                        <a:solidFill>
                          <a:schemeClr val="tx1"/>
                        </a:solidFill>
                        <a:effectLst/>
                        <a:latin typeface="Calibri" panose="020F0502020204030204" pitchFamily="34" charset="0"/>
                      </a:endParaRPr>
                    </a:p>
                  </a:txBody>
                  <a:tcPr marL="9525" marR="85725" marT="9525" marB="0" anchor="ctr"/>
                </a:tc>
              </a:tr>
              <a:tr h="8022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1" u="none" strike="noStrike" dirty="0" smtClean="0">
                          <a:effectLst/>
                        </a:rPr>
                        <a:t>Net Income (before depreciation)</a:t>
                      </a:r>
                      <a:endParaRPr lang="en-US" sz="2000" b="1" u="none" strike="noStrike" dirty="0" smtClean="0">
                        <a:solidFill>
                          <a:schemeClr val="tx1"/>
                        </a:solidFill>
                        <a:effectLst/>
                        <a:latin typeface="Calibri" panose="020F0502020204030204" pitchFamily="34" charset="0"/>
                      </a:endParaRPr>
                    </a:p>
                  </a:txBody>
                  <a:tcPr marL="257175" marR="9525" marT="9525" marB="0" anchor="ctr"/>
                </a:tc>
                <a:tc>
                  <a:txBody>
                    <a:bodyPr/>
                    <a:lstStyle/>
                    <a:p>
                      <a:pPr algn="r" fontAlgn="ctr"/>
                      <a:r>
                        <a:rPr lang="en-US" sz="2000" b="1" u="none" strike="noStrike" dirty="0" smtClean="0">
                          <a:effectLst/>
                        </a:rPr>
                        <a:t>(268,315)</a:t>
                      </a:r>
                      <a:endParaRPr lang="en-US" sz="2000" b="1" i="0" u="none" strike="noStrike" dirty="0">
                        <a:solidFill>
                          <a:schemeClr val="tx1"/>
                        </a:solidFill>
                        <a:effectLst/>
                        <a:latin typeface="Calibri" panose="020F0502020204030204" pitchFamily="34" charset="0"/>
                      </a:endParaRPr>
                    </a:p>
                  </a:txBody>
                  <a:tcPr marL="9525" marR="85725" marT="9525" marB="0" anchor="ctr"/>
                </a:tc>
              </a:tr>
            </a:tbl>
          </a:graphicData>
        </a:graphic>
      </p:graphicFrame>
    </p:spTree>
    <p:extLst>
      <p:ext uri="{BB962C8B-B14F-4D97-AF65-F5344CB8AC3E}">
        <p14:creationId xmlns:p14="http://schemas.microsoft.com/office/powerpoint/2010/main" val="262117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dirty="0" smtClean="0">
                <a:latin typeface="Arial" panose="020B0604020202020204" pitchFamily="34" charset="0"/>
                <a:cs typeface="Arial" panose="020B0604020202020204" pitchFamily="34" charset="0"/>
              </a:rPr>
              <a:t>Response to Mental Health Action Team</a:t>
            </a:r>
            <a:br>
              <a:rPr lang="en-US"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recommendations</a:t>
            </a:r>
            <a:endParaRPr lang="en-US" sz="14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51344678"/>
              </p:ext>
            </p:extLst>
          </p:nvPr>
        </p:nvGraphicFramePr>
        <p:xfrm>
          <a:off x="0" y="1252146"/>
          <a:ext cx="8609846" cy="3323041"/>
        </p:xfrm>
        <a:graphic>
          <a:graphicData uri="http://schemas.openxmlformats.org/drawingml/2006/table">
            <a:tbl>
              <a:tblPr firstRow="1" bandRow="1">
                <a:tableStyleId>{073A0DAA-6AF3-43AB-8588-CEC1D06C72B9}</a:tableStyleId>
              </a:tblPr>
              <a:tblGrid>
                <a:gridCol w="6781046"/>
                <a:gridCol w="1828800"/>
              </a:tblGrid>
              <a:tr h="478367">
                <a:tc>
                  <a:txBody>
                    <a:bodyPr/>
                    <a:lstStyle/>
                    <a:p>
                      <a:endParaRPr lang="en-US" sz="2100" dirty="0"/>
                    </a:p>
                  </a:txBody>
                  <a:tcPr/>
                </a:tc>
                <a:tc>
                  <a:txBody>
                    <a:bodyPr/>
                    <a:lstStyle/>
                    <a:p>
                      <a:pPr algn="ctr"/>
                      <a:r>
                        <a:rPr lang="en-US" sz="2100" dirty="0" smtClean="0"/>
                        <a:t>Fee Requested</a:t>
                      </a:r>
                      <a:endParaRPr lang="en-US" sz="2100" dirty="0"/>
                    </a:p>
                  </a:txBody>
                  <a:tcPr/>
                </a:tc>
              </a:tr>
              <a:tr h="478367">
                <a:tc>
                  <a:txBody>
                    <a:bodyPr/>
                    <a:lstStyle/>
                    <a:p>
                      <a:pPr marL="3175"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dirty="0" smtClean="0"/>
                        <a:t>(1)-0.75 FTE psychiatrist –</a:t>
                      </a:r>
                      <a:r>
                        <a:rPr lang="en-US" sz="2100" baseline="0" dirty="0" smtClean="0"/>
                        <a:t> approved by committee*</a:t>
                      </a:r>
                      <a:endParaRPr lang="en-US" sz="2100" dirty="0" smtClean="0"/>
                    </a:p>
                  </a:txBody>
                  <a:tcPr>
                    <a:solidFill>
                      <a:schemeClr val="tx1">
                        <a:lumMod val="85000"/>
                      </a:schemeClr>
                    </a:solidFill>
                  </a:tcPr>
                </a:tc>
                <a:tc>
                  <a:txBody>
                    <a:bodyPr/>
                    <a:lstStyle/>
                    <a:p>
                      <a:pPr algn="r"/>
                      <a:r>
                        <a:rPr lang="en-US" sz="2100" dirty="0" smtClean="0"/>
                        <a:t>$3.00</a:t>
                      </a:r>
                      <a:endParaRPr lang="en-US" sz="2100" dirty="0"/>
                    </a:p>
                  </a:txBody>
                  <a:tcPr>
                    <a:solidFill>
                      <a:schemeClr val="tx1">
                        <a:lumMod val="85000"/>
                      </a:schemeClr>
                    </a:solidFill>
                  </a:tcPr>
                </a:tc>
              </a:tr>
              <a:tr h="4528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0" u="sng" dirty="0" smtClean="0"/>
                        <a:t>Other Requests Not Approved</a:t>
                      </a:r>
                      <a:r>
                        <a:rPr lang="en-US" sz="2100" b="0" u="sng" baseline="0" dirty="0" smtClean="0"/>
                        <a:t> by Committee:</a:t>
                      </a:r>
                      <a:endParaRPr lang="en-US" b="0" u="sng" dirty="0"/>
                    </a:p>
                  </a:txBody>
                  <a:tcPr>
                    <a:solidFill>
                      <a:schemeClr val="tx1">
                        <a:lumMod val="85000"/>
                      </a:schemeClr>
                    </a:solidFill>
                  </a:tcPr>
                </a:tc>
                <a:tc>
                  <a:txBody>
                    <a:bodyPr/>
                    <a:lstStyle/>
                    <a:p>
                      <a:endParaRPr lang="en-US" dirty="0"/>
                    </a:p>
                  </a:txBody>
                  <a:tcPr>
                    <a:solidFill>
                      <a:schemeClr val="tx1">
                        <a:lumMod val="85000"/>
                      </a:schemeClr>
                    </a:solidFill>
                  </a:tcPr>
                </a:tc>
              </a:tr>
              <a:tr h="478367">
                <a:tc>
                  <a:txBody>
                    <a:bodyPr/>
                    <a:lstStyle/>
                    <a:p>
                      <a:pPr marL="3175" lvl="1" indent="0">
                        <a:buFont typeface="Arial" panose="020B0604020202020204" pitchFamily="34" charset="0"/>
                        <a:buNone/>
                      </a:pPr>
                      <a:r>
                        <a:rPr lang="en-US" sz="2100" dirty="0" smtClean="0"/>
                        <a:t>(1)-1.0 </a:t>
                      </a:r>
                      <a:r>
                        <a:rPr lang="en-US" sz="2100" baseline="0" dirty="0" smtClean="0"/>
                        <a:t>FTE</a:t>
                      </a:r>
                      <a:r>
                        <a:rPr lang="en-US" sz="2100" dirty="0" smtClean="0"/>
                        <a:t> care coordinator*</a:t>
                      </a:r>
                    </a:p>
                  </a:txBody>
                  <a:tcPr>
                    <a:solidFill>
                      <a:schemeClr val="tx1">
                        <a:lumMod val="85000"/>
                      </a:schemeClr>
                    </a:solidFill>
                  </a:tcPr>
                </a:tc>
                <a:tc>
                  <a:txBody>
                    <a:bodyPr/>
                    <a:lstStyle/>
                    <a:p>
                      <a:pPr algn="r"/>
                      <a:r>
                        <a:rPr lang="en-US" sz="2100" dirty="0" smtClean="0"/>
                        <a:t>$1.50</a:t>
                      </a:r>
                    </a:p>
                  </a:txBody>
                  <a:tcPr>
                    <a:solidFill>
                      <a:schemeClr val="tx1">
                        <a:lumMod val="85000"/>
                      </a:schemeClr>
                    </a:solidFill>
                  </a:tcPr>
                </a:tc>
              </a:tr>
              <a:tr h="478367">
                <a:tc>
                  <a:txBody>
                    <a:bodyPr/>
                    <a:lstStyle/>
                    <a:p>
                      <a:pPr marL="0" indent="0">
                        <a:buFont typeface="Arial" panose="020B0604020202020204" pitchFamily="34" charset="0"/>
                        <a:buNone/>
                      </a:pPr>
                      <a:r>
                        <a:rPr lang="en-US" sz="2100" dirty="0" smtClean="0"/>
                        <a:t>(1)-1.0 FTE Coordinator for Well-Being Engagement*</a:t>
                      </a:r>
                    </a:p>
                  </a:txBody>
                  <a:tcPr>
                    <a:solidFill>
                      <a:schemeClr val="tx1">
                        <a:lumMod val="85000"/>
                      </a:schemeClr>
                    </a:solidFill>
                  </a:tcPr>
                </a:tc>
                <a:tc>
                  <a:txBody>
                    <a:bodyPr/>
                    <a:lstStyle/>
                    <a:p>
                      <a:pPr algn="r"/>
                      <a:r>
                        <a:rPr lang="en-US" sz="2100" b="0" dirty="0" smtClean="0"/>
                        <a:t>$1.50</a:t>
                      </a:r>
                      <a:endParaRPr lang="en-US" sz="2100" b="0" dirty="0"/>
                    </a:p>
                  </a:txBody>
                  <a:tcPr>
                    <a:solidFill>
                      <a:schemeClr val="tx1">
                        <a:lumMod val="85000"/>
                      </a:schemeClr>
                    </a:solidFill>
                  </a:tcPr>
                </a:tc>
              </a:tr>
              <a:tr h="478367">
                <a:tc>
                  <a:txBody>
                    <a:bodyPr/>
                    <a:lstStyle/>
                    <a:p>
                      <a:pPr marL="3175"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dirty="0" smtClean="0"/>
                        <a:t>(1)-0.75 FTE primary care provider</a:t>
                      </a:r>
                    </a:p>
                  </a:txBody>
                  <a:tcPr>
                    <a:solidFill>
                      <a:schemeClr val="tx1">
                        <a:lumMod val="85000"/>
                      </a:schemeClr>
                    </a:solidFill>
                  </a:tcPr>
                </a:tc>
                <a:tc>
                  <a:txBody>
                    <a:bodyPr/>
                    <a:lstStyle/>
                    <a:p>
                      <a:pPr algn="r"/>
                      <a:r>
                        <a:rPr lang="en-US" sz="2100" dirty="0" smtClean="0"/>
                        <a:t>$1.70</a:t>
                      </a:r>
                      <a:endParaRPr lang="en-US" sz="2100" dirty="0"/>
                    </a:p>
                  </a:txBody>
                  <a:tcPr>
                    <a:solidFill>
                      <a:schemeClr val="tx1">
                        <a:lumMod val="85000"/>
                      </a:schemeClr>
                    </a:solidFill>
                  </a:tcPr>
                </a:tc>
              </a:tr>
              <a:tr h="478367">
                <a:tc>
                  <a:txBody>
                    <a:bodyPr/>
                    <a:lstStyle/>
                    <a:p>
                      <a:pPr marL="3175" lvl="1" indent="0">
                        <a:buFont typeface="Arial" panose="020B0604020202020204" pitchFamily="34" charset="0"/>
                        <a:buNone/>
                      </a:pPr>
                      <a:r>
                        <a:rPr lang="en-US" sz="2100" dirty="0" smtClean="0"/>
                        <a:t>(1)-1.0 FTE Medical Assistant</a:t>
                      </a:r>
                    </a:p>
                  </a:txBody>
                  <a:tcPr>
                    <a:solidFill>
                      <a:schemeClr val="tx1">
                        <a:lumMod val="85000"/>
                      </a:schemeClr>
                    </a:solidFill>
                  </a:tcPr>
                </a:tc>
                <a:tc>
                  <a:txBody>
                    <a:bodyPr/>
                    <a:lstStyle/>
                    <a:p>
                      <a:pPr algn="r"/>
                      <a:r>
                        <a:rPr lang="en-US" sz="2100" dirty="0" smtClean="0"/>
                        <a:t>$1.00</a:t>
                      </a:r>
                      <a:endParaRPr lang="en-US" sz="2100" dirty="0"/>
                    </a:p>
                  </a:txBody>
                  <a:tcPr>
                    <a:solidFill>
                      <a:schemeClr val="tx1">
                        <a:lumMod val="85000"/>
                      </a:schemeClr>
                    </a:solidFill>
                  </a:tcPr>
                </a:tc>
              </a:tr>
            </a:tbl>
          </a:graphicData>
        </a:graphic>
      </p:graphicFrame>
      <p:sp>
        <p:nvSpPr>
          <p:cNvPr id="2" name="TextBox 1"/>
          <p:cNvSpPr txBox="1"/>
          <p:nvPr/>
        </p:nvSpPr>
        <p:spPr>
          <a:xfrm>
            <a:off x="543208" y="5178582"/>
            <a:ext cx="10566752" cy="923330"/>
          </a:xfrm>
          <a:prstGeom prst="rect">
            <a:avLst/>
          </a:prstGeom>
          <a:solidFill>
            <a:schemeClr val="tx1">
              <a:lumMod val="95000"/>
            </a:schemeClr>
          </a:solidFill>
          <a:ln>
            <a:solidFill>
              <a:schemeClr val="bg1"/>
            </a:solidFill>
          </a:ln>
        </p:spPr>
        <p:txBody>
          <a:bodyPr wrap="square" rtlCol="0">
            <a:spAutoFit/>
          </a:bodyPr>
          <a:lstStyle/>
          <a:p>
            <a:r>
              <a:rPr lang="en-US" dirty="0">
                <a:solidFill>
                  <a:schemeClr val="bg1"/>
                </a:solidFill>
              </a:rPr>
              <a:t>* NOTE:  Positions recommended in response to the president’s Action Team on Student Mental Health – see next two pages and the following website:</a:t>
            </a:r>
          </a:p>
          <a:p>
            <a:r>
              <a:rPr lang="en-US" dirty="0">
                <a:solidFill>
                  <a:schemeClr val="bg1"/>
                </a:solidFill>
              </a:rPr>
              <a:t> 	</a:t>
            </a:r>
            <a:r>
              <a:rPr lang="en-US" dirty="0">
                <a:solidFill>
                  <a:schemeClr val="bg1"/>
                </a:solidFill>
                <a:hlinkClick r:id="rId2"/>
              </a:rPr>
              <a:t>http://www.president.gatech.edu/notes-president/path-forward-together-action-teams-report-out</a:t>
            </a:r>
            <a:r>
              <a:rPr lang="en-US" dirty="0">
                <a:solidFill>
                  <a:schemeClr val="bg1"/>
                </a:solidFill>
              </a:rPr>
              <a:t>  </a:t>
            </a:r>
          </a:p>
        </p:txBody>
      </p:sp>
    </p:spTree>
    <p:extLst>
      <p:ext uri="{BB962C8B-B14F-4D97-AF65-F5344CB8AC3E}">
        <p14:creationId xmlns:p14="http://schemas.microsoft.com/office/powerpoint/2010/main" val="621742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b="1" dirty="0" smtClean="0">
                <a:latin typeface="Arial" panose="020B0604020202020204" pitchFamily="34" charset="0"/>
                <a:cs typeface="Arial" panose="020B0604020202020204" pitchFamily="34" charset="0"/>
              </a:rPr>
              <a:t>Narrative justification of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requested$3 health fee increase</a:t>
            </a:r>
            <a:br>
              <a:rPr lang="en-US" b="1" dirty="0" smtClean="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sp>
        <p:nvSpPr>
          <p:cNvPr id="5" name="Content Placeholder 1"/>
          <p:cNvSpPr>
            <a:spLocks noGrp="1"/>
          </p:cNvSpPr>
          <p:nvPr>
            <p:ph idx="1"/>
          </p:nvPr>
        </p:nvSpPr>
        <p:spPr>
          <a:xfrm>
            <a:off x="0" y="1094524"/>
            <a:ext cx="9696261" cy="5333436"/>
          </a:xfrm>
        </p:spPr>
        <p:txBody>
          <a:bodyPr/>
          <a:lstStyle/>
          <a:p>
            <a:pPr>
              <a:spcAft>
                <a:spcPts val="0"/>
              </a:spcAft>
            </a:pPr>
            <a:r>
              <a:rPr lang="en-US" sz="1800" b="1" dirty="0"/>
              <a:t>Explanation of FY 2019 Fee Request</a:t>
            </a:r>
            <a:endParaRPr lang="en-US" sz="1800" dirty="0"/>
          </a:p>
          <a:p>
            <a:pPr marL="285750" indent="-285750">
              <a:spcAft>
                <a:spcPts val="0"/>
              </a:spcAft>
              <a:buFont typeface="Arial" panose="020B0604020202020204" pitchFamily="34" charset="0"/>
              <a:buChar char="•"/>
            </a:pPr>
            <a:r>
              <a:rPr lang="en-US" sz="1800" dirty="0" smtClean="0"/>
              <a:t>President </a:t>
            </a:r>
            <a:r>
              <a:rPr lang="en-US" sz="1800" dirty="0"/>
              <a:t>Peterson formed </a:t>
            </a:r>
            <a:r>
              <a:rPr lang="en-US" sz="1800" dirty="0" smtClean="0"/>
              <a:t>four </a:t>
            </a:r>
            <a:r>
              <a:rPr lang="en-US" sz="1800" dirty="0"/>
              <a:t>Presidential Action </a:t>
            </a:r>
            <a:r>
              <a:rPr lang="en-US" sz="1800" dirty="0" smtClean="0"/>
              <a:t>teams during the fall 2017 semester including a Student Mental Health Action Team. </a:t>
            </a:r>
          </a:p>
          <a:p>
            <a:pPr marL="285750" indent="-285750">
              <a:spcAft>
                <a:spcPts val="0"/>
              </a:spcAft>
              <a:buFont typeface="Arial" panose="020B0604020202020204" pitchFamily="34" charset="0"/>
              <a:buChar char="•"/>
            </a:pPr>
            <a:r>
              <a:rPr lang="en-US" sz="1800" dirty="0" smtClean="0"/>
              <a:t>The </a:t>
            </a:r>
            <a:r>
              <a:rPr lang="en-US" sz="1800" dirty="0">
                <a:hlinkClick r:id="rId3"/>
              </a:rPr>
              <a:t>Student </a:t>
            </a:r>
            <a:r>
              <a:rPr lang="en-US" sz="1800" u="sng" dirty="0">
                <a:hlinkClick r:id="rId3"/>
              </a:rPr>
              <a:t>Mental Health Action Team</a:t>
            </a:r>
            <a:r>
              <a:rPr lang="en-US" sz="1800" dirty="0">
                <a:hlinkClick r:id="rId3"/>
              </a:rPr>
              <a:t> </a:t>
            </a:r>
            <a:r>
              <a:rPr lang="en-US" sz="1800" dirty="0"/>
              <a:t>made the following recommendation under the heading of Improve Mental Health Services at Georgia Tech: </a:t>
            </a:r>
            <a:endParaRPr lang="en-US" sz="1800" dirty="0" smtClean="0"/>
          </a:p>
          <a:p>
            <a:pPr marL="752094" lvl="1">
              <a:spcAft>
                <a:spcPts val="0"/>
              </a:spcAft>
              <a:buFont typeface="Arial" panose="020B0604020202020204" pitchFamily="34" charset="0"/>
              <a:buChar char="•"/>
            </a:pPr>
            <a:r>
              <a:rPr lang="en-US" sz="1800" dirty="0" smtClean="0"/>
              <a:t>“</a:t>
            </a:r>
            <a:r>
              <a:rPr lang="en-US" sz="1800" u="sng" dirty="0"/>
              <a:t>Add an additional full-time psychiatrist to Stamps Psychiatry Clinic to meet increasing demand for </a:t>
            </a:r>
            <a:r>
              <a:rPr lang="en-US" sz="1800" u="sng" dirty="0" smtClean="0"/>
              <a:t>services.</a:t>
            </a:r>
            <a:r>
              <a:rPr lang="en-US" sz="1800" dirty="0" smtClean="0"/>
              <a:t>” </a:t>
            </a:r>
            <a:r>
              <a:rPr lang="en-US" sz="1800" dirty="0"/>
              <a:t> </a:t>
            </a:r>
            <a:endParaRPr lang="en-US" sz="1800" dirty="0" smtClean="0"/>
          </a:p>
          <a:p>
            <a:pPr marL="752094" lvl="1">
              <a:spcAft>
                <a:spcPts val="0"/>
              </a:spcAft>
              <a:buFont typeface="Arial" panose="020B0604020202020204" pitchFamily="34" charset="0"/>
              <a:buChar char="•"/>
            </a:pPr>
            <a:r>
              <a:rPr lang="en-US" sz="1800" dirty="0" smtClean="0"/>
              <a:t>Since the Health Center does not need additional summer coverage, the request is for a 0.75 FTE </a:t>
            </a:r>
            <a:r>
              <a:rPr lang="en-US" sz="1800" dirty="0"/>
              <a:t>psychiatrist. </a:t>
            </a:r>
            <a:endParaRPr lang="en-US" sz="1800" dirty="0" smtClean="0"/>
          </a:p>
          <a:p>
            <a:pPr marL="285750" indent="-285750">
              <a:spcAft>
                <a:spcPts val="0"/>
              </a:spcAft>
              <a:buFont typeface="Arial" panose="020B0604020202020204" pitchFamily="34" charset="0"/>
              <a:buChar char="•"/>
            </a:pPr>
            <a:r>
              <a:rPr lang="en-US" sz="1800" dirty="0" smtClean="0"/>
              <a:t>Current </a:t>
            </a:r>
            <a:r>
              <a:rPr lang="en-US" sz="1800" dirty="0"/>
              <a:t>cash flow projections suggest </a:t>
            </a:r>
            <a:r>
              <a:rPr lang="en-US" sz="1800" dirty="0" smtClean="0"/>
              <a:t>that the center cannot </a:t>
            </a:r>
            <a:r>
              <a:rPr lang="en-US" sz="1800" dirty="0"/>
              <a:t>support this additional psychiatric coverage without an increase in the health </a:t>
            </a:r>
            <a:r>
              <a:rPr lang="en-US" sz="1800" dirty="0" smtClean="0"/>
              <a:t>fee</a:t>
            </a:r>
            <a:endParaRPr lang="en-US" sz="1800" dirty="0"/>
          </a:p>
          <a:p>
            <a:pPr>
              <a:spcAft>
                <a:spcPts val="0"/>
              </a:spcAft>
            </a:pPr>
            <a:r>
              <a:rPr lang="en-US" sz="1800" b="1" dirty="0"/>
              <a:t> </a:t>
            </a:r>
            <a:r>
              <a:rPr lang="en-US" sz="1800" b="1" dirty="0" smtClean="0"/>
              <a:t>Consequences </a:t>
            </a:r>
            <a:r>
              <a:rPr lang="en-US" sz="1800" b="1" dirty="0"/>
              <a:t>if Request for Fee Increase is Not </a:t>
            </a:r>
            <a:r>
              <a:rPr lang="en-US" sz="1800" b="1" dirty="0" smtClean="0"/>
              <a:t>Approved</a:t>
            </a:r>
            <a:r>
              <a:rPr lang="en-US" sz="1800" b="1" dirty="0"/>
              <a:t> </a:t>
            </a:r>
            <a:endParaRPr lang="en-US" sz="1800" dirty="0"/>
          </a:p>
          <a:p>
            <a:pPr marL="342900" indent="-342900">
              <a:spcAft>
                <a:spcPts val="0"/>
              </a:spcAft>
              <a:buFont typeface="Arial" panose="020B0604020202020204" pitchFamily="34" charset="0"/>
              <a:buChar char="•"/>
            </a:pPr>
            <a:r>
              <a:rPr lang="en-US" sz="1800" dirty="0" smtClean="0"/>
              <a:t>Without </a:t>
            </a:r>
            <a:r>
              <a:rPr lang="en-US" sz="1800" dirty="0"/>
              <a:t>a fee increase, Stamps Health Services will have to cut other services offered to students, increase other charges to students (e.g. no show charges, charges for labs, margins on medications, etc.), or utilize reserve funds, compromising the long term health of the organization, in order to fund this </a:t>
            </a:r>
            <a:r>
              <a:rPr lang="en-US" sz="1800" dirty="0" smtClean="0"/>
              <a:t>position</a:t>
            </a:r>
            <a:endParaRPr lang="en-US" sz="1800" dirty="0"/>
          </a:p>
          <a:p>
            <a:pPr>
              <a:spcAft>
                <a:spcPts val="0"/>
              </a:spcAft>
            </a:pPr>
            <a:r>
              <a:rPr lang="en-US" sz="1800" b="1" dirty="0"/>
              <a:t> </a:t>
            </a:r>
            <a:endParaRPr lang="en-US" sz="1800" dirty="0"/>
          </a:p>
          <a:p>
            <a:pPr>
              <a:spcAft>
                <a:spcPts val="0"/>
              </a:spcAft>
            </a:pPr>
            <a:endParaRPr lang="en-US" sz="1800" dirty="0"/>
          </a:p>
          <a:p>
            <a:pPr lvl="0">
              <a:spcAft>
                <a:spcPts val="0"/>
              </a:spcAft>
            </a:pPr>
            <a:endParaRPr lang="en-US" sz="1800" dirty="0"/>
          </a:p>
          <a:p>
            <a:pPr>
              <a:spcAft>
                <a:spcPts val="0"/>
              </a:spcAft>
            </a:pPr>
            <a:endParaRPr lang="en-US" sz="1800" dirty="0"/>
          </a:p>
          <a:p>
            <a:pPr>
              <a:spcAft>
                <a:spcPts val="0"/>
              </a:spcAft>
            </a:pPr>
            <a:endParaRPr lang="en-US" sz="1800" dirty="0"/>
          </a:p>
        </p:txBody>
      </p:sp>
      <p:sp>
        <p:nvSpPr>
          <p:cNvPr id="7" name="Rectangle 6"/>
          <p:cNvSpPr/>
          <p:nvPr/>
        </p:nvSpPr>
        <p:spPr>
          <a:xfrm>
            <a:off x="7692340" y="121279"/>
            <a:ext cx="748791" cy="748791"/>
          </a:xfrm>
          <a:prstGeom prst="rect">
            <a:avLst/>
          </a:prstGeom>
          <a:blipFill>
            <a:blip r:embed="rId4">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6257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dirty="0" smtClean="0">
                <a:latin typeface="Arial" panose="020B0604020202020204" pitchFamily="34" charset="0"/>
                <a:cs typeface="Arial" panose="020B0604020202020204" pitchFamily="34" charset="0"/>
              </a:rPr>
              <a:t>Mental Health Action Team </a:t>
            </a:r>
            <a:r>
              <a:rPr lang="en-US" dirty="0" err="1" smtClean="0">
                <a:latin typeface="Arial" panose="020B0604020202020204" pitchFamily="34" charset="0"/>
                <a:cs typeface="Arial" panose="020B0604020202020204" pitchFamily="34" charset="0"/>
              </a:rPr>
              <a:t>REport</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sp>
        <p:nvSpPr>
          <p:cNvPr id="5" name="Content Placeholder 1"/>
          <p:cNvSpPr>
            <a:spLocks noGrp="1"/>
          </p:cNvSpPr>
          <p:nvPr>
            <p:ph idx="1"/>
          </p:nvPr>
        </p:nvSpPr>
        <p:spPr>
          <a:xfrm>
            <a:off x="-1" y="1272012"/>
            <a:ext cx="8881451" cy="5032375"/>
          </a:xfrm>
        </p:spPr>
        <p:txBody>
          <a:bodyPr/>
          <a:lstStyle/>
          <a:p>
            <a:pPr marL="342900" indent="-342900">
              <a:buFont typeface="Arial" panose="020B0604020202020204" pitchFamily="34" charset="0"/>
              <a:buChar char="•"/>
            </a:pPr>
            <a:r>
              <a:rPr lang="en-US" b="1" dirty="0"/>
              <a:t>Student Mental Health Action Team </a:t>
            </a:r>
            <a:r>
              <a:rPr lang="en-US" dirty="0" smtClean="0"/>
              <a:t>-Recommended </a:t>
            </a:r>
            <a:r>
              <a:rPr lang="en-US" dirty="0"/>
              <a:t>Actions to Improve Student Mental Health at Georgia Tech </a:t>
            </a:r>
          </a:p>
          <a:p>
            <a:pPr marL="809244" lvl="1" indent="-342900">
              <a:buFont typeface="Courier New" panose="02070309020205020404" pitchFamily="49" charset="0"/>
              <a:buChar char="­"/>
            </a:pPr>
            <a:r>
              <a:rPr lang="en-US" sz="2400" dirty="0"/>
              <a:t>Add an additional </a:t>
            </a:r>
            <a:r>
              <a:rPr lang="en-US" sz="2400" b="1" dirty="0"/>
              <a:t>full-time psychiatrist </a:t>
            </a:r>
            <a:r>
              <a:rPr lang="en-US" sz="2400" dirty="0"/>
              <a:t>to Stamps Psychiatry Clinic to meet increasing demand for services. </a:t>
            </a:r>
          </a:p>
          <a:p>
            <a:pPr marL="809244" lvl="1" indent="-342900">
              <a:buFont typeface="Courier New" panose="02070309020205020404" pitchFamily="49" charset="0"/>
              <a:buChar char="­"/>
            </a:pPr>
            <a:r>
              <a:rPr lang="en-US" sz="2400" dirty="0"/>
              <a:t>Increase “</a:t>
            </a:r>
            <a:r>
              <a:rPr lang="en-US" sz="2400" b="1" dirty="0"/>
              <a:t>case manager</a:t>
            </a:r>
            <a:r>
              <a:rPr lang="en-US" sz="2400" dirty="0"/>
              <a:t>” staff at GTCC to follow up on student-to ensure they are receiving the support they need, continuing verification of referral network. </a:t>
            </a:r>
          </a:p>
          <a:p>
            <a:pPr marL="809244" lvl="1" indent="-342900">
              <a:buFont typeface="Arial" panose="020B0604020202020204" pitchFamily="34" charset="0"/>
              <a:buChar char="•"/>
            </a:pPr>
            <a:endParaRPr lang="en-US" sz="2000" dirty="0"/>
          </a:p>
          <a:p>
            <a:pPr marL="1485900" lvl="2" indent="-342900">
              <a:buFont typeface="Arial" panose="020B0604020202020204" pitchFamily="34" charset="0"/>
              <a:buChar char="•"/>
            </a:pPr>
            <a:endParaRPr lang="en-US" sz="1800" dirty="0"/>
          </a:p>
          <a:p>
            <a:pPr lvl="0"/>
            <a:endParaRPr lang="en-US" dirty="0"/>
          </a:p>
          <a:p>
            <a:endParaRPr lang="en-US" sz="3200" dirty="0"/>
          </a:p>
          <a:p>
            <a:endParaRPr lang="en-US" sz="3200" dirty="0"/>
          </a:p>
        </p:txBody>
      </p:sp>
      <p:sp>
        <p:nvSpPr>
          <p:cNvPr id="7" name="Rectangle 6"/>
          <p:cNvSpPr/>
          <p:nvPr/>
        </p:nvSpPr>
        <p:spPr>
          <a:xfrm>
            <a:off x="7692340" y="121279"/>
            <a:ext cx="748791" cy="748791"/>
          </a:xfrm>
          <a:prstGeom prst="rect">
            <a:avLst/>
          </a:prstGeom>
          <a:blipFill>
            <a:blip r:embed="rId3">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0460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282700"/>
            <a:ext cx="11830756" cy="5071533"/>
          </a:xfrm>
        </p:spPr>
        <p:txBody>
          <a:bodyPr/>
          <a:lstStyle/>
          <a:p>
            <a:r>
              <a:rPr lang="en-US" dirty="0" smtClean="0"/>
              <a:t>STUDENT MENTAL HEALTH ACTION COMMITTEE RECOMMENDATIONS: </a:t>
            </a:r>
          </a:p>
          <a:p>
            <a:endParaRPr lang="en-US" dirty="0" smtClean="0"/>
          </a:p>
          <a:p>
            <a:r>
              <a:rPr lang="en-US" dirty="0" smtClean="0"/>
              <a:t>Recommendation #5: Broaden the “community of care” to build resilience and address student mental health concerns before they intensify.  </a:t>
            </a:r>
          </a:p>
          <a:p>
            <a:pPr marL="342900" indent="-342900">
              <a:buFont typeface="Arial" panose="020B0604020202020204" pitchFamily="34" charset="0"/>
              <a:buChar char="•"/>
            </a:pPr>
            <a:r>
              <a:rPr lang="en-US" dirty="0" smtClean="0"/>
              <a:t>Increase and enhance peer education strategies </a:t>
            </a:r>
          </a:p>
          <a:p>
            <a:pPr marL="342900" indent="-342900">
              <a:buFont typeface="Arial" panose="020B0604020202020204" pitchFamily="34" charset="0"/>
              <a:buChar char="•"/>
            </a:pPr>
            <a:r>
              <a:rPr lang="en-US" dirty="0" smtClean="0"/>
              <a:t>Expand peer coaching, wellness activators and “buddy escorts to GTCC” for broader mental health support </a:t>
            </a:r>
          </a:p>
          <a:p>
            <a:pPr marL="342900" indent="-342900">
              <a:buFont typeface="Arial" panose="020B0604020202020204" pitchFamily="34" charset="0"/>
              <a:buChar char="•"/>
            </a:pPr>
            <a:r>
              <a:rPr lang="en-US" dirty="0" smtClean="0"/>
              <a:t>Publicize and expand Health &amp; Well-Being scope: helping students with multiple strategies to </a:t>
            </a:r>
            <a:r>
              <a:rPr lang="en-US" b="1" dirty="0" smtClean="0">
                <a:solidFill>
                  <a:schemeClr val="bg1"/>
                </a:solidFill>
              </a:rPr>
              <a:t>build stress resilience and emotional regulation</a:t>
            </a:r>
            <a:r>
              <a:rPr lang="en-US" dirty="0" smtClean="0"/>
              <a:t>; offering more de-stress activities, exercise, Strengths Finder, and coping strategies to the students at CRC and in </a:t>
            </a:r>
            <a:r>
              <a:rPr lang="en-US" b="1" dirty="0" smtClean="0">
                <a:solidFill>
                  <a:schemeClr val="bg1"/>
                </a:solidFill>
              </a:rPr>
              <a:t>other places that may be more inviting </a:t>
            </a:r>
            <a:r>
              <a:rPr lang="en-US" dirty="0" smtClean="0"/>
              <a:t>(e.g., in their dorm, at Clough Commons, etc.)</a:t>
            </a:r>
            <a:endParaRPr lang="en-US" dirty="0"/>
          </a:p>
        </p:txBody>
      </p:sp>
      <p:sp>
        <p:nvSpPr>
          <p:cNvPr id="3" name="Title 2"/>
          <p:cNvSpPr>
            <a:spLocks noGrp="1"/>
          </p:cNvSpPr>
          <p:nvPr>
            <p:ph type="title"/>
          </p:nvPr>
        </p:nvSpPr>
        <p:spPr/>
        <p:txBody>
          <a:bodyPr/>
          <a:lstStyle/>
          <a:p>
            <a:r>
              <a:rPr lang="en-US" b="1" dirty="0" smtClean="0"/>
              <a:t>Student Mental Health Action Team Report</a:t>
            </a:r>
            <a:endParaRPr lang="en-US" b="1" dirty="0"/>
          </a:p>
        </p:txBody>
      </p:sp>
    </p:spTree>
    <p:extLst>
      <p:ext uri="{BB962C8B-B14F-4D97-AF65-F5344CB8AC3E}">
        <p14:creationId xmlns:p14="http://schemas.microsoft.com/office/powerpoint/2010/main" val="130947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b="1" dirty="0" smtClean="0">
                <a:latin typeface="Arial" panose="020B0604020202020204" pitchFamily="34" charset="0"/>
                <a:cs typeface="Arial" panose="020B0604020202020204" pitchFamily="34" charset="0"/>
              </a:rPr>
              <a:t>Challenges: </a:t>
            </a:r>
            <a:r>
              <a:rPr lang="en-US" b="1" dirty="0">
                <a:latin typeface="Arial" panose="020B0604020202020204" pitchFamily="34" charset="0"/>
                <a:cs typeface="Arial" panose="020B0604020202020204" pitchFamily="34" charset="0"/>
              </a:rPr>
              <a:t>Increasing Demand</a:t>
            </a:r>
          </a:p>
        </p:txBody>
      </p:sp>
      <p:graphicFrame>
        <p:nvGraphicFramePr>
          <p:cNvPr id="5" name="Chart 4"/>
          <p:cNvGraphicFramePr>
            <a:graphicFrameLocks/>
          </p:cNvGraphicFramePr>
          <p:nvPr>
            <p:extLst>
              <p:ext uri="{D42A27DB-BD31-4B8C-83A1-F6EECF244321}">
                <p14:modId xmlns:p14="http://schemas.microsoft.com/office/powerpoint/2010/main" val="3181818959"/>
              </p:ext>
            </p:extLst>
          </p:nvPr>
        </p:nvGraphicFramePr>
        <p:xfrm>
          <a:off x="-1" y="1251673"/>
          <a:ext cx="4318504" cy="2397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31026802"/>
              </p:ext>
            </p:extLst>
          </p:nvPr>
        </p:nvGraphicFramePr>
        <p:xfrm>
          <a:off x="4359849" y="1251673"/>
          <a:ext cx="4253801" cy="2397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804988488"/>
              </p:ext>
            </p:extLst>
          </p:nvPr>
        </p:nvGraphicFramePr>
        <p:xfrm>
          <a:off x="-1" y="3821317"/>
          <a:ext cx="4318503" cy="2346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567657056"/>
              </p:ext>
            </p:extLst>
          </p:nvPr>
        </p:nvGraphicFramePr>
        <p:xfrm>
          <a:off x="4359849" y="3821319"/>
          <a:ext cx="4253801" cy="23463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33701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b="1" dirty="0" smtClean="0">
                <a:latin typeface="Arial" panose="020B0604020202020204" pitchFamily="34" charset="0"/>
                <a:cs typeface="Arial" panose="020B0604020202020204" pitchFamily="34" charset="0"/>
              </a:rPr>
              <a:t>Student health Budget recap</a:t>
            </a:r>
            <a:endParaRPr lang="en-US"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61727685"/>
              </p:ext>
            </p:extLst>
          </p:nvPr>
        </p:nvGraphicFramePr>
        <p:xfrm>
          <a:off x="1774612" y="1219808"/>
          <a:ext cx="7771254" cy="5119237"/>
        </p:xfrm>
        <a:graphic>
          <a:graphicData uri="http://schemas.openxmlformats.org/drawingml/2006/table">
            <a:tbl>
              <a:tblPr/>
              <a:tblGrid>
                <a:gridCol w="2726469"/>
                <a:gridCol w="195914"/>
                <a:gridCol w="775492"/>
                <a:gridCol w="163262"/>
                <a:gridCol w="840797"/>
                <a:gridCol w="138773"/>
                <a:gridCol w="979570"/>
                <a:gridCol w="171425"/>
                <a:gridCol w="767330"/>
                <a:gridCol w="171425"/>
                <a:gridCol w="840797"/>
              </a:tblGrid>
              <a:tr h="138578">
                <a:tc>
                  <a:txBody>
                    <a:bodyPr/>
                    <a:lstStyle/>
                    <a:p>
                      <a:pPr algn="l" fontAlgn="b"/>
                      <a:r>
                        <a:rPr lang="en-US" sz="900" b="0" i="0" u="none" strike="noStrike" dirty="0">
                          <a:solidFill>
                            <a:srgbClr val="000000"/>
                          </a:solidFill>
                          <a:effectLst/>
                          <a:latin typeface="Calibri" panose="020F0502020204030204" pitchFamily="34" charset="0"/>
                        </a:rPr>
                        <a:t> </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rowSpan="27">
                  <a:txBody>
                    <a:bodyPr/>
                    <a:lstStyle/>
                    <a:p>
                      <a:pPr algn="ctr" fontAlgn="b"/>
                      <a:r>
                        <a:rPr lang="en-US" sz="900" b="1"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rowSpan="27">
                  <a:txBody>
                    <a:bodyPr/>
                    <a:lstStyle/>
                    <a:p>
                      <a:pPr algn="ctr" fontAlgn="b"/>
                      <a:r>
                        <a:rPr lang="en-US" sz="900" b="1"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rowSpan="27">
                  <a:txBody>
                    <a:bodyPr/>
                    <a:lstStyle/>
                    <a:p>
                      <a:pPr algn="ctr" fontAlgn="b"/>
                      <a:r>
                        <a:rPr lang="en-US" sz="900" b="1"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Calibri" panose="020F0502020204030204" pitchFamily="34" charset="0"/>
                        </a:rPr>
                        <a:t>FY 2019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rowSpan="27">
                  <a:txBody>
                    <a:bodyPr/>
                    <a:lstStyle/>
                    <a:p>
                      <a:pPr algn="ctr" fontAlgn="b"/>
                      <a:r>
                        <a:rPr lang="en-US" sz="900" b="1"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Calibri" panose="020F0502020204030204" pitchFamily="34" charset="0"/>
                        </a:rPr>
                        <a:t>Revenue</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rowSpan="27">
                  <a:txBody>
                    <a:bodyPr/>
                    <a:lstStyle/>
                    <a:p>
                      <a:pPr algn="ctr" fontAlgn="b"/>
                      <a:r>
                        <a:rPr lang="en-US" sz="900" b="1"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Calibri" panose="020F0502020204030204" pitchFamily="34" charset="0"/>
                        </a:rPr>
                        <a:t>FY 2019</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r>
              <a:tr h="138578">
                <a:tc>
                  <a:txBody>
                    <a:bodyPr/>
                    <a:lstStyle/>
                    <a:p>
                      <a:pPr algn="l" fontAlgn="b"/>
                      <a:r>
                        <a:rPr lang="en-US" sz="900" b="0" i="0" u="none" strike="noStrike" dirty="0">
                          <a:solidFill>
                            <a:srgbClr val="000000"/>
                          </a:solidFill>
                          <a:effectLst/>
                          <a:latin typeface="Calibri" panose="020F0502020204030204" pitchFamily="34" charset="0"/>
                        </a:rPr>
                        <a:t> </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FY 2018</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Planned</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Generated by</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Proposed</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38578">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FY 2017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Current</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Budget</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Rate</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Budget</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63033">
                <a:tc>
                  <a:txBody>
                    <a:bodyPr/>
                    <a:lstStyle/>
                    <a:p>
                      <a:pPr algn="l" fontAlgn="b"/>
                      <a:r>
                        <a:rPr lang="en-US" sz="900" b="1" i="0" u="sng" strike="noStrike">
                          <a:solidFill>
                            <a:srgbClr val="000000"/>
                          </a:solidFill>
                          <a:effectLst/>
                          <a:latin typeface="Calibri" panose="020F0502020204030204" pitchFamily="34" charset="0"/>
                        </a:rPr>
                        <a:t> </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Actual</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Projections</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w/o Fee Increase</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Increase</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w/ Fee Increase</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38578">
                <a:tc>
                  <a:txBody>
                    <a:bodyPr/>
                    <a:lstStyle/>
                    <a:p>
                      <a:pPr algn="l" fontAlgn="b"/>
                      <a:r>
                        <a:rPr lang="en-US" sz="900" b="1" i="0" u="sng" strike="noStrike">
                          <a:solidFill>
                            <a:srgbClr val="000000"/>
                          </a:solidFill>
                          <a:effectLst/>
                          <a:latin typeface="Calibri" panose="020F0502020204030204" pitchFamily="34" charset="0"/>
                        </a:rPr>
                        <a:t>Revenue</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8578">
                <a:tc>
                  <a:txBody>
                    <a:bodyPr/>
                    <a:lstStyle/>
                    <a:p>
                      <a:pPr algn="l" fontAlgn="b"/>
                      <a:r>
                        <a:rPr lang="en-US" sz="900" b="1" i="0" u="sng" strike="noStrike">
                          <a:solidFill>
                            <a:srgbClr val="000000"/>
                          </a:solidFill>
                          <a:effectLst/>
                          <a:latin typeface="Calibri" panose="020F0502020204030204" pitchFamily="34" charset="0"/>
                        </a:rPr>
                        <a:t> </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8578">
                <a:tc>
                  <a:txBody>
                    <a:bodyPr/>
                    <a:lstStyle/>
                    <a:p>
                      <a:pPr algn="l" fontAlgn="b"/>
                      <a:r>
                        <a:rPr lang="en-US" sz="900" b="1" i="0" u="none" strike="noStrike">
                          <a:solidFill>
                            <a:srgbClr val="000000"/>
                          </a:solidFill>
                          <a:effectLst/>
                          <a:latin typeface="Calibri" panose="020F0502020204030204" pitchFamily="34" charset="0"/>
                        </a:rPr>
                        <a:t>Mandatory Fee Revenue (Less: Allowances, Waivers, Etc.)</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$7,236,765</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$7,544,659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$7,557,807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$131,833</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$7,689,640</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1" u="none" strike="noStrike">
                          <a:solidFill>
                            <a:srgbClr val="000000"/>
                          </a:solidFill>
                          <a:effectLst/>
                          <a:latin typeface="Calibri" panose="020F0502020204030204" pitchFamily="34" charset="0"/>
                        </a:rPr>
                        <a:t>Sales &amp; Services</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8578">
                <a:tc>
                  <a:txBody>
                    <a:bodyPr/>
                    <a:lstStyle/>
                    <a:p>
                      <a:pPr algn="l" fontAlgn="b"/>
                      <a:r>
                        <a:rPr lang="en-US" sz="900" b="0" i="0" u="none" strike="noStrike">
                          <a:solidFill>
                            <a:srgbClr val="000000"/>
                          </a:solidFill>
                          <a:effectLst/>
                          <a:latin typeface="Calibri" panose="020F0502020204030204" pitchFamily="34" charset="0"/>
                        </a:rPr>
                        <a:t>Clinic &amp; Pharmacy</a:t>
                      </a:r>
                    </a:p>
                  </a:txBody>
                  <a:tcPr marL="146730"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3,039,421</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2,370,229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3,100,209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3,100,209</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0" u="none" strike="noStrike">
                          <a:solidFill>
                            <a:srgbClr val="000000"/>
                          </a:solidFill>
                          <a:effectLst/>
                          <a:latin typeface="Calibri" panose="020F0502020204030204" pitchFamily="34" charset="0"/>
                        </a:rPr>
                        <a:t>Psychiatry Clinic</a:t>
                      </a:r>
                    </a:p>
                  </a:txBody>
                  <a:tcPr marL="146730"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70,048</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71,072</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72,493</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72,493</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0" u="none" strike="noStrike">
                          <a:solidFill>
                            <a:srgbClr val="000000"/>
                          </a:solidFill>
                          <a:effectLst/>
                          <a:latin typeface="Calibri" panose="020F0502020204030204" pitchFamily="34" charset="0"/>
                        </a:rPr>
                        <a:t>Dental Space Lease</a:t>
                      </a:r>
                    </a:p>
                  </a:txBody>
                  <a:tcPr marL="146730"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45,941</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47,173</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48,116</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48,116</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1" u="none" strike="noStrike">
                          <a:solidFill>
                            <a:srgbClr val="000000"/>
                          </a:solidFill>
                          <a:effectLst/>
                          <a:latin typeface="Calibri" panose="020F0502020204030204" pitchFamily="34" charset="0"/>
                        </a:rPr>
                        <a:t>Miscellaneous Revenues</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8578">
                <a:tc>
                  <a:txBody>
                    <a:bodyPr/>
                    <a:lstStyle/>
                    <a:p>
                      <a:pPr algn="l" fontAlgn="b"/>
                      <a:r>
                        <a:rPr lang="en-US" sz="900" b="0" i="0" u="none" strike="noStrike">
                          <a:solidFill>
                            <a:srgbClr val="000000"/>
                          </a:solidFill>
                          <a:effectLst/>
                          <a:latin typeface="Calibri" panose="020F0502020204030204" pitchFamily="34" charset="0"/>
                        </a:rPr>
                        <a:t>Interest</a:t>
                      </a:r>
                    </a:p>
                  </a:txBody>
                  <a:tcPr marL="146730"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17,473</a:t>
                      </a:r>
                    </a:p>
                  </a:txBody>
                  <a:tcPr marL="8152" marR="8152" marT="815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dirty="0">
                          <a:solidFill>
                            <a:srgbClr val="000000"/>
                          </a:solidFill>
                          <a:effectLst/>
                          <a:latin typeface="Calibri" panose="020F0502020204030204" pitchFamily="34" charset="0"/>
                        </a:rPr>
                        <a:t>207,972</a:t>
                      </a:r>
                    </a:p>
                  </a:txBody>
                  <a:tcPr marL="8152" marR="8152" marT="815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217,822</a:t>
                      </a:r>
                    </a:p>
                  </a:txBody>
                  <a:tcPr marL="8152" marR="8152" marT="815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217,822</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90">
                <a:tc>
                  <a:txBody>
                    <a:bodyPr/>
                    <a:lstStyle/>
                    <a:p>
                      <a:pPr algn="l" fontAlgn="b"/>
                      <a:r>
                        <a:rPr lang="en-US" sz="900" b="1" i="0" u="none" strike="noStrike">
                          <a:solidFill>
                            <a:srgbClr val="000000"/>
                          </a:solidFill>
                          <a:effectLst/>
                          <a:latin typeface="Calibri" panose="020F0502020204030204" pitchFamily="34" charset="0"/>
                        </a:rPr>
                        <a:t>Total Revenue</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    10,409,648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       10,241,105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            10,996,447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          131,833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       11,128,280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38578">
                <a:tc>
                  <a:txBody>
                    <a:bodyPr/>
                    <a:lstStyle/>
                    <a:p>
                      <a:pPr algn="l" fontAlgn="b"/>
                      <a:r>
                        <a:rPr lang="en-US" sz="900" b="1" i="0" u="none" strike="noStrike">
                          <a:solidFill>
                            <a:srgbClr val="000000"/>
                          </a:solidFill>
                          <a:effectLst/>
                          <a:latin typeface="Calibri" panose="020F0502020204030204" pitchFamily="34" charset="0"/>
                        </a:rPr>
                        <a:t> </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1" i="0" u="sng" strike="noStrike">
                          <a:solidFill>
                            <a:srgbClr val="000000"/>
                          </a:solidFill>
                          <a:effectLst/>
                          <a:latin typeface="Calibri" panose="020F0502020204030204" pitchFamily="34" charset="0"/>
                        </a:rPr>
                        <a:t>Expenditures</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1" u="none" strike="noStrike">
                          <a:solidFill>
                            <a:srgbClr val="000000"/>
                          </a:solidFill>
                          <a:effectLst/>
                          <a:latin typeface="Calibri" panose="020F0502020204030204" pitchFamily="34" charset="0"/>
                        </a:rPr>
                        <a:t>Personal Services</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8578">
                <a:tc>
                  <a:txBody>
                    <a:bodyPr/>
                    <a:lstStyle/>
                    <a:p>
                      <a:pPr algn="l" fontAlgn="b"/>
                      <a:r>
                        <a:rPr lang="en-US" sz="900" b="0" i="0" u="none" strike="noStrike">
                          <a:solidFill>
                            <a:srgbClr val="000000"/>
                          </a:solidFill>
                          <a:effectLst/>
                          <a:latin typeface="Calibri" panose="020F0502020204030204" pitchFamily="34" charset="0"/>
                        </a:rPr>
                        <a:t>Salaries - Faculty/Staff</a:t>
                      </a:r>
                    </a:p>
                  </a:txBody>
                  <a:tcPr marL="146730"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5,016,567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5,542,722</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5,418,388</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100,000 </a:t>
                      </a:r>
                    </a:p>
                  </a:txBody>
                  <a:tcPr marL="8152" marR="8152" marT="815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5,518,388</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0" u="none" strike="noStrike">
                          <a:solidFill>
                            <a:srgbClr val="000000"/>
                          </a:solidFill>
                          <a:effectLst/>
                          <a:latin typeface="Calibri" panose="020F0502020204030204" pitchFamily="34" charset="0"/>
                        </a:rPr>
                        <a:t>Salaries - Students</a:t>
                      </a:r>
                    </a:p>
                  </a:txBody>
                  <a:tcPr marL="146730"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20,347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23,894</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0</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0" u="none" strike="noStrike">
                          <a:solidFill>
                            <a:srgbClr val="000000"/>
                          </a:solidFill>
                          <a:effectLst/>
                          <a:latin typeface="Calibri" panose="020F0502020204030204" pitchFamily="34" charset="0"/>
                        </a:rPr>
                        <a:t>Fringe Benefits</a:t>
                      </a:r>
                    </a:p>
                  </a:txBody>
                  <a:tcPr marL="146730"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1,386,368</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1,535,723</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1,625,517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30,000</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1,655,517</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578">
                <a:tc>
                  <a:txBody>
                    <a:bodyPr/>
                    <a:lstStyle/>
                    <a:p>
                      <a:pPr algn="l" fontAlgn="b"/>
                      <a:r>
                        <a:rPr lang="en-US" sz="900" b="0" i="1" u="none" strike="noStrike">
                          <a:solidFill>
                            <a:srgbClr val="000000"/>
                          </a:solidFill>
                          <a:effectLst/>
                          <a:latin typeface="Calibri" panose="020F0502020204030204" pitchFamily="34" charset="0"/>
                        </a:rPr>
                        <a:t>Travel</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26,847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34,914</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35,612</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35,612</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8578">
                <a:tc>
                  <a:txBody>
                    <a:bodyPr/>
                    <a:lstStyle/>
                    <a:p>
                      <a:pPr algn="l" fontAlgn="b"/>
                      <a:r>
                        <a:rPr lang="en-US" sz="900" b="0" i="1" u="none" strike="noStrike">
                          <a:solidFill>
                            <a:srgbClr val="000000"/>
                          </a:solidFill>
                          <a:effectLst/>
                          <a:latin typeface="Calibri" panose="020F0502020204030204" pitchFamily="34" charset="0"/>
                        </a:rPr>
                        <a:t>Operating Supplies and Expenses</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3,639,299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3,372,167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3,924,799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3,924,799</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8578">
                <a:tc>
                  <a:txBody>
                    <a:bodyPr/>
                    <a:lstStyle/>
                    <a:p>
                      <a:pPr algn="l" fontAlgn="b"/>
                      <a:r>
                        <a:rPr lang="en-US" sz="900" b="0" i="1" u="none" strike="noStrike">
                          <a:solidFill>
                            <a:srgbClr val="000000"/>
                          </a:solidFill>
                          <a:effectLst/>
                          <a:latin typeface="Calibri" panose="020F0502020204030204" pitchFamily="34" charset="0"/>
                        </a:rPr>
                        <a:t>Equipment/Capital Outlay</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2,090</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95090">
                <a:tc>
                  <a:txBody>
                    <a:bodyPr/>
                    <a:lstStyle/>
                    <a:p>
                      <a:pPr algn="l" fontAlgn="b"/>
                      <a:r>
                        <a:rPr lang="en-US" sz="900" b="1" i="0" u="none" strike="noStrike">
                          <a:solidFill>
                            <a:srgbClr val="000000"/>
                          </a:solidFill>
                          <a:effectLst/>
                          <a:latin typeface="Calibri" panose="020F0502020204030204" pitchFamily="34" charset="0"/>
                        </a:rPr>
                        <a:t>Total Expenditures</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10,091,518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10,509,420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11,004,316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130,000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11,134,316 </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95090">
                <a:tc>
                  <a:txBody>
                    <a:bodyPr/>
                    <a:lstStyle/>
                    <a:p>
                      <a:pPr algn="l" fontAlgn="b"/>
                      <a:r>
                        <a:rPr lang="en-US" sz="900" b="1" i="0" u="none" strike="noStrike">
                          <a:solidFill>
                            <a:srgbClr val="000000"/>
                          </a:solidFill>
                          <a:effectLst/>
                          <a:latin typeface="Calibri" panose="020F0502020204030204" pitchFamily="34" charset="0"/>
                        </a:rPr>
                        <a:t>Depreciation &amp; Encumbrances</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(341,215)</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(305,135)</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(299,666)</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(299,666)</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090">
                <a:tc>
                  <a:txBody>
                    <a:bodyPr/>
                    <a:lstStyle/>
                    <a:p>
                      <a:pPr algn="l" fontAlgn="b"/>
                      <a:r>
                        <a:rPr lang="en-US" sz="900" b="1" i="0" u="none" strike="noStrike">
                          <a:solidFill>
                            <a:srgbClr val="000000"/>
                          </a:solidFill>
                          <a:effectLst/>
                          <a:latin typeface="Calibri" panose="020F0502020204030204" pitchFamily="34" charset="0"/>
                        </a:rPr>
                        <a:t>Surplus (Deficit)</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(23,085)</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(573,450)</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(307,535)</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(305,702)</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90">
                <a:tc>
                  <a:txBody>
                    <a:bodyPr/>
                    <a:lstStyle/>
                    <a:p>
                      <a:pPr algn="l" fontAlgn="b"/>
                      <a:r>
                        <a:rPr lang="en-US" sz="900" b="1" i="0" u="none" strike="noStrike">
                          <a:solidFill>
                            <a:srgbClr val="000000"/>
                          </a:solidFill>
                          <a:effectLst/>
                          <a:latin typeface="Calibri" panose="020F0502020204030204" pitchFamily="34" charset="0"/>
                        </a:rPr>
                        <a:t>Cumulative Fund Balance</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702,223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128,773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(178,762)</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BDD7EE"/>
                      </a:bgClr>
                    </a:pattFill>
                  </a:tcPr>
                </a:tc>
                <a:tc v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          (176,929)</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38578">
                <a:tc gridSpan="11">
                  <a:txBody>
                    <a:bodyPr/>
                    <a:lstStyle/>
                    <a:p>
                      <a:pPr algn="ctr" fontAlgn="b"/>
                      <a:r>
                        <a:rPr lang="en-US" sz="900" b="1" i="0" u="none" strike="noStrike">
                          <a:solidFill>
                            <a:srgbClr val="000000"/>
                          </a:solidFill>
                          <a:effectLst/>
                          <a:latin typeface="Calibri" panose="020F0502020204030204" pitchFamily="34" charset="0"/>
                        </a:rPr>
                        <a:t> </a:t>
                      </a:r>
                    </a:p>
                  </a:txBody>
                  <a:tcPr marL="8152" marR="8152" marT="815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730">
                <a:tc>
                  <a:txBody>
                    <a:bodyPr/>
                    <a:lstStyle/>
                    <a:p>
                      <a:pPr algn="l" fontAlgn="b"/>
                      <a:r>
                        <a:rPr lang="en-US" sz="900" b="1" i="0" u="none" strike="noStrike">
                          <a:solidFill>
                            <a:srgbClr val="000000"/>
                          </a:solidFill>
                          <a:effectLst/>
                          <a:latin typeface="Calibri" panose="020F0502020204030204" pitchFamily="34" charset="0"/>
                        </a:rPr>
                        <a:t>% of Revenue Expended</a:t>
                      </a:r>
                    </a:p>
                  </a:txBody>
                  <a:tcPr marL="8152" marR="8152" marT="81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fontAlgn="b"/>
                      <a:r>
                        <a:rPr lang="en-US" sz="900" b="0" i="0" u="none" strike="noStrike">
                          <a:solidFill>
                            <a:srgbClr val="000000"/>
                          </a:solidFill>
                          <a:effectLst/>
                          <a:latin typeface="Calibri" panose="020F0502020204030204" pitchFamily="34" charset="0"/>
                        </a:rPr>
                        <a:t>96.94%</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fontAlgn="b"/>
                      <a:r>
                        <a:rPr lang="en-US" sz="900" b="0" i="0" u="none" strike="noStrike">
                          <a:solidFill>
                            <a:srgbClr val="000000"/>
                          </a:solidFill>
                          <a:effectLst/>
                          <a:latin typeface="Calibri" panose="020F0502020204030204" pitchFamily="34" charset="0"/>
                        </a:rPr>
                        <a:t>102.62%</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fontAlgn="b"/>
                      <a:r>
                        <a:rPr lang="en-US" sz="900" b="0" i="0" u="none" strike="noStrike">
                          <a:solidFill>
                            <a:srgbClr val="000000"/>
                          </a:solidFill>
                          <a:effectLst/>
                          <a:latin typeface="Calibri" panose="020F0502020204030204" pitchFamily="34" charset="0"/>
                        </a:rPr>
                        <a:t>100.07%</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fontAlgn="b"/>
                      <a:r>
                        <a:rPr lang="en-US" sz="900" b="0" i="0" u="none" strike="noStrike">
                          <a:solidFill>
                            <a:srgbClr val="000000"/>
                          </a:solidFill>
                          <a:effectLst/>
                          <a:latin typeface="Calibri" panose="020F0502020204030204" pitchFamily="34" charset="0"/>
                        </a:rPr>
                        <a:t>98.61%</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fontAlgn="b"/>
                      <a:r>
                        <a:rPr lang="en-US" sz="900" b="0" i="0" u="none" strike="noStrike" dirty="0">
                          <a:solidFill>
                            <a:srgbClr val="000000"/>
                          </a:solidFill>
                          <a:effectLst/>
                          <a:latin typeface="Calibri" panose="020F0502020204030204" pitchFamily="34" charset="0"/>
                        </a:rPr>
                        <a:t>100.05%</a:t>
                      </a:r>
                    </a:p>
                  </a:txBody>
                  <a:tcPr marL="8152" marR="8152" marT="81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r>
            </a:tbl>
          </a:graphicData>
        </a:graphic>
      </p:graphicFrame>
    </p:spTree>
    <p:extLst>
      <p:ext uri="{BB962C8B-B14F-4D97-AF65-F5344CB8AC3E}">
        <p14:creationId xmlns:p14="http://schemas.microsoft.com/office/powerpoint/2010/main" val="3847249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b="1" dirty="0" smtClean="0">
                <a:latin typeface="Arial" panose="020B0604020202020204" pitchFamily="34" charset="0"/>
                <a:cs typeface="Arial" panose="020B0604020202020204" pitchFamily="34" charset="0"/>
              </a:rPr>
              <a:t>Health &amp;Well-being</a:t>
            </a:r>
            <a:endParaRPr lang="en-US" b="1" dirty="0">
              <a:latin typeface="Arial" panose="020B0604020202020204" pitchFamily="34" charset="0"/>
              <a:cs typeface="Arial" panose="020B0604020202020204" pitchFamily="34" charset="0"/>
            </a:endParaRPr>
          </a:p>
        </p:txBody>
      </p:sp>
      <p:sp>
        <p:nvSpPr>
          <p:cNvPr id="4" name="Rectangle 3"/>
          <p:cNvSpPr/>
          <p:nvPr/>
        </p:nvSpPr>
        <p:spPr>
          <a:xfrm>
            <a:off x="0" y="1281070"/>
            <a:ext cx="8637006" cy="4480714"/>
          </a:xfrm>
          <a:prstGeom prst="rect">
            <a:avLst/>
          </a:prstGeom>
        </p:spPr>
        <p:txBody>
          <a:bodyPr wrap="square">
            <a:spAutoFit/>
          </a:bodyPr>
          <a:lstStyle/>
          <a:p>
            <a:pPr marL="411480" indent="-342900">
              <a:spcBef>
                <a:spcPts val="700"/>
              </a:spcBef>
              <a:buSzPct val="95000"/>
              <a:buFont typeface="Arial" pitchFamily="34" charset="0"/>
              <a:buChar char="•"/>
              <a:defRPr/>
            </a:pPr>
            <a:r>
              <a:rPr lang="en-US" sz="2800" dirty="0">
                <a:solidFill>
                  <a:schemeClr val="bg1"/>
                </a:solidFill>
              </a:rPr>
              <a:t>The Office of Health &amp; Well-Being is comprised of:</a:t>
            </a:r>
          </a:p>
          <a:p>
            <a:pPr marL="982980" lvl="1" indent="-457200">
              <a:spcBef>
                <a:spcPts val="700"/>
              </a:spcBef>
              <a:buSzPct val="95000"/>
              <a:buFont typeface="Courier New" panose="02070309020205020404" pitchFamily="49" charset="0"/>
              <a:buChar char="­"/>
              <a:defRPr/>
            </a:pPr>
            <a:r>
              <a:rPr lang="en-US" sz="2800" dirty="0">
                <a:solidFill>
                  <a:schemeClr val="bg1"/>
                </a:solidFill>
              </a:rPr>
              <a:t>Stamps Health Services</a:t>
            </a:r>
            <a:endParaRPr lang="en-US" sz="2600" dirty="0">
              <a:solidFill>
                <a:schemeClr val="bg1"/>
              </a:solidFill>
              <a:latin typeface="Arial" pitchFamily="34" charset="0"/>
              <a:cs typeface="Arial" pitchFamily="34" charset="0"/>
            </a:endParaRPr>
          </a:p>
          <a:p>
            <a:pPr marL="982980" lvl="1" indent="-457200">
              <a:spcBef>
                <a:spcPts val="700"/>
              </a:spcBef>
              <a:buSzPct val="95000"/>
              <a:buFont typeface="Courier New" panose="02070309020205020404" pitchFamily="49" charset="0"/>
              <a:buChar char="­"/>
              <a:defRPr/>
            </a:pPr>
            <a:r>
              <a:rPr lang="en-US" sz="2800" dirty="0">
                <a:solidFill>
                  <a:schemeClr val="bg1"/>
                </a:solidFill>
              </a:rPr>
              <a:t>Campus Recreation Complex</a:t>
            </a:r>
          </a:p>
          <a:p>
            <a:pPr marL="982980" lvl="1" indent="-457200">
              <a:spcBef>
                <a:spcPts val="700"/>
              </a:spcBef>
              <a:buSzPct val="95000"/>
              <a:buFont typeface="Courier New" panose="02070309020205020404" pitchFamily="49" charset="0"/>
              <a:buChar char="­"/>
              <a:defRPr/>
            </a:pPr>
            <a:r>
              <a:rPr lang="en-US" sz="2800" dirty="0">
                <a:solidFill>
                  <a:schemeClr val="bg1"/>
                </a:solidFill>
              </a:rPr>
              <a:t>Health Initiatives </a:t>
            </a:r>
          </a:p>
          <a:p>
            <a:pPr marL="1440180" lvl="2" indent="-457200">
              <a:spcBef>
                <a:spcPts val="700"/>
              </a:spcBef>
              <a:buSzPct val="95000"/>
              <a:buFont typeface="Courier New" panose="02070309020205020404" pitchFamily="49" charset="0"/>
              <a:buChar char="o"/>
              <a:defRPr/>
            </a:pPr>
            <a:r>
              <a:rPr lang="en-US" sz="2000" dirty="0">
                <a:solidFill>
                  <a:schemeClr val="bg1"/>
                </a:solidFill>
              </a:rPr>
              <a:t>Although separate from an organizational perspective, Health Initiatives is located in Stamps and is primarily funded by the health fee.</a:t>
            </a:r>
          </a:p>
          <a:p>
            <a:pPr marL="398463" indent="-330200">
              <a:spcBef>
                <a:spcPts val="700"/>
              </a:spcBef>
              <a:buSzPct val="95000"/>
              <a:buFont typeface="Arial" panose="020B0604020202020204" pitchFamily="34" charset="0"/>
              <a:buChar char="•"/>
              <a:defRPr/>
            </a:pPr>
            <a:r>
              <a:rPr lang="en-US" sz="2800" dirty="0">
                <a:solidFill>
                  <a:schemeClr val="bg1"/>
                </a:solidFill>
              </a:rPr>
              <a:t>Our goal is for the three units to work collaboratively to promote, nurture and enrich the diverse Georgia Tech community of health, well-being and caring.</a:t>
            </a:r>
          </a:p>
        </p:txBody>
      </p:sp>
    </p:spTree>
    <p:extLst>
      <p:ext uri="{BB962C8B-B14F-4D97-AF65-F5344CB8AC3E}">
        <p14:creationId xmlns:p14="http://schemas.microsoft.com/office/powerpoint/2010/main" val="3632675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b="1" dirty="0" smtClean="0">
                <a:latin typeface="Arial" panose="020B0604020202020204" pitchFamily="34" charset="0"/>
                <a:cs typeface="Arial" panose="020B0604020202020204" pitchFamily="34" charset="0"/>
              </a:rPr>
              <a:t>Student health revenue projection</a:t>
            </a:r>
            <a:endParaRPr lang="en-US" b="1"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24777451"/>
              </p:ext>
            </p:extLst>
          </p:nvPr>
        </p:nvGraphicFramePr>
        <p:xfrm>
          <a:off x="2185987" y="1113577"/>
          <a:ext cx="7348087" cy="5186458"/>
        </p:xfrm>
        <a:graphic>
          <a:graphicData uri="http://schemas.openxmlformats.org/presentationml/2006/ole">
            <mc:AlternateContent xmlns:mc="http://schemas.openxmlformats.org/markup-compatibility/2006">
              <mc:Choice xmlns:v="urn:schemas-microsoft-com:vml" Requires="v">
                <p:oleObj spid="_x0000_s2058" name="Worksheet" r:id="rId5" imgW="9648878" imgH="6810480" progId="Excel.Sheet.12">
                  <p:embed/>
                </p:oleObj>
              </mc:Choice>
              <mc:Fallback>
                <p:oleObj name="Worksheet" r:id="rId5" imgW="9648878" imgH="6810480" progId="Excel.Sheet.12">
                  <p:embed/>
                  <p:pic>
                    <p:nvPicPr>
                      <p:cNvPr id="0" name=""/>
                      <p:cNvPicPr/>
                      <p:nvPr/>
                    </p:nvPicPr>
                    <p:blipFill>
                      <a:blip r:embed="rId6"/>
                      <a:stretch>
                        <a:fillRect/>
                      </a:stretch>
                    </p:blipFill>
                    <p:spPr>
                      <a:xfrm>
                        <a:off x="2185987" y="1113577"/>
                        <a:ext cx="7348087" cy="5186458"/>
                      </a:xfrm>
                      <a:prstGeom prst="rect">
                        <a:avLst/>
                      </a:prstGeom>
                      <a:solidFill>
                        <a:schemeClr val="tx1"/>
                      </a:solidFill>
                      <a:ln>
                        <a:solidFill>
                          <a:schemeClr val="bg1"/>
                        </a:solidFill>
                      </a:ln>
                    </p:spPr>
                  </p:pic>
                </p:oleObj>
              </mc:Fallback>
            </mc:AlternateContent>
          </a:graphicData>
        </a:graphic>
      </p:graphicFrame>
    </p:spTree>
    <p:extLst>
      <p:ext uri="{BB962C8B-B14F-4D97-AF65-F5344CB8AC3E}">
        <p14:creationId xmlns:p14="http://schemas.microsoft.com/office/powerpoint/2010/main" val="712489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dirty="0" smtClean="0">
                <a:latin typeface="Arial" panose="020B0604020202020204" pitchFamily="34" charset="0"/>
                <a:cs typeface="Arial" panose="020B0604020202020204" pitchFamily="34" charset="0"/>
              </a:rPr>
              <a:t>Integration Across Health and Well-Being-Mental Health</a:t>
            </a:r>
            <a:endParaRPr lang="en-US"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203851927"/>
              </p:ext>
            </p:extLst>
          </p:nvPr>
        </p:nvGraphicFramePr>
        <p:xfrm>
          <a:off x="176040" y="900736"/>
          <a:ext cx="84376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70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b="1" dirty="0" smtClean="0">
                <a:latin typeface="Arial" panose="020B0604020202020204" pitchFamily="34" charset="0"/>
                <a:cs typeface="Arial" panose="020B0604020202020204" pitchFamily="34" charset="0"/>
              </a:rPr>
              <a:t>Stamps Core services</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0" y="1371600"/>
            <a:ext cx="8305800" cy="2941831"/>
          </a:xfrm>
          <a:prstGeom prst="rect">
            <a:avLst/>
          </a:prstGeom>
        </p:spPr>
        <p:txBody>
          <a:bodyPr wrap="square">
            <a:spAutoFit/>
          </a:bodyPr>
          <a:lstStyle/>
          <a:p>
            <a:pPr marL="411480" indent="-342900">
              <a:spcBef>
                <a:spcPts val="700"/>
              </a:spcBef>
              <a:buSzPct val="95000"/>
              <a:buFont typeface="Arial" pitchFamily="34" charset="0"/>
              <a:buChar char="•"/>
              <a:defRPr/>
            </a:pPr>
            <a:r>
              <a:rPr lang="en-US" sz="2600" dirty="0">
                <a:solidFill>
                  <a:schemeClr val="bg1"/>
                </a:solidFill>
                <a:cs typeface="Arial" pitchFamily="34" charset="0"/>
              </a:rPr>
              <a:t>Primary Care</a:t>
            </a:r>
          </a:p>
          <a:p>
            <a:pPr marL="411480" indent="-342900">
              <a:spcBef>
                <a:spcPts val="700"/>
              </a:spcBef>
              <a:buSzPct val="95000"/>
              <a:buFont typeface="Arial" pitchFamily="34" charset="0"/>
              <a:buChar char="•"/>
              <a:defRPr/>
            </a:pPr>
            <a:r>
              <a:rPr lang="en-US" sz="2600" dirty="0">
                <a:solidFill>
                  <a:schemeClr val="bg1"/>
                </a:solidFill>
                <a:cs typeface="Arial" pitchFamily="34" charset="0"/>
              </a:rPr>
              <a:t>Women’s Health</a:t>
            </a:r>
          </a:p>
          <a:p>
            <a:pPr marL="411480" indent="-342900">
              <a:spcBef>
                <a:spcPts val="700"/>
              </a:spcBef>
              <a:buSzPct val="95000"/>
              <a:buFont typeface="Arial" pitchFamily="34" charset="0"/>
              <a:buChar char="•"/>
              <a:defRPr/>
            </a:pPr>
            <a:r>
              <a:rPr lang="en-US" sz="2600" dirty="0">
                <a:solidFill>
                  <a:schemeClr val="bg1"/>
                </a:solidFill>
                <a:cs typeface="Arial" pitchFamily="34" charset="0"/>
              </a:rPr>
              <a:t>Psychiatry </a:t>
            </a:r>
          </a:p>
          <a:p>
            <a:pPr marL="411480" indent="-342900">
              <a:spcBef>
                <a:spcPts val="700"/>
              </a:spcBef>
              <a:buSzPct val="95000"/>
              <a:buFont typeface="Arial" pitchFamily="34" charset="0"/>
              <a:buChar char="•"/>
              <a:defRPr/>
            </a:pPr>
            <a:r>
              <a:rPr lang="en-US" sz="2600" dirty="0">
                <a:solidFill>
                  <a:schemeClr val="bg1"/>
                </a:solidFill>
                <a:cs typeface="Arial" pitchFamily="34" charset="0"/>
              </a:rPr>
              <a:t>Laboratory &amp; Radiology</a:t>
            </a:r>
          </a:p>
          <a:p>
            <a:pPr marL="411480" indent="-342900">
              <a:spcBef>
                <a:spcPts val="700"/>
              </a:spcBef>
              <a:buSzPct val="95000"/>
              <a:buFont typeface="Arial" pitchFamily="34" charset="0"/>
              <a:buChar char="•"/>
              <a:defRPr/>
            </a:pPr>
            <a:r>
              <a:rPr lang="en-US" sz="2600" dirty="0">
                <a:solidFill>
                  <a:schemeClr val="bg1"/>
                </a:solidFill>
                <a:cs typeface="Arial" pitchFamily="34" charset="0"/>
              </a:rPr>
              <a:t>Pharmacy</a:t>
            </a:r>
          </a:p>
          <a:p>
            <a:pPr marL="411480" indent="-342900">
              <a:spcBef>
                <a:spcPts val="700"/>
              </a:spcBef>
              <a:buSzPct val="95000"/>
              <a:buFont typeface="Arial" pitchFamily="34" charset="0"/>
              <a:buChar char="•"/>
              <a:defRPr/>
            </a:pPr>
            <a:r>
              <a:rPr lang="en-US" sz="2600" dirty="0">
                <a:solidFill>
                  <a:schemeClr val="bg1"/>
                </a:solidFill>
                <a:cs typeface="Arial" pitchFamily="34" charset="0"/>
              </a:rPr>
              <a:t>Travel/Immunization/Allergy</a:t>
            </a:r>
          </a:p>
        </p:txBody>
      </p:sp>
    </p:spTree>
    <p:extLst>
      <p:ext uri="{BB962C8B-B14F-4D97-AF65-F5344CB8AC3E}">
        <p14:creationId xmlns:p14="http://schemas.microsoft.com/office/powerpoint/2010/main" val="213014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3648" cy="991352"/>
          </a:xfrm>
        </p:spPr>
        <p:txBody>
          <a:bodyPr/>
          <a:lstStyle/>
          <a:p>
            <a:r>
              <a:rPr lang="en-US" b="1" dirty="0" smtClean="0">
                <a:latin typeface="Arial" panose="020B0604020202020204" pitchFamily="34" charset="0"/>
                <a:cs typeface="Arial" panose="020B0604020202020204" pitchFamily="34" charset="0"/>
              </a:rPr>
              <a:t>Services covered by the health fee</a:t>
            </a:r>
            <a:endParaRPr lang="en-US" b="1" dirty="0">
              <a:latin typeface="Arial" panose="020B0604020202020204" pitchFamily="34" charset="0"/>
              <a:cs typeface="Arial" panose="020B0604020202020204" pitchFamily="34" charset="0"/>
            </a:endParaRPr>
          </a:p>
        </p:txBody>
      </p:sp>
      <p:sp>
        <p:nvSpPr>
          <p:cNvPr id="4" name="Rectangle 3"/>
          <p:cNvSpPr/>
          <p:nvPr/>
        </p:nvSpPr>
        <p:spPr>
          <a:xfrm>
            <a:off x="0" y="1179976"/>
            <a:ext cx="8646059" cy="5262979"/>
          </a:xfrm>
          <a:prstGeom prst="rect">
            <a:avLst/>
          </a:prstGeom>
          <a:noFill/>
          <a:ln>
            <a:noFill/>
          </a:ln>
        </p:spPr>
        <p:txBody>
          <a:bodyPr wrap="square">
            <a:spAutoFit/>
          </a:bodyPr>
          <a:lstStyle/>
          <a:p>
            <a:pPr marL="274320" indent="-274320">
              <a:spcAft>
                <a:spcPts val="600"/>
              </a:spcAft>
              <a:buFont typeface="Arial" pitchFamily="34" charset="0"/>
              <a:buChar char="•"/>
            </a:pPr>
            <a:r>
              <a:rPr lang="en-US" sz="2200" dirty="0">
                <a:solidFill>
                  <a:schemeClr val="bg1"/>
                </a:solidFill>
                <a:cs typeface="Arial" pitchFamily="34" charset="0"/>
              </a:rPr>
              <a:t>Unlimited visits to physicians, nurse practitioners, physician assistants and nurses in Primary Care and Women’s Health</a:t>
            </a:r>
          </a:p>
          <a:p>
            <a:pPr marL="274320" indent="-274320">
              <a:spcAft>
                <a:spcPts val="600"/>
              </a:spcAft>
              <a:buFont typeface="Arial" pitchFamily="34" charset="0"/>
              <a:buChar char="•"/>
            </a:pPr>
            <a:r>
              <a:rPr lang="en-US" sz="2200" b="1" dirty="0">
                <a:solidFill>
                  <a:schemeClr val="bg1"/>
                </a:solidFill>
              </a:rPr>
              <a:t>Two full hours of psychiatric care every calendar year</a:t>
            </a:r>
          </a:p>
          <a:p>
            <a:pPr marL="274320" indent="-274320">
              <a:spcAft>
                <a:spcPts val="600"/>
              </a:spcAft>
              <a:buFont typeface="Arial" pitchFamily="34" charset="0"/>
              <a:buChar char="•"/>
            </a:pPr>
            <a:r>
              <a:rPr lang="en-US" sz="2200" dirty="0">
                <a:solidFill>
                  <a:schemeClr val="bg1"/>
                </a:solidFill>
                <a:cs typeface="Arial" pitchFamily="34" charset="0"/>
              </a:rPr>
              <a:t>$25 annual contribution towards eye care at Depoe Optical ($35,000 maximum)</a:t>
            </a:r>
          </a:p>
          <a:p>
            <a:pPr marL="274320" indent="-274320">
              <a:spcAft>
                <a:spcPts val="600"/>
              </a:spcAft>
              <a:buFont typeface="Arial" pitchFamily="34" charset="0"/>
              <a:buChar char="•"/>
            </a:pPr>
            <a:r>
              <a:rPr lang="en-US" sz="2200" dirty="0">
                <a:solidFill>
                  <a:schemeClr val="bg1"/>
                </a:solidFill>
                <a:cs typeface="Arial" pitchFamily="34" charset="0"/>
              </a:rPr>
              <a:t>Flu shots</a:t>
            </a:r>
          </a:p>
          <a:p>
            <a:pPr marL="274320" indent="-274320">
              <a:spcAft>
                <a:spcPts val="600"/>
              </a:spcAft>
              <a:buFont typeface="Arial" pitchFamily="34" charset="0"/>
              <a:buChar char="•"/>
            </a:pPr>
            <a:r>
              <a:rPr lang="en-US" sz="2200" dirty="0">
                <a:solidFill>
                  <a:schemeClr val="bg1"/>
                </a:solidFill>
                <a:cs typeface="Arial" pitchFamily="34" charset="0"/>
              </a:rPr>
              <a:t>X-ray/interpretation by a board certified radiologist</a:t>
            </a:r>
          </a:p>
          <a:p>
            <a:pPr marL="274320" indent="-274320">
              <a:spcAft>
                <a:spcPts val="600"/>
              </a:spcAft>
              <a:buFont typeface="Arial" pitchFamily="34" charset="0"/>
              <a:buChar char="•"/>
            </a:pPr>
            <a:r>
              <a:rPr lang="en-US" sz="2200" dirty="0">
                <a:solidFill>
                  <a:schemeClr val="bg1"/>
                </a:solidFill>
                <a:cs typeface="Arial" pitchFamily="34" charset="0"/>
              </a:rPr>
              <a:t>Some lab tests       </a:t>
            </a:r>
          </a:p>
          <a:p>
            <a:pPr marL="274320" indent="-274320">
              <a:spcAft>
                <a:spcPts val="600"/>
              </a:spcAft>
              <a:buFont typeface="Arial" pitchFamily="34" charset="0"/>
              <a:buChar char="•"/>
            </a:pPr>
            <a:r>
              <a:rPr lang="en-US" sz="2200" dirty="0">
                <a:solidFill>
                  <a:schemeClr val="bg1"/>
                </a:solidFill>
                <a:cs typeface="Arial" pitchFamily="34" charset="0"/>
              </a:rPr>
              <a:t>Pregnancy testing                  </a:t>
            </a:r>
          </a:p>
          <a:p>
            <a:pPr marL="274320" indent="-274320">
              <a:spcAft>
                <a:spcPts val="600"/>
              </a:spcAft>
              <a:buFont typeface="Arial" pitchFamily="34" charset="0"/>
              <a:buChar char="•"/>
            </a:pPr>
            <a:r>
              <a:rPr lang="en-US" sz="2200" dirty="0">
                <a:solidFill>
                  <a:schemeClr val="bg1"/>
                </a:solidFill>
                <a:cs typeface="Arial" pitchFamily="34" charset="0"/>
              </a:rPr>
              <a:t>STD testing (gonorrhea and chlamydia)</a:t>
            </a:r>
          </a:p>
          <a:p>
            <a:pPr marL="274320" indent="-274320">
              <a:spcAft>
                <a:spcPts val="600"/>
              </a:spcAft>
              <a:buFont typeface="Arial" pitchFamily="34" charset="0"/>
              <a:buChar char="•"/>
            </a:pPr>
            <a:r>
              <a:rPr lang="en-US" sz="2200" dirty="0">
                <a:solidFill>
                  <a:schemeClr val="bg1"/>
                </a:solidFill>
                <a:cs typeface="Arial" pitchFamily="34" charset="0"/>
              </a:rPr>
              <a:t>Blood pressure screening</a:t>
            </a:r>
          </a:p>
          <a:p>
            <a:pPr marL="274320" indent="-274320">
              <a:spcAft>
                <a:spcPts val="600"/>
              </a:spcAft>
              <a:buFont typeface="Arial" pitchFamily="34" charset="0"/>
              <a:buChar char="•"/>
            </a:pPr>
            <a:r>
              <a:rPr lang="en-US" sz="2200" dirty="0">
                <a:solidFill>
                  <a:schemeClr val="bg1"/>
                </a:solidFill>
                <a:cs typeface="Arial" pitchFamily="34" charset="0"/>
              </a:rPr>
              <a:t>Nurse Advise Line</a:t>
            </a:r>
          </a:p>
          <a:p>
            <a:pPr marL="274320" indent="-274320">
              <a:spcAft>
                <a:spcPts val="600"/>
              </a:spcAft>
              <a:buFont typeface="Arial" pitchFamily="34" charset="0"/>
              <a:buChar char="•"/>
            </a:pPr>
            <a:r>
              <a:rPr lang="en-US" sz="2200" dirty="0">
                <a:solidFill>
                  <a:schemeClr val="bg1"/>
                </a:solidFill>
                <a:cs typeface="Arial" pitchFamily="34" charset="0"/>
              </a:rPr>
              <a:t>Health Initiatives</a:t>
            </a:r>
          </a:p>
        </p:txBody>
      </p:sp>
    </p:spTree>
    <p:extLst>
      <p:ext uri="{BB962C8B-B14F-4D97-AF65-F5344CB8AC3E}">
        <p14:creationId xmlns:p14="http://schemas.microsoft.com/office/powerpoint/2010/main" val="2769811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613648" cy="991352"/>
          </a:xfrm>
        </p:spPr>
        <p:txBody>
          <a:bodyPr/>
          <a:lstStyle/>
          <a:p>
            <a:r>
              <a:rPr lang="en-US" b="1" dirty="0" smtClean="0">
                <a:latin typeface="Arial" panose="020B0604020202020204" pitchFamily="34" charset="0"/>
                <a:cs typeface="Arial" panose="020B0604020202020204" pitchFamily="34" charset="0"/>
              </a:rPr>
              <a:t>Services covered at a low cost</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0" y="1314261"/>
            <a:ext cx="8077200" cy="4755148"/>
          </a:xfrm>
          <a:prstGeom prst="rect">
            <a:avLst/>
          </a:prstGeom>
        </p:spPr>
        <p:txBody>
          <a:bodyPr wrap="square">
            <a:spAutoFit/>
          </a:bodyPr>
          <a:lstStyle/>
          <a:p>
            <a:pPr marL="457200" indent="-457200">
              <a:spcAft>
                <a:spcPts val="600"/>
              </a:spcAft>
              <a:buFont typeface="Arial" panose="020B0604020202020204" pitchFamily="34" charset="0"/>
              <a:buChar char="•"/>
            </a:pPr>
            <a:r>
              <a:rPr lang="en-US" sz="2200" b="1" dirty="0">
                <a:solidFill>
                  <a:schemeClr val="bg1"/>
                </a:solidFill>
              </a:rPr>
              <a:t>Subsequent </a:t>
            </a:r>
            <a:r>
              <a:rPr lang="en-US" sz="2200" b="1" dirty="0">
                <a:solidFill>
                  <a:schemeClr val="bg1"/>
                </a:solidFill>
                <a:cs typeface="Arial" pitchFamily="34" charset="0"/>
              </a:rPr>
              <a:t>psychiatry </a:t>
            </a:r>
            <a:r>
              <a:rPr lang="en-US" sz="2200" b="1" dirty="0">
                <a:solidFill>
                  <a:schemeClr val="bg1"/>
                </a:solidFill>
              </a:rPr>
              <a:t>appointments</a:t>
            </a:r>
            <a:r>
              <a:rPr lang="en-US" sz="2200" dirty="0">
                <a:solidFill>
                  <a:schemeClr val="bg1"/>
                </a:solidFill>
                <a:cs typeface="Arial" pitchFamily="34" charset="0"/>
              </a:rPr>
              <a:t>		</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Laboratory testing sent to our reference lab</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Allergy Injections			</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Immunizations</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Prescriptions (including travel and contraception)</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Travel visits</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HIV testing</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Gynecological testing</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Medical/orthopedic supplies	</a:t>
            </a:r>
          </a:p>
          <a:p>
            <a:pPr marL="457200" indent="-457200">
              <a:spcAft>
                <a:spcPts val="600"/>
              </a:spcAft>
              <a:buFont typeface="Arial" panose="020B0604020202020204" pitchFamily="34" charset="0"/>
              <a:buChar char="•"/>
            </a:pPr>
            <a:r>
              <a:rPr lang="en-US" sz="2200" dirty="0">
                <a:solidFill>
                  <a:schemeClr val="bg1"/>
                </a:solidFill>
                <a:cs typeface="Arial" pitchFamily="34" charset="0"/>
              </a:rPr>
              <a:t>Dietician consultations</a:t>
            </a:r>
          </a:p>
          <a:p>
            <a:pPr>
              <a:lnSpc>
                <a:spcPct val="150000"/>
              </a:lnSpc>
              <a:buClr>
                <a:schemeClr val="accent1"/>
              </a:buClr>
              <a:buFont typeface="Arial" pitchFamily="34" charset="0"/>
              <a:buChar char="•"/>
            </a:pPr>
            <a:endParaRPr lang="en-US" sz="2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42695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79918" y="1402081"/>
            <a:ext cx="9061361" cy="4568436"/>
          </a:xfrm>
          <a:prstGeom prst="rect">
            <a:avLst/>
          </a:prstGeom>
        </p:spPr>
      </p:pic>
      <p:sp>
        <p:nvSpPr>
          <p:cNvPr id="3" name="Title 2"/>
          <p:cNvSpPr>
            <a:spLocks noGrp="1"/>
          </p:cNvSpPr>
          <p:nvPr>
            <p:ph type="title"/>
          </p:nvPr>
        </p:nvSpPr>
        <p:spPr/>
        <p:txBody>
          <a:bodyPr/>
          <a:lstStyle/>
          <a:p>
            <a:r>
              <a:rPr lang="en-US" b="1" dirty="0" smtClean="0"/>
              <a:t>Impact of Stamps and health initiatives</a:t>
            </a:r>
            <a:endParaRPr lang="en-US" b="1" dirty="0"/>
          </a:p>
        </p:txBody>
      </p:sp>
      <p:sp>
        <p:nvSpPr>
          <p:cNvPr id="5" name="TextBox 4"/>
          <p:cNvSpPr txBox="1"/>
          <p:nvPr/>
        </p:nvSpPr>
        <p:spPr>
          <a:xfrm>
            <a:off x="8003179" y="6119636"/>
            <a:ext cx="2455817" cy="261610"/>
          </a:xfrm>
          <a:prstGeom prst="rect">
            <a:avLst/>
          </a:prstGeom>
          <a:noFill/>
        </p:spPr>
        <p:txBody>
          <a:bodyPr wrap="square" rtlCol="0">
            <a:spAutoFit/>
          </a:bodyPr>
          <a:lstStyle/>
          <a:p>
            <a:r>
              <a:rPr lang="en-US" sz="1100" dirty="0">
                <a:solidFill>
                  <a:schemeClr val="bg1"/>
                </a:solidFill>
              </a:rPr>
              <a:t>http://www.pcspincycle.com/impact/</a:t>
            </a:r>
          </a:p>
        </p:txBody>
      </p:sp>
    </p:spTree>
    <p:extLst>
      <p:ext uri="{BB962C8B-B14F-4D97-AF65-F5344CB8AC3E}">
        <p14:creationId xmlns:p14="http://schemas.microsoft.com/office/powerpoint/2010/main" val="2226650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613648" cy="991352"/>
          </a:xfrm>
        </p:spPr>
        <p:txBody>
          <a:bodyPr/>
          <a:lstStyle/>
          <a:p>
            <a:r>
              <a:rPr lang="en-US" b="1" dirty="0" smtClean="0">
                <a:latin typeface="Arial" panose="020B0604020202020204" pitchFamily="34" charset="0"/>
                <a:cs typeface="Arial" panose="020B0604020202020204" pitchFamily="34" charset="0"/>
              </a:rPr>
              <a:t>Fy17 results</a:t>
            </a:r>
            <a:endParaRPr lang="en-US"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3116651"/>
              </p:ext>
            </p:extLst>
          </p:nvPr>
        </p:nvGraphicFramePr>
        <p:xfrm>
          <a:off x="0" y="1290119"/>
          <a:ext cx="8613646" cy="4800603"/>
        </p:xfrm>
        <a:graphic>
          <a:graphicData uri="http://schemas.openxmlformats.org/drawingml/2006/table">
            <a:tbl>
              <a:tblPr firstRow="1" bandRow="1">
                <a:tableStyleId>{793D81CF-94F2-401A-BA57-92F5A7B2D0C5}</a:tableStyleId>
              </a:tblPr>
              <a:tblGrid>
                <a:gridCol w="5911913"/>
                <a:gridCol w="1339913"/>
                <a:gridCol w="1361820"/>
              </a:tblGrid>
              <a:tr h="443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Productivity</a:t>
                      </a:r>
                      <a:endParaRPr lang="en-US" sz="2100" b="1" dirty="0">
                        <a:solidFill>
                          <a:schemeClr val="tx1"/>
                        </a:solidFill>
                        <a:latin typeface="Calibri" panose="020F050202020403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100" dirty="0" smtClean="0"/>
                        <a:t>FY17</a:t>
                      </a:r>
                      <a:endParaRPr lang="en-US" sz="2100" b="1" dirty="0">
                        <a:solidFill>
                          <a:schemeClr val="tx1"/>
                        </a:solidFill>
                        <a:latin typeface="Calibri" panose="020F050202020403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100" dirty="0" smtClean="0"/>
                        <a:t>FY16</a:t>
                      </a:r>
                      <a:endParaRPr lang="en-US" sz="2100" b="1" dirty="0">
                        <a:solidFill>
                          <a:schemeClr val="tx1"/>
                        </a:solidFill>
                        <a:latin typeface="Calibri" panose="020F0502020204030204" pitchFamily="34" charset="0"/>
                      </a:endParaRPr>
                    </a:p>
                  </a:txBody>
                  <a:tcPr/>
                </a:tc>
              </a:tr>
              <a:tr h="549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Patient Visits</a:t>
                      </a:r>
                      <a:endParaRPr lang="en-US" sz="2100" b="1" dirty="0">
                        <a:solidFill>
                          <a:schemeClr val="tx1"/>
                        </a:solidFill>
                        <a:latin typeface="Calibri" panose="020F0502020204030204" pitchFamily="34" charset="0"/>
                      </a:endParaRPr>
                    </a:p>
                  </a:txBody>
                  <a:tcPr/>
                </a:tc>
                <a:tc>
                  <a:txBody>
                    <a:bodyPr/>
                    <a:lstStyle/>
                    <a:p>
                      <a:pPr algn="r"/>
                      <a:r>
                        <a:rPr lang="en-US" sz="2100" dirty="0" smtClean="0"/>
                        <a:t>35,467</a:t>
                      </a:r>
                      <a:endParaRPr lang="en-US" sz="2100" b="1" dirty="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smtClean="0"/>
                        <a:t>34,810</a:t>
                      </a:r>
                      <a:endParaRPr lang="en-US" sz="2100" b="1" dirty="0">
                        <a:solidFill>
                          <a:schemeClr val="tx1"/>
                        </a:solidFill>
                        <a:latin typeface="Calibri" panose="020F0502020204030204" pitchFamily="34" charset="0"/>
                      </a:endParaRPr>
                    </a:p>
                  </a:txBody>
                  <a:tcPr/>
                </a:tc>
              </a:tr>
              <a:tr h="508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Flu Shots</a:t>
                      </a:r>
                      <a:endParaRPr lang="en-US" sz="2100" b="1" dirty="0">
                        <a:solidFill>
                          <a:schemeClr val="tx1"/>
                        </a:solidFill>
                        <a:latin typeface="Calibri" panose="020F0502020204030204" pitchFamily="34" charset="0"/>
                      </a:endParaRPr>
                    </a:p>
                  </a:txBody>
                  <a:tcPr/>
                </a:tc>
                <a:tc>
                  <a:txBody>
                    <a:bodyPr/>
                    <a:lstStyle/>
                    <a:p>
                      <a:pPr algn="r"/>
                      <a:r>
                        <a:rPr lang="en-US" sz="2100" dirty="0" smtClean="0"/>
                        <a:t>4000</a:t>
                      </a:r>
                      <a:endParaRPr lang="en-US" sz="2100" b="1" dirty="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smtClean="0"/>
                        <a:t>3,373</a:t>
                      </a:r>
                      <a:endParaRPr lang="en-US" sz="2100" b="1" dirty="0">
                        <a:solidFill>
                          <a:schemeClr val="tx1"/>
                        </a:solidFill>
                        <a:latin typeface="Calibri" panose="020F0502020204030204" pitchFamily="34" charset="0"/>
                      </a:endParaRPr>
                    </a:p>
                  </a:txBody>
                  <a:tcPr/>
                </a:tc>
              </a:tr>
              <a:tr h="549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Pharmacy Fills</a:t>
                      </a:r>
                      <a:endParaRPr lang="en-US" sz="2100" b="1" dirty="0">
                        <a:solidFill>
                          <a:schemeClr val="tx1"/>
                        </a:solidFill>
                        <a:latin typeface="Calibri" panose="020F0502020204030204" pitchFamily="34" charset="0"/>
                      </a:endParaRPr>
                    </a:p>
                  </a:txBody>
                  <a:tcPr/>
                </a:tc>
                <a:tc>
                  <a:txBody>
                    <a:bodyPr/>
                    <a:lstStyle/>
                    <a:p>
                      <a:pPr algn="r"/>
                      <a:r>
                        <a:rPr lang="en-US" sz="2100" dirty="0" smtClean="0"/>
                        <a:t>26,544</a:t>
                      </a:r>
                      <a:endParaRPr lang="en-US" sz="2100" b="1" dirty="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smtClean="0"/>
                        <a:t>20,858</a:t>
                      </a:r>
                      <a:endParaRPr lang="en-US" sz="2100" b="1" dirty="0">
                        <a:solidFill>
                          <a:schemeClr val="tx1"/>
                        </a:solidFill>
                        <a:latin typeface="Calibri" panose="020F0502020204030204" pitchFamily="34" charset="0"/>
                      </a:endParaRPr>
                    </a:p>
                  </a:txBody>
                  <a:tcPr/>
                </a:tc>
              </a:tr>
              <a:tr h="549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Immunizations</a:t>
                      </a:r>
                      <a:endParaRPr lang="en-US" sz="2100" b="1" dirty="0">
                        <a:solidFill>
                          <a:schemeClr val="tx1"/>
                        </a:solidFill>
                        <a:latin typeface="Calibri" panose="020F0502020204030204" pitchFamily="34" charset="0"/>
                      </a:endParaRPr>
                    </a:p>
                  </a:txBody>
                  <a:tcPr/>
                </a:tc>
                <a:tc>
                  <a:txBody>
                    <a:bodyPr/>
                    <a:lstStyle/>
                    <a:p>
                      <a:pPr algn="r"/>
                      <a:r>
                        <a:rPr lang="en-US" sz="2100" dirty="0" smtClean="0"/>
                        <a:t>6156</a:t>
                      </a:r>
                      <a:endParaRPr lang="en-US" sz="2100" b="1" dirty="0" smtClean="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smtClean="0"/>
                        <a:t>5,929</a:t>
                      </a:r>
                      <a:endParaRPr lang="en-US" sz="2100" b="1" dirty="0" smtClean="0">
                        <a:solidFill>
                          <a:schemeClr val="tx1"/>
                        </a:solidFill>
                        <a:latin typeface="Calibri" panose="020F0502020204030204" pitchFamily="34" charset="0"/>
                      </a:endParaRPr>
                    </a:p>
                  </a:txBody>
                  <a:tcPr/>
                </a:tc>
              </a:tr>
              <a:tr h="549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Allergy</a:t>
                      </a:r>
                      <a:r>
                        <a:rPr lang="en-US" sz="2100" baseline="0" dirty="0" smtClean="0"/>
                        <a:t> Visits</a:t>
                      </a:r>
                      <a:endParaRPr lang="en-US" sz="2100" b="1" dirty="0">
                        <a:solidFill>
                          <a:schemeClr val="tx1"/>
                        </a:solidFill>
                        <a:latin typeface="Calibri" panose="020F0502020204030204" pitchFamily="34" charset="0"/>
                      </a:endParaRPr>
                    </a:p>
                  </a:txBody>
                  <a:tcPr/>
                </a:tc>
                <a:tc>
                  <a:txBody>
                    <a:bodyPr/>
                    <a:lstStyle/>
                    <a:p>
                      <a:pPr algn="r"/>
                      <a:r>
                        <a:rPr lang="en-US" sz="2100" dirty="0" smtClean="0"/>
                        <a:t>1844</a:t>
                      </a:r>
                      <a:endParaRPr lang="en-US" sz="2100" b="1" dirty="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smtClean="0"/>
                        <a:t>1,628</a:t>
                      </a:r>
                      <a:endParaRPr lang="en-US" sz="2100" b="1" dirty="0">
                        <a:solidFill>
                          <a:schemeClr val="tx1"/>
                        </a:solidFill>
                        <a:latin typeface="Calibri" panose="020F0502020204030204" pitchFamily="34" charset="0"/>
                      </a:endParaRPr>
                    </a:p>
                  </a:txBody>
                  <a:tcPr/>
                </a:tc>
              </a:tr>
              <a:tr h="549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Lab Tests</a:t>
                      </a:r>
                      <a:endParaRPr lang="en-US" sz="2100" b="1" dirty="0">
                        <a:solidFill>
                          <a:schemeClr val="tx1"/>
                        </a:solidFill>
                        <a:latin typeface="Calibri" panose="020F0502020204030204" pitchFamily="34" charset="0"/>
                      </a:endParaRPr>
                    </a:p>
                  </a:txBody>
                  <a:tcPr/>
                </a:tc>
                <a:tc>
                  <a:txBody>
                    <a:bodyPr/>
                    <a:lstStyle/>
                    <a:p>
                      <a:pPr algn="r"/>
                      <a:r>
                        <a:rPr lang="en-US" sz="2100" dirty="0" smtClean="0"/>
                        <a:t>30,839</a:t>
                      </a:r>
                      <a:endParaRPr lang="en-US" sz="2100" b="1" dirty="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smtClean="0"/>
                        <a:t>28,759</a:t>
                      </a:r>
                      <a:endParaRPr lang="en-US" sz="2100" b="1" dirty="0">
                        <a:solidFill>
                          <a:schemeClr val="tx1"/>
                        </a:solidFill>
                        <a:latin typeface="Calibri" panose="020F0502020204030204" pitchFamily="34" charset="0"/>
                      </a:endParaRPr>
                    </a:p>
                  </a:txBody>
                  <a:tcPr/>
                </a:tc>
              </a:tr>
              <a:tr h="549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X-rays</a:t>
                      </a:r>
                      <a:endParaRPr lang="en-US" sz="2100" b="1" dirty="0">
                        <a:solidFill>
                          <a:schemeClr val="tx1"/>
                        </a:solidFill>
                        <a:latin typeface="Calibri" panose="020F0502020204030204" pitchFamily="34" charset="0"/>
                      </a:endParaRPr>
                    </a:p>
                  </a:txBody>
                  <a:tcPr/>
                </a:tc>
                <a:tc>
                  <a:txBody>
                    <a:bodyPr/>
                    <a:lstStyle/>
                    <a:p>
                      <a:pPr algn="r"/>
                      <a:r>
                        <a:rPr lang="en-US" sz="2100" dirty="0" smtClean="0"/>
                        <a:t>2,466</a:t>
                      </a:r>
                      <a:endParaRPr lang="en-US" sz="2100" b="1" dirty="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smtClean="0"/>
                        <a:t>2,606</a:t>
                      </a:r>
                      <a:endParaRPr lang="en-US" sz="2100" b="1" dirty="0">
                        <a:solidFill>
                          <a:schemeClr val="tx1"/>
                        </a:solidFill>
                        <a:latin typeface="Calibri" panose="020F0502020204030204" pitchFamily="34" charset="0"/>
                      </a:endParaRPr>
                    </a:p>
                  </a:txBody>
                  <a:tcPr/>
                </a:tc>
              </a:tr>
              <a:tr h="549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t>TOTAL</a:t>
                      </a:r>
                      <a:endParaRPr lang="en-US" sz="2100" b="1" dirty="0">
                        <a:solidFill>
                          <a:schemeClr val="tx1"/>
                        </a:solidFill>
                        <a:latin typeface="Calibri" panose="020F0502020204030204" pitchFamily="34" charset="0"/>
                      </a:endParaRPr>
                    </a:p>
                  </a:txBody>
                  <a:tcPr/>
                </a:tc>
                <a:tc>
                  <a:txBody>
                    <a:bodyPr/>
                    <a:lstStyle/>
                    <a:p>
                      <a:pPr algn="r"/>
                      <a:r>
                        <a:rPr lang="en-US" sz="2100" b="1" dirty="0" smtClean="0"/>
                        <a:t>107,316</a:t>
                      </a:r>
                      <a:endParaRPr lang="en-US" sz="2100" b="1" dirty="0">
                        <a:solidFill>
                          <a:schemeClr val="tx1"/>
                        </a:solidFill>
                        <a:latin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b="1" dirty="0" smtClean="0"/>
                        <a:t>97,963</a:t>
                      </a:r>
                      <a:endParaRPr lang="en-US" sz="2100" b="1" dirty="0">
                        <a:solidFill>
                          <a:schemeClr val="tx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409645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613648" cy="991352"/>
          </a:xfrm>
        </p:spPr>
        <p:txBody>
          <a:bodyPr/>
          <a:lstStyle/>
          <a:p>
            <a:r>
              <a:rPr lang="en-US" b="1" dirty="0">
                <a:latin typeface="Arial" panose="020B0604020202020204" pitchFamily="34" charset="0"/>
                <a:cs typeface="Arial" panose="020B0604020202020204" pitchFamily="34" charset="0"/>
              </a:rPr>
              <a:t>How do students feel about Stamps?</a:t>
            </a:r>
          </a:p>
        </p:txBody>
      </p:sp>
      <p:graphicFrame>
        <p:nvGraphicFramePr>
          <p:cNvPr id="5" name="Chart 4"/>
          <p:cNvGraphicFramePr>
            <a:graphicFrameLocks/>
          </p:cNvGraphicFramePr>
          <p:nvPr>
            <p:extLst/>
          </p:nvPr>
        </p:nvGraphicFramePr>
        <p:xfrm>
          <a:off x="352791" y="1088845"/>
          <a:ext cx="4191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4629716" y="1127700"/>
          <a:ext cx="3986742"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352791" y="3929539"/>
          <a:ext cx="4030133" cy="25738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4543792" y="3929539"/>
          <a:ext cx="4224412" cy="2552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1997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2015_editable_slide_template</Template>
  <TotalTime>2402</TotalTime>
  <Words>1076</Words>
  <Application>Microsoft Office PowerPoint</Application>
  <PresentationFormat>Widescreen</PresentationFormat>
  <Paragraphs>374</Paragraphs>
  <Slides>20</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Courier New</vt:lpstr>
      <vt:lpstr>Lucida Grande</vt:lpstr>
      <vt:lpstr>Roboto Light</vt:lpstr>
      <vt:lpstr>Custom Design</vt:lpstr>
      <vt:lpstr>White Main</vt:lpstr>
      <vt:lpstr>Worksheet</vt:lpstr>
      <vt:lpstr>PowerPoint Presentation</vt:lpstr>
      <vt:lpstr>Health &amp;Well-being</vt:lpstr>
      <vt:lpstr>Integration Across Health and Well-Being-Mental Health</vt:lpstr>
      <vt:lpstr>Stamps Core services</vt:lpstr>
      <vt:lpstr>Services covered by the health fee</vt:lpstr>
      <vt:lpstr>Services covered at a low cost</vt:lpstr>
      <vt:lpstr>Impact of Stamps and health initiatives</vt:lpstr>
      <vt:lpstr>Fy17 results</vt:lpstr>
      <vt:lpstr>How do students feel about Stamps?</vt:lpstr>
      <vt:lpstr>Fy17 results</vt:lpstr>
      <vt:lpstr>Fy17 results</vt:lpstr>
      <vt:lpstr>Health fees</vt:lpstr>
      <vt:lpstr>Fy18 Budget</vt:lpstr>
      <vt:lpstr>Response to Mental Health Action Team recommendations</vt:lpstr>
      <vt:lpstr>Narrative justification of  requested$3 health fee increase </vt:lpstr>
      <vt:lpstr>Mental Health Action Team REport </vt:lpstr>
      <vt:lpstr>Student Mental Health Action Team Report</vt:lpstr>
      <vt:lpstr>Challenges: Increasing Demand</vt:lpstr>
      <vt:lpstr>Student health Budget recap</vt:lpstr>
      <vt:lpstr>Student health revenue projection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Kirk, James E</cp:lastModifiedBy>
  <cp:revision>138</cp:revision>
  <cp:lastPrinted>2018-02-01T19:18:41Z</cp:lastPrinted>
  <dcterms:created xsi:type="dcterms:W3CDTF">2016-03-09T16:46:53Z</dcterms:created>
  <dcterms:modified xsi:type="dcterms:W3CDTF">2018-02-02T22:02:58Z</dcterms:modified>
</cp:coreProperties>
</file>