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34-46F8-B659-438F2BAD490D}"/>
              </c:ext>
            </c:extLst>
          </c:dPt>
          <c:dPt>
            <c:idx val="1"/>
            <c:bubble3D val="0"/>
            <c:spPr>
              <a:solidFill>
                <a:schemeClr val="accent6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034-46F8-B659-438F2BAD490D}"/>
              </c:ext>
            </c:extLst>
          </c:dPt>
          <c:dLbls>
            <c:dLbl>
              <c:idx val="0"/>
              <c:layout>
                <c:manualLayout>
                  <c:x val="-9.8167808606381371E-2"/>
                  <c:y val="-0.2835765806778597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BB2F58A-D9FE-4749-9EA9-BBC9FDF38E0F}" type="VALUE">
                      <a:rPr lang="en-US" sz="1200" b="1" smtClean="0">
                        <a:solidFill>
                          <a:schemeClr val="bg1"/>
                        </a:solidFill>
                      </a:rPr>
                      <a:pPr>
                        <a:defRPr/>
                      </a:pPr>
                      <a:t>[VALUE]</a:t>
                    </a:fld>
                    <a:endParaRPr lang="en-US" sz="1200" b="1" baseline="0" dirty="0" smtClean="0">
                      <a:solidFill>
                        <a:schemeClr val="bg1"/>
                      </a:solidFill>
                    </a:endParaRPr>
                  </a:p>
                  <a:p>
                    <a:pPr>
                      <a:defRPr/>
                    </a:pPr>
                    <a:r>
                      <a:rPr lang="en-US" sz="1200" b="1" baseline="0" dirty="0" smtClean="0">
                        <a:solidFill>
                          <a:schemeClr val="bg1"/>
                        </a:solidFill>
                      </a:rPr>
                      <a:t> </a:t>
                    </a:r>
                    <a:fld id="{B1F885BC-1E5F-4C92-AF7E-F612FE696DE6}" type="PERCENTAGE">
                      <a:rPr lang="en-US" sz="1200" b="1" baseline="0">
                        <a:solidFill>
                          <a:schemeClr val="bg1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1200" b="1" baseline="0" dirty="0" smtClean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162158669858278"/>
                      <c:h val="0.1234604616132605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034-46F8-B659-438F2BAD490D}"/>
                </c:ext>
              </c:extLst>
            </c:dLbl>
            <c:dLbl>
              <c:idx val="1"/>
              <c:layout>
                <c:manualLayout>
                  <c:x val="0.11897493547313777"/>
                  <c:y val="0.131680360479797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1D5237A-2BBE-4894-B131-53CE5B5EB5EC}" type="VALUE">
                      <a:rPr lang="en-US" sz="1200" b="1" smtClean="0">
                        <a:solidFill>
                          <a:schemeClr val="bg1"/>
                        </a:solidFill>
                      </a:rPr>
                      <a:pPr>
                        <a:defRPr/>
                      </a:pPr>
                      <a:t>[VALUE]</a:t>
                    </a:fld>
                    <a:endParaRPr lang="en-US" sz="1200" b="1" baseline="0" dirty="0" smtClean="0">
                      <a:solidFill>
                        <a:schemeClr val="bg1"/>
                      </a:solidFill>
                    </a:endParaRPr>
                  </a:p>
                  <a:p>
                    <a:pPr>
                      <a:defRPr/>
                    </a:pPr>
                    <a:fld id="{5CE19813-BB75-43DC-B7FD-B6F17E95B856}" type="PERCENTAGE">
                      <a:rPr lang="en-US" sz="1200" b="1" baseline="0" smtClean="0">
                        <a:solidFill>
                          <a:schemeClr val="bg1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179580115066175"/>
                      <c:h val="0.1727922353435790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034-46F8-B659-438F2BAD49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Sheet2!$A$1:$A$2</c:f>
              <c:strCache>
                <c:ptCount val="2"/>
                <c:pt idx="0">
                  <c:v>Personal Services</c:v>
                </c:pt>
                <c:pt idx="1">
                  <c:v>Non-personal services</c:v>
                </c:pt>
              </c:strCache>
            </c:strRef>
          </c:cat>
          <c:val>
            <c:numRef>
              <c:f>Sheet2!$B$1:$B$2</c:f>
              <c:numCache>
                <c:formatCode>"$"#,##0_);[Red]\("$"#,##0\)</c:formatCode>
                <c:ptCount val="2"/>
                <c:pt idx="0">
                  <c:v>1348224</c:v>
                </c:pt>
                <c:pt idx="1">
                  <c:v>192106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034-46F8-B659-438F2BAD490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484F-35AD-4C22-80FA-C408820D450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809C-5FF1-453D-810C-83460F31D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4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484F-35AD-4C22-80FA-C408820D450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809C-5FF1-453D-810C-83460F31D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8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484F-35AD-4C22-80FA-C408820D450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809C-5FF1-453D-810C-83460F31D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0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484F-35AD-4C22-80FA-C408820D450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809C-5FF1-453D-810C-83460F31D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484F-35AD-4C22-80FA-C408820D450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809C-5FF1-453D-810C-83460F31D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7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484F-35AD-4C22-80FA-C408820D450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809C-5FF1-453D-810C-83460F31D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9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484F-35AD-4C22-80FA-C408820D450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809C-5FF1-453D-810C-83460F31D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22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484F-35AD-4C22-80FA-C408820D450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809C-5FF1-453D-810C-83460F31D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4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484F-35AD-4C22-80FA-C408820D450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809C-5FF1-453D-810C-83460F31D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7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484F-35AD-4C22-80FA-C408820D450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809C-5FF1-453D-810C-83460F31D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6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484F-35AD-4C22-80FA-C408820D450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809C-5FF1-453D-810C-83460F31D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9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F484F-35AD-4C22-80FA-C408820D450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6809C-5FF1-453D-810C-83460F31D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6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5974" y="2310511"/>
            <a:ext cx="6274269" cy="1727993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18 </a:t>
            </a:r>
            <a:r>
              <a:rPr lang="en-US" sz="24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full time staff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110 Student Employees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369278" y="1337589"/>
            <a:ext cx="5846884" cy="1193175"/>
          </a:xfrm>
        </p:spPr>
        <p:txBody>
          <a:bodyPr/>
          <a:lstStyle/>
          <a:p>
            <a:r>
              <a:rPr lang="en-US" sz="28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Personal Services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$</a:t>
            </a:r>
            <a:r>
              <a:rPr lang="en-US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1,348,224</a:t>
            </a:r>
            <a:endParaRPr lang="en-US" sz="28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62462" y="3464184"/>
            <a:ext cx="5792617" cy="82391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Non-Personal 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Services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	$</a:t>
            </a:r>
            <a:r>
              <a:rPr lang="en-US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192,106</a:t>
            </a:r>
            <a:endParaRPr lang="en-US" sz="2800" b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1766947" y="4458364"/>
            <a:ext cx="5272321" cy="368458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Supplies &amp; Material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Maintenance &amp; Repairs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Contracted Services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Telecommunications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C000"/>
              </a:solidFill>
              <a:latin typeface="+mj-lt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C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456" y="437982"/>
            <a:ext cx="86553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+mj-lt"/>
              </a:rPr>
              <a:t>Student 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Center Operation  </a:t>
            </a:r>
            <a:r>
              <a:rPr lang="en-US" sz="3200" b="1" dirty="0">
                <a:solidFill>
                  <a:schemeClr val="bg1"/>
                </a:solidFill>
                <a:latin typeface="+mj-lt"/>
              </a:rPr>
              <a:t>Fee – 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FY20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5759988" y="1609344"/>
          <a:ext cx="6191220" cy="3877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91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GT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Bryant, Lindsay M</dc:creator>
  <cp:lastModifiedBy>Bryant, Lindsay M</cp:lastModifiedBy>
  <cp:revision>1</cp:revision>
  <dcterms:created xsi:type="dcterms:W3CDTF">2020-02-17T10:41:58Z</dcterms:created>
  <dcterms:modified xsi:type="dcterms:W3CDTF">2020-02-17T10:42:44Z</dcterms:modified>
</cp:coreProperties>
</file>