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2" r:id="rId3"/>
    <p:sldId id="359" r:id="rId4"/>
    <p:sldId id="368" r:id="rId5"/>
    <p:sldId id="370" r:id="rId6"/>
    <p:sldId id="363" r:id="rId7"/>
    <p:sldId id="362" r:id="rId8"/>
    <p:sldId id="349" r:id="rId9"/>
    <p:sldId id="364" r:id="rId10"/>
    <p:sldId id="369" r:id="rId11"/>
    <p:sldId id="371" r:id="rId12"/>
    <p:sldId id="367" r:id="rId13"/>
    <p:sldId id="372" r:id="rId14"/>
    <p:sldId id="35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B3A369"/>
    <a:srgbClr val="000000"/>
    <a:srgbClr val="B69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/>
    <p:restoredTop sz="83721"/>
  </p:normalViewPr>
  <p:slideViewPr>
    <p:cSldViewPr snapToGrid="0" snapToObjects="1">
      <p:cViewPr varScale="1">
        <p:scale>
          <a:sx n="79" d="100"/>
          <a:sy n="79" d="100"/>
        </p:scale>
        <p:origin x="10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78FD9B-4F88-42A7-93C1-80EAFCDF6EE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AF0C53-29E4-451B-809A-4EB8E13A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86A538-C0F7-044E-9B7F-C63A7D01DA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DDF78-E562-3C4F-92D2-04CDDDF7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DF78-E562-3C4F-92D2-04CDDDF7CF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8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6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93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82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aseline="0" dirty="0"/>
              <a:t>5,000 average attendance (FB)</a:t>
            </a:r>
          </a:p>
          <a:p>
            <a:r>
              <a:rPr lang="en-US" altLang="en-US" baseline="0" dirty="0"/>
              <a:t>500 average attendance (MBB)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5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008AF-B6AF-4E16-920E-D136C5B47C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008AF-B6AF-4E16-920E-D136C5B47C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/>
              <a:t>Not requesting a fee increase for FY22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GSU 50,000 enrollment + Kennesaw 38,000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5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7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Top - Clemson, Louisville, Notre Dame</a:t>
            </a:r>
          </a:p>
          <a:p>
            <a:r>
              <a:rPr lang="en-US" altLang="en-US" dirty="0"/>
              <a:t>Bottom – GT, BC, Wake Forest, and Miami</a:t>
            </a:r>
          </a:p>
          <a:p>
            <a:endParaRPr lang="en-US" altLang="en-US" dirty="0"/>
          </a:p>
          <a:p>
            <a:r>
              <a:rPr lang="en-US" altLang="en-US" dirty="0"/>
              <a:t>Goal is to be in the closer to the median long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3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aseline="0" dirty="0"/>
              <a:t>70% of budget fixed</a:t>
            </a:r>
          </a:p>
          <a:p>
            <a:r>
              <a:rPr lang="en-US" altLang="en-US" baseline="0" dirty="0"/>
              <a:t>Impact of </a:t>
            </a:r>
            <a:r>
              <a:rPr lang="en-US" altLang="en-US" baseline="0" dirty="0" err="1"/>
              <a:t>covid</a:t>
            </a:r>
            <a:r>
              <a:rPr lang="en-US" altLang="en-US" baseline="0" dirty="0"/>
              <a:t> – reduced athletic fees, capacity reduction impacted ticket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6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6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aseline="0" dirty="0"/>
              <a:t>FB Average = 5,000 (300 graduate students)</a:t>
            </a:r>
          </a:p>
          <a:p>
            <a:r>
              <a:rPr lang="en-US" altLang="en-US" baseline="0" dirty="0"/>
              <a:t>MBB average = 500 (50 graduate students)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0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2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67A6-97E3-604F-935B-B758AE61C6A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54A707-29B1-CA49-8438-A4480D14DF71}"/>
              </a:ext>
            </a:extLst>
          </p:cNvPr>
          <p:cNvSpPr txBox="1"/>
          <p:nvPr/>
        </p:nvSpPr>
        <p:spPr>
          <a:xfrm>
            <a:off x="718456" y="776812"/>
            <a:ext cx="108748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MANDATORY</a:t>
            </a:r>
            <a:r>
              <a:rPr lang="en-US" sz="7200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STUDENT FEE ADVISORY COMMITTEE (MSFAC) </a:t>
            </a:r>
            <a:br>
              <a:rPr lang="en-US" sz="5400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</a:br>
            <a:endParaRPr lang="en-US" sz="4000" b="1" dirty="0">
              <a:solidFill>
                <a:srgbClr val="002060"/>
              </a:solidFill>
              <a:latin typeface="Trebuchet MS" panose="020B0603020202020204" pitchFamily="34" charset="0"/>
              <a:cs typeface="Heebo" pitchFamily="2" charset="-79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92498" y="3824235"/>
            <a:ext cx="6126746" cy="1762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</a:pPr>
            <a:endParaRPr lang="en-US" sz="1800" b="1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2021-22 ATHLETIC FEE PRESENTATION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Georgia Tech Athletic Association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November 12, 2020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3" y="274319"/>
            <a:ext cx="9248197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COMMUNITY IMPACT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39" y="1394459"/>
            <a:ext cx="8304080" cy="470916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Voting Location @ McCamish Pavilion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Flicks at Bobby Dodd Stadium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Concerts - BTS/Guns N Roses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Covid</a:t>
            </a: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-Testing Locations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Graduation and Convocation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Student Attendance Plan for Basketball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marL="0" indent="0">
              <a:buNone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endParaRPr lang="en-US" sz="3512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756" y="1894533"/>
            <a:ext cx="4461501" cy="33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7923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COMMUNITY IMPACT</a:t>
            </a:r>
            <a:endParaRPr lang="en-US" altLang="en-US" sz="5268" b="1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40" y="1394459"/>
            <a:ext cx="10485120" cy="4709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endParaRPr lang="en-US" sz="3512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17520"/>
              </p:ext>
            </p:extLst>
          </p:nvPr>
        </p:nvGraphicFramePr>
        <p:xfrm>
          <a:off x="967740" y="975738"/>
          <a:ext cx="10485120" cy="575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986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BENEFIT COSTS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ESSENTIAL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- unlimited access to all home contests (FB, MBB, WBB, VB, BA,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and other Olympic sports)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ESSENTIAL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- use of practice courts at Ken Byers Tennis Complex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$350,000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ESSENTIAL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- operating expenses for the Georgia Tech Marching Band and Cheerleading Program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$750,000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ESSENTIAL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- salary expenses for student assistantships (managers, interns, tutors, GAs, 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$735,000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ESSENTIAL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- annual facility maintenance expenses for student sections in FB/MBB facilities (est.)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$286,000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166891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NON-ESSENTIAL – Yellow Jacket Club and other community based programming (e.g. movie nights)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$75,000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61136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NON-ESSENTIAL - marketing/promotions for students (i.e. give-a-ways, prizes, 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NON-ESSENTIAL – FB, MBB, and BA ticket discount (40%) for all students upon graduation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$467,000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NON-ESSENTIAL - facility discounts provided to student orgs (i.e. Sting Hunger,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Ramblin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’ On, 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$75,000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NON-ESSENTIAL – premium access to 8,700 and 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900 seats in BDS and McCamish Pavilion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$2,737,000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TOTAL ESTIMATED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BENEFITS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$5,575,000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54972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807466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RECOMMENDATION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40" y="1394459"/>
            <a:ext cx="10485120" cy="4709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No athletic fee reduction due to long-term campus impact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If athletic fee reduction is approved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Partner to review non-essential benefit reductions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Develop a 3-5 year phased-in reduction strategy to manage uncertainty of pandemic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Evaluate facility options to convert student seats to premium inventory</a:t>
            </a:r>
            <a:endParaRPr lang="en-US" sz="2712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marL="914400" lvl="2" indent="0">
              <a:buNone/>
            </a:pPr>
            <a:endParaRPr lang="en-US" sz="2712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512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512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712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712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112" dirty="0">
              <a:solidFill>
                <a:schemeClr val="tx2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1453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75121" y="231929"/>
            <a:ext cx="10875909" cy="13140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$25 ATHLETIC FEE </a:t>
            </a:r>
            <a:br>
              <a:rPr lang="en-US" altLang="en-US" sz="5268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</a:br>
            <a:r>
              <a:rPr lang="en-US" altLang="en-US" sz="5268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REDUCTION EXAMPLE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40" y="1394459"/>
            <a:ext cx="10485120" cy="4709161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914400" lvl="2" indent="0">
              <a:buNone/>
            </a:pPr>
            <a:endParaRPr lang="en-US" sz="27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914400" lvl="2" indent="0">
              <a:buNone/>
            </a:pPr>
            <a:endParaRPr lang="en-US" sz="27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7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7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112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5A3B1-B9BC-44BE-BA96-38B5B225C428}"/>
              </a:ext>
            </a:extLst>
          </p:cNvPr>
          <p:cNvSpPr txBox="1"/>
          <p:nvPr/>
        </p:nvSpPr>
        <p:spPr>
          <a:xfrm>
            <a:off x="302781" y="2274580"/>
            <a:ext cx="28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CURRENT ESTIMATED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REVENUE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A740B-F262-4098-A4F6-3A5E490BD988}"/>
              </a:ext>
            </a:extLst>
          </p:cNvPr>
          <p:cNvSpPr txBox="1"/>
          <p:nvPr/>
        </p:nvSpPr>
        <p:spPr>
          <a:xfrm>
            <a:off x="274171" y="4441213"/>
            <a:ext cx="292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REVISED W/ SEAT REDUCTION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D0C924-F54D-4F7D-9D81-93F824EF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232" y="1865887"/>
            <a:ext cx="8664770" cy="1905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1E0BAE-02C0-409F-A7EA-F12BAF643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232" y="4084410"/>
            <a:ext cx="8664770" cy="19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030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QUESTIONS?</a:t>
            </a:r>
            <a:endParaRPr lang="en-US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896" y="1541141"/>
            <a:ext cx="7102207" cy="45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6860"/>
            <a:ext cx="10515600" cy="4630103"/>
          </a:xfrm>
        </p:spPr>
        <p:txBody>
          <a:bodyPr>
            <a:normAutofit fontScale="92500" lnSpcReduction="10000"/>
          </a:bodyPr>
          <a:lstStyle/>
          <a:p>
            <a:pPr marL="669066" lvl="1" indent="-669066">
              <a:spcAft>
                <a:spcPts val="1756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Peer Comparisons</a:t>
            </a:r>
          </a:p>
          <a:p>
            <a:pPr marL="669066" lvl="1" indent="-669066">
              <a:spcAft>
                <a:spcPts val="1756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Financial Results</a:t>
            </a:r>
          </a:p>
          <a:p>
            <a:pPr marL="669066" lvl="1" indent="-669066">
              <a:spcAft>
                <a:spcPts val="1756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The Intangibles</a:t>
            </a:r>
          </a:p>
          <a:p>
            <a:pPr marL="669066" lvl="1" indent="-669066">
              <a:spcAft>
                <a:spcPts val="1756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Community Impact</a:t>
            </a:r>
          </a:p>
          <a:p>
            <a:pPr marL="669066" lvl="1" indent="-669066">
              <a:spcAft>
                <a:spcPts val="1756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Recommendation </a:t>
            </a:r>
          </a:p>
          <a:p>
            <a:pPr marL="669066" lvl="1" indent="-669066">
              <a:spcAft>
                <a:spcPts val="1756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5303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PEER COMPARISONS - GA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1791" y="1198759"/>
            <a:ext cx="4181169" cy="4196202"/>
          </a:xfrm>
        </p:spPr>
        <p:txBody>
          <a:bodyPr>
            <a:normAutofit/>
          </a:bodyPr>
          <a:lstStyle/>
          <a:p>
            <a:pPr lvl="1"/>
            <a:endParaRPr lang="en-US" sz="31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/>
            <a:endParaRPr lang="en-US" sz="3200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/>
            <a:endParaRPr lang="en-US" sz="3112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/>
            <a:endParaRPr lang="en-US" sz="2927" dirty="0">
              <a:solidFill>
                <a:schemeClr val="tx2"/>
              </a:solidFill>
            </a:endParaRPr>
          </a:p>
          <a:p>
            <a:pPr lvl="1"/>
            <a:endParaRPr lang="en-US" sz="2927" dirty="0">
              <a:solidFill>
                <a:schemeClr val="tx2"/>
              </a:solidFill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791" y="1198759"/>
            <a:ext cx="41811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No athletic fee increase since 2012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8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2</a:t>
            </a:r>
            <a:r>
              <a:rPr lang="en-US" sz="3800" baseline="300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nd</a:t>
            </a:r>
            <a:r>
              <a:rPr lang="en-US" sz="3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 lowest athletic fee in the state (amongst Div. I schools)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200" y="1381154"/>
            <a:ext cx="6670907" cy="44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6567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PEER COMPARISONS - ACC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1791" y="1198759"/>
            <a:ext cx="4181169" cy="4196202"/>
          </a:xfrm>
        </p:spPr>
        <p:txBody>
          <a:bodyPr>
            <a:normAutofit/>
          </a:bodyPr>
          <a:lstStyle/>
          <a:p>
            <a:pPr lvl="1"/>
            <a:endParaRPr lang="en-US" sz="31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/>
            <a:endParaRPr lang="en-US" sz="3200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/>
            <a:endParaRPr lang="en-US" sz="3112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/>
            <a:endParaRPr lang="en-US" sz="2927" dirty="0">
              <a:solidFill>
                <a:schemeClr val="tx2"/>
              </a:solidFill>
            </a:endParaRPr>
          </a:p>
          <a:p>
            <a:pPr lvl="1"/>
            <a:endParaRPr lang="en-US" sz="2927" dirty="0">
              <a:solidFill>
                <a:schemeClr val="tx2"/>
              </a:solidFill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790" y="1876990"/>
            <a:ext cx="41811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Consistent with other ACC peers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8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No private school reporting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8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EBA88-D5DF-41FC-B449-42E7C162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003" y="1477575"/>
            <a:ext cx="7142062" cy="42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750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PEER COMPARISONS - ACC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1791" y="1198759"/>
            <a:ext cx="4181169" cy="4196202"/>
          </a:xfrm>
        </p:spPr>
        <p:txBody>
          <a:bodyPr>
            <a:normAutofit/>
          </a:bodyPr>
          <a:lstStyle/>
          <a:p>
            <a:pPr lvl="1"/>
            <a:endParaRPr lang="en-US" sz="31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/>
            <a:endParaRPr lang="en-US" sz="3200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/>
            <a:endParaRPr lang="en-US" sz="3112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/>
            <a:endParaRPr lang="en-US" sz="2927" dirty="0">
              <a:solidFill>
                <a:schemeClr val="tx2"/>
              </a:solidFill>
            </a:endParaRPr>
          </a:p>
          <a:p>
            <a:pPr lvl="1"/>
            <a:endParaRPr lang="en-US" sz="2927" dirty="0">
              <a:solidFill>
                <a:schemeClr val="tx2"/>
              </a:solidFill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790" y="1876990"/>
            <a:ext cx="51132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GT FY19 = $85MM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8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Average = $106MM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8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Gap = $20MM+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8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8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904" y="1273515"/>
            <a:ext cx="6208160" cy="46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0839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3192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FINANCIAL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40" y="1394459"/>
            <a:ext cx="10485120" cy="4709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endParaRPr lang="en-US" sz="3512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8E321-7413-4474-A0D9-6CBF6576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464" y="1164798"/>
            <a:ext cx="5774450" cy="4938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98EE4-4076-4A64-B39E-7E9DEC2B1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6" y="1164798"/>
            <a:ext cx="5875378" cy="49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023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THE INTANGIBLES</a:t>
            </a:r>
            <a:endParaRPr lang="en-US" altLang="en-US" sz="5268" b="1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7721" y="1198757"/>
            <a:ext cx="8287118" cy="490486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512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Exposure and advertising for the Institution enhances the value of your degree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12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4 Football games on ABC = &gt;3M avg. viewership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12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1 Football game on ESPN = &gt;1M viewers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512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Provides engagement and fundraising opportunities across the Institute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712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6 schools/colleges purchase FB suites (annually)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712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GT President’s Office, Foundation, and Alumni Association</a:t>
            </a:r>
          </a:p>
          <a:p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408" y="3581968"/>
            <a:ext cx="2882695" cy="745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4839" y="2658274"/>
            <a:ext cx="2880360" cy="592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839" y="980899"/>
            <a:ext cx="1345790" cy="1345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1744" y="975732"/>
            <a:ext cx="1345790" cy="1345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6249" y="4545757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300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THE INTANGIBLES</a:t>
            </a:r>
            <a:endParaRPr lang="en-US" altLang="en-US" sz="5268" b="1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7721" y="1198757"/>
            <a:ext cx="10273234" cy="49048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512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Opportunities to enhance relationships </a:t>
            </a:r>
          </a:p>
          <a:p>
            <a:pPr lvl="1"/>
            <a:r>
              <a:rPr lang="en-US" sz="2927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Potential and current students</a:t>
            </a:r>
          </a:p>
          <a:p>
            <a:pPr lvl="1"/>
            <a:r>
              <a:rPr lang="en-US" sz="2927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Fans, donors, and sponsors</a:t>
            </a:r>
          </a:p>
          <a:p>
            <a:pPr lvl="1"/>
            <a:r>
              <a:rPr lang="en-US" sz="2927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Atlanta community</a:t>
            </a:r>
          </a:p>
          <a:p>
            <a:pPr lvl="1"/>
            <a:r>
              <a:rPr lang="en-US" sz="2927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International community </a:t>
            </a:r>
          </a:p>
          <a:p>
            <a:endParaRPr lang="en-US" sz="3512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512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Tradition, pride, and loyalty for OUR Institution</a:t>
            </a: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0F2F2-96E4-4003-ADE9-90E591A05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53" y="4974047"/>
            <a:ext cx="4316342" cy="154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ABE1F2-0C6A-47F7-8237-E6A00237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477" y="2872219"/>
            <a:ext cx="2254684" cy="109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B8C90-3E92-4882-A1F7-ED8486E51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558" y="2075906"/>
            <a:ext cx="225468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1104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3" y="274319"/>
            <a:ext cx="9248197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COMMUNITY IMPACT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39" y="1394459"/>
            <a:ext cx="7770533" cy="4709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425+ student-athletes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150+ student assist./mgrs.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325+ marching band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90+ spirit squad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2060"/>
              </a:solidFill>
              <a:latin typeface="Trebuchet MS" panose="020B0603020202020204" pitchFamily="34" charset="0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Game Attendance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1,500 graduate students (12%)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rebuchet MS" panose="020B0603020202020204" pitchFamily="34" charset="0"/>
                <a:cs typeface="Heebo" panose="00000500000000000000" pitchFamily="2" charset="-79"/>
              </a:rPr>
              <a:t>11,000 undergraduate students (88%)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endParaRPr lang="en-US" sz="3512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847" y="1588239"/>
            <a:ext cx="4359022" cy="31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0935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28536</TotalTime>
  <Words>622</Words>
  <Application>Microsoft Office PowerPoint</Application>
  <PresentationFormat>Widescreen</PresentationFormat>
  <Paragraphs>187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Heebo</vt:lpstr>
      <vt:lpstr>Trebuchet MS</vt:lpstr>
      <vt:lpstr>Wingdings</vt:lpstr>
      <vt:lpstr>Office Theme</vt:lpstr>
      <vt:lpstr>PowerPoint Presentation</vt:lpstr>
      <vt:lpstr>AGENDA</vt:lpstr>
      <vt:lpstr>PEER COMPARISONS - GA</vt:lpstr>
      <vt:lpstr>PEER COMPARISONS - ACC</vt:lpstr>
      <vt:lpstr>PEER COMPARISONS - ACC</vt:lpstr>
      <vt:lpstr>FINANCIAL RESULTS</vt:lpstr>
      <vt:lpstr>THE INTANGIBLES</vt:lpstr>
      <vt:lpstr>THE INTANGIBLES</vt:lpstr>
      <vt:lpstr>COMMUNITY IMPACT</vt:lpstr>
      <vt:lpstr>COMMUNITY IMPACT</vt:lpstr>
      <vt:lpstr>COMMUNITY IMPACT</vt:lpstr>
      <vt:lpstr>RECOMMENDATION</vt:lpstr>
      <vt:lpstr>$25 ATHLETIC FEE  REDUCTION EXAMPLE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Wheeler</dc:creator>
  <cp:lastModifiedBy>Marvin Lewis</cp:lastModifiedBy>
  <cp:revision>230</cp:revision>
  <cp:lastPrinted>2019-11-07T14:48:15Z</cp:lastPrinted>
  <dcterms:created xsi:type="dcterms:W3CDTF">2018-05-31T12:43:21Z</dcterms:created>
  <dcterms:modified xsi:type="dcterms:W3CDTF">2020-11-12T20:43:54Z</dcterms:modified>
</cp:coreProperties>
</file>