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42" r:id="rId3"/>
    <p:sldId id="343" r:id="rId4"/>
    <p:sldId id="344" r:id="rId5"/>
    <p:sldId id="345" r:id="rId6"/>
    <p:sldId id="346" r:id="rId7"/>
    <p:sldId id="347" r:id="rId8"/>
    <p:sldId id="356" r:id="rId9"/>
    <p:sldId id="348" r:id="rId10"/>
    <p:sldId id="349" r:id="rId11"/>
    <p:sldId id="359" r:id="rId12"/>
    <p:sldId id="353" r:id="rId13"/>
    <p:sldId id="360" r:id="rId14"/>
    <p:sldId id="361" r:id="rId15"/>
    <p:sldId id="357" r:id="rId16"/>
    <p:sldId id="354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A369"/>
    <a:srgbClr val="000000"/>
    <a:srgbClr val="B69B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1"/>
    <p:restoredTop sz="83721"/>
  </p:normalViewPr>
  <p:slideViewPr>
    <p:cSldViewPr snapToGrid="0" snapToObjects="1">
      <p:cViewPr varScale="1">
        <p:scale>
          <a:sx n="93" d="100"/>
          <a:sy n="93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578FD9B-4F88-42A7-93C1-80EAFCDF6EE1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0AF0C53-29E4-451B-809A-4EB8E13AD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83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A86A538-C0F7-044E-9B7F-C63A7D01DA14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C9DDF78-E562-3C4F-92D2-04CDDDF7C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97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DDF78-E562-3C4F-92D2-04CDDDF7CF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98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51776" indent="-44299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7196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80747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18953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89831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60710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31588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02467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E92933-837E-4721-94E5-A0F26586E41D}" type="slidenum">
              <a:rPr lang="en-US" altLang="en-US">
                <a:latin typeface="Calibri" panose="020F0502020204030204" pitchFamily="34" charset="0"/>
              </a:rPr>
              <a:pPr eaLnBrk="1" hangingPunct="1"/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369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51776" indent="-44299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7196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80747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18953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89831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60710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31588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02467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E92933-837E-4721-94E5-A0F26586E41D}" type="slidenum">
              <a:rPr lang="en-US" altLang="en-US">
                <a:latin typeface="Calibri" panose="020F0502020204030204" pitchFamily="34" charset="0"/>
              </a:rPr>
              <a:pPr eaLnBrk="1" hangingPunct="1"/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151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51776" indent="-44299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7196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80747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18953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89831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60710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31588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02467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E92933-837E-4721-94E5-A0F26586E41D}" type="slidenum">
              <a:rPr lang="en-US" altLang="en-US">
                <a:latin typeface="Calibri" panose="020F0502020204030204" pitchFamily="34" charset="0"/>
              </a:rPr>
              <a:pPr eaLnBrk="1" hangingPunct="1"/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46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51776" indent="-44299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7196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80747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18953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89831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60710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31588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02467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E92933-837E-4721-94E5-A0F26586E41D}" type="slidenum">
              <a:rPr lang="en-US" altLang="en-US">
                <a:latin typeface="Calibri" panose="020F0502020204030204" pitchFamily="34" charset="0"/>
              </a:rPr>
              <a:pPr eaLnBrk="1" hangingPunct="1"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060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51776" indent="-44299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7196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80747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18953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89831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60710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31588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02467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E92933-837E-4721-94E5-A0F26586E41D}" type="slidenum">
              <a:rPr lang="en-US" altLang="en-US"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58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51776" indent="-44299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7196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80747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18953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89831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60710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31588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02467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E92933-837E-4721-94E5-A0F26586E41D}" type="slidenum">
              <a:rPr lang="en-US" altLang="en-US">
                <a:latin typeface="Calibri" panose="020F0502020204030204" pitchFamily="34" charset="0"/>
              </a:rPr>
              <a:pPr eaLnBrk="1" hangingPunct="1"/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33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008AF-B6AF-4E16-920E-D136C5B47C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008AF-B6AF-4E16-920E-D136C5B47C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82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If sold, premium seating could be sold to fans/donors and generate approximately $2.8 million.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Graduate Students: FB = 10%-15% of student attendance (800+); MBB = 5%-10% (50+)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008AF-B6AF-4E16-920E-D136C5B47C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62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008AF-B6AF-4E16-920E-D136C5B47C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92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Discounted</a:t>
            </a:r>
            <a:r>
              <a:rPr lang="en-US" altLang="en-US" baseline="0" dirty="0" smtClean="0"/>
              <a:t> or Free Student Tickets =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altLang="en-US" dirty="0" smtClean="0"/>
              <a:t>NIT = 770+ tickets at $4 per ticket ($3K9 subsidy)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altLang="en-US" dirty="0" smtClean="0"/>
              <a:t>ACC FB Championships = $75</a:t>
            </a:r>
            <a:r>
              <a:rPr lang="en-US" altLang="en-US" baseline="0" dirty="0" smtClean="0"/>
              <a:t> cost/$35 ticket price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altLang="en-US" baseline="0" dirty="0" err="1" smtClean="0"/>
              <a:t>Taxlayer</a:t>
            </a:r>
            <a:r>
              <a:rPr lang="en-US" altLang="en-US" baseline="0" dirty="0" smtClean="0"/>
              <a:t> Bowl = $125 cost/$50 ticket price ($119K subsidy)</a:t>
            </a:r>
          </a:p>
          <a:p>
            <a:endParaRPr lang="en-US" altLang="en-US" baseline="0" dirty="0" smtClean="0"/>
          </a:p>
          <a:p>
            <a:pPr defTabSz="931774">
              <a:defRPr/>
            </a:pPr>
            <a:r>
              <a:rPr lang="en-US" dirty="0">
                <a:solidFill>
                  <a:schemeClr val="tx2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Alumni Discount = $85 discount for over 650 young alumni</a:t>
            </a:r>
          </a:p>
          <a:p>
            <a:endParaRPr lang="en-US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51776" indent="-44299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7196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80747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18953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89831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60710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31588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02467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E92933-837E-4721-94E5-A0F26586E41D}" type="slidenum">
              <a:rPr lang="en-US" altLang="en-US">
                <a:latin typeface="Calibri" panose="020F0502020204030204" pitchFamily="34" charset="0"/>
              </a:rPr>
              <a:pPr eaLnBrk="1" hangingPunct="1"/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650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Byers = Rental rates would</a:t>
            </a:r>
            <a:r>
              <a:rPr lang="en-US" altLang="en-US" baseline="0" dirty="0" smtClean="0"/>
              <a:t> equal $350,000+</a:t>
            </a:r>
          </a:p>
          <a:p>
            <a:endParaRPr lang="en-US" altLang="en-US" baseline="0" dirty="0" smtClean="0"/>
          </a:p>
          <a:p>
            <a:r>
              <a:rPr lang="en-US" altLang="en-US" baseline="0" dirty="0" smtClean="0"/>
              <a:t>Salary Expense = $700,000 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51776" indent="-44299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7196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80747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18953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89831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60710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31588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02467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E92933-837E-4721-94E5-A0F26586E41D}" type="slidenum">
              <a:rPr lang="en-US" altLang="en-US">
                <a:latin typeface="Calibri" panose="020F0502020204030204" pitchFamily="34" charset="0"/>
              </a:rPr>
              <a:pPr eaLnBrk="1" hangingPunct="1"/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589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$100K for student</a:t>
            </a:r>
            <a:r>
              <a:rPr lang="en-US" altLang="en-US" baseline="0" dirty="0" smtClean="0"/>
              <a:t> promotional items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51776" indent="-44299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7196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80747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18953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89831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60710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31588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02467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E92933-837E-4721-94E5-A0F26586E41D}" type="slidenum">
              <a:rPr lang="en-US" altLang="en-US">
                <a:latin typeface="Calibri" panose="020F0502020204030204" pitchFamily="34" charset="0"/>
              </a:rPr>
              <a:pPr eaLnBrk="1" hangingPunct="1"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13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Provided discounts</a:t>
            </a:r>
            <a:r>
              <a:rPr lang="en-US" altLang="en-US" baseline="0" dirty="0" smtClean="0"/>
              <a:t> for students to attend 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51776" indent="-44299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7196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80747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18953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89831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60710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31588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02467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E92933-837E-4721-94E5-A0F26586E41D}" type="slidenum">
              <a:rPr lang="en-US" altLang="en-US">
                <a:latin typeface="Calibri" panose="020F0502020204030204" pitchFamily="34" charset="0"/>
              </a:rPr>
              <a:pPr eaLnBrk="1" hangingPunct="1"/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22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151776" indent="-44299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77196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80747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189532" indent="-35439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89831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460710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5315886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6024671" indent="-3543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E92933-837E-4721-94E5-A0F26586E41D}" type="slidenum">
              <a:rPr lang="en-US" altLang="en-US">
                <a:latin typeface="Calibri" panose="020F0502020204030204" pitchFamily="34" charset="0"/>
              </a:rPr>
              <a:pPr eaLnBrk="1" hangingPunct="1"/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71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67A6-97E3-604F-935B-B758AE61C6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8F698-032E-7B42-9F3F-7FEEFCEA5A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28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67A6-97E3-604F-935B-B758AE61C6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8F698-032E-7B42-9F3F-7FEEFCEA5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67A6-97E3-604F-935B-B758AE61C6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8F698-032E-7B42-9F3F-7FEEFCEA5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67A6-97E3-604F-935B-B758AE61C6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8F698-032E-7B42-9F3F-7FEEFCEA5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67A6-97E3-604F-935B-B758AE61C6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8F698-032E-7B42-9F3F-7FEEFCEA5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67A6-97E3-604F-935B-B758AE61C6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8F698-032E-7B42-9F3F-7FEEFCEA5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67A6-97E3-604F-935B-B758AE61C6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8F698-032E-7B42-9F3F-7FEEFCEA5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67A6-97E3-604F-935B-B758AE61C6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8F698-032E-7B42-9F3F-7FEEFCEA5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67A6-97E3-604F-935B-B758AE61C6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8F698-032E-7B42-9F3F-7FEEFCEA5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67A6-97E3-604F-935B-B758AE61C6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8F698-032E-7B42-9F3F-7FEEFCEA5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67A6-97E3-604F-935B-B758AE61C6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8F698-032E-7B42-9F3F-7FEEFCEA5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67A6-97E3-604F-935B-B758AE61C6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8F698-032E-7B42-9F3F-7FEEFCEA5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NUL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B67A6-97E3-604F-935B-B758AE61C6AB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8F698-032E-7B42-9F3F-7FEEFCEA5A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54A707-29B1-CA49-8438-A4480D14DF71}"/>
              </a:ext>
            </a:extLst>
          </p:cNvPr>
          <p:cNvSpPr txBox="1"/>
          <p:nvPr/>
        </p:nvSpPr>
        <p:spPr>
          <a:xfrm>
            <a:off x="718456" y="776812"/>
            <a:ext cx="1087482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MANDATORY</a:t>
            </a:r>
            <a:r>
              <a:rPr lang="en-US" sz="7200" b="1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 </a:t>
            </a:r>
            <a:r>
              <a:rPr lang="en-US" sz="6000" b="1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STUDENT FEE ADVISORY COMMITTEE (MSFAC) </a:t>
            </a:r>
            <a:r>
              <a:rPr lang="en-US" sz="5400" b="1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/>
            </a:r>
            <a:br>
              <a:rPr lang="en-US" sz="5400" b="1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</a:br>
            <a:endParaRPr lang="en-US" sz="4000" b="1" dirty="0">
              <a:solidFill>
                <a:srgbClr val="002060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092498" y="3824235"/>
            <a:ext cx="6126746" cy="17626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</a:pPr>
            <a:endParaRPr lang="en-US" sz="1800" b="1" dirty="0" smtClean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marL="0" indent="0" algn="ctr">
              <a:spcBef>
                <a:spcPts val="0"/>
              </a:spcBef>
              <a:buFont typeface="Arial"/>
              <a:buNone/>
            </a:pPr>
            <a:endParaRPr lang="en-US" sz="2400" b="1" dirty="0" smtClean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2020-21 </a:t>
            </a:r>
            <a:r>
              <a:rPr lang="en-US" sz="2400" b="1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ATHLETIC FEE PRESENTATION </a:t>
            </a:r>
            <a:endParaRPr lang="en-US" sz="2400" b="1" dirty="0" smtClean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Georgia Tech Athletic Association</a:t>
            </a:r>
          </a:p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November 7, 2019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90074" y="274319"/>
            <a:ext cx="8222072" cy="7014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68" b="1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THE INTANGIBLES</a:t>
            </a:r>
            <a:endParaRPr lang="en-US" altLang="en-US" sz="5268" b="1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07721" y="1198757"/>
            <a:ext cx="10273234" cy="490486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512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Opportunities to enhance relationships </a:t>
            </a:r>
          </a:p>
          <a:p>
            <a:pPr lvl="1"/>
            <a:r>
              <a:rPr lang="en-US" sz="2927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Potential and current students</a:t>
            </a:r>
          </a:p>
          <a:p>
            <a:pPr lvl="1"/>
            <a:r>
              <a:rPr lang="en-US" sz="2927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Fans, donors, and sponsors</a:t>
            </a:r>
          </a:p>
          <a:p>
            <a:pPr lvl="1"/>
            <a:r>
              <a:rPr lang="en-US" sz="2927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Atlanta community</a:t>
            </a:r>
          </a:p>
          <a:p>
            <a:pPr lvl="1"/>
            <a:r>
              <a:rPr lang="en-US" sz="2927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International community </a:t>
            </a:r>
          </a:p>
          <a:p>
            <a:endParaRPr lang="en-US" sz="3512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3512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Tradition, pride, and loyalty for OUR Institution</a:t>
            </a:r>
          </a:p>
          <a:p>
            <a:pPr marL="669066" lvl="1" indent="0">
              <a:buNone/>
            </a:pPr>
            <a:endParaRPr lang="en-US" sz="2927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707" y="1614230"/>
            <a:ext cx="2743438" cy="1335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908" y="2773200"/>
            <a:ext cx="2745539" cy="1336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64" y="4928549"/>
            <a:ext cx="4314676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110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90074" y="274319"/>
            <a:ext cx="8222072" cy="7014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68" b="1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FINANCIAL PICTURE</a:t>
            </a:r>
            <a:endParaRPr lang="en-US" altLang="en-US" sz="5268" b="1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1791" y="1198759"/>
            <a:ext cx="4181169" cy="4196202"/>
          </a:xfrm>
        </p:spPr>
        <p:txBody>
          <a:bodyPr>
            <a:normAutofit/>
          </a:bodyPr>
          <a:lstStyle/>
          <a:p>
            <a:pPr lvl="1"/>
            <a:endParaRPr lang="en-US" sz="3112" dirty="0" smtClean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/>
            <a:endParaRPr lang="en-US" sz="3200" dirty="0" smtClean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/>
            <a:endParaRPr lang="en-US" sz="3112" dirty="0" smtClean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/>
            <a:endParaRPr lang="en-US" sz="2927" dirty="0" smtClean="0">
              <a:solidFill>
                <a:schemeClr val="tx2"/>
              </a:solidFill>
            </a:endParaRPr>
          </a:p>
          <a:p>
            <a:pPr lvl="1"/>
            <a:endParaRPr lang="en-US" sz="2927" dirty="0">
              <a:solidFill>
                <a:schemeClr val="tx2"/>
              </a:solidFill>
            </a:endParaRPr>
          </a:p>
          <a:p>
            <a:pPr marL="669066" lvl="1" indent="0">
              <a:buNone/>
            </a:pPr>
            <a:endParaRPr lang="en-US" sz="2927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1791" y="1198759"/>
            <a:ext cx="418116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800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No athletic fee increase since 2012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3800" dirty="0" smtClean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800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2</a:t>
            </a:r>
            <a:r>
              <a:rPr lang="en-US" sz="3800" baseline="30000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nd</a:t>
            </a:r>
            <a:r>
              <a:rPr lang="en-US" sz="3800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 lowest athletic fee in the state (amongst Div. I schools)</a:t>
            </a:r>
            <a:endParaRPr lang="en-US" sz="3800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345" y="1289184"/>
            <a:ext cx="6956337" cy="418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656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90074" y="274319"/>
            <a:ext cx="8222072" cy="7014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68" b="1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FINANCIAL PICTURE</a:t>
            </a:r>
            <a:endParaRPr lang="en-US" altLang="en-US" sz="5268" b="1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98120" y="1336408"/>
            <a:ext cx="4579620" cy="5521592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$85 million operating budget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Operating </a:t>
            </a:r>
            <a:r>
              <a:rPr lang="en-US" sz="3200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budget </a:t>
            </a:r>
            <a:r>
              <a:rPr lang="en-US" sz="3200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is $10 </a:t>
            </a:r>
            <a:r>
              <a:rPr lang="en-US" sz="3200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million below </a:t>
            </a:r>
            <a:r>
              <a:rPr lang="en-US" sz="3200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peers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2800" dirty="0" smtClean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ACC Network revenue doesn’t close the gap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927" dirty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927" dirty="0" smtClean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512" dirty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927" dirty="0">
              <a:solidFill>
                <a:schemeClr val="tx2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927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pPr lvl="1"/>
            <a:endParaRPr lang="en-US" sz="2927" dirty="0">
              <a:solidFill>
                <a:schemeClr val="tx2"/>
              </a:solidFill>
            </a:endParaRPr>
          </a:p>
          <a:p>
            <a:pPr lvl="1"/>
            <a:endParaRPr lang="en-US" sz="2927" dirty="0">
              <a:solidFill>
                <a:schemeClr val="tx2"/>
              </a:solidFill>
            </a:endParaRPr>
          </a:p>
          <a:p>
            <a:pPr lvl="1"/>
            <a:endParaRPr lang="en-US" sz="2927" dirty="0">
              <a:solidFill>
                <a:schemeClr val="tx2"/>
              </a:solidFill>
            </a:endParaRPr>
          </a:p>
          <a:p>
            <a:pPr marL="669066" lvl="1" indent="0">
              <a:buNone/>
            </a:pPr>
            <a:endParaRPr lang="en-US" sz="2927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262" y="1142880"/>
            <a:ext cx="6462805" cy="48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753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90074" y="274319"/>
            <a:ext cx="8222072" cy="7014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68" b="1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FINANCIAL PICTURE</a:t>
            </a:r>
            <a:endParaRPr lang="en-US" altLang="en-US" sz="5268" b="1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33400" y="1173480"/>
            <a:ext cx="10706100" cy="5684520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800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Operating </a:t>
            </a:r>
            <a:r>
              <a:rPr lang="en-US" sz="3800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budget </a:t>
            </a:r>
            <a:r>
              <a:rPr lang="en-US" sz="3800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deficits in FY20 and FY21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FY20 fund balance deficit of $3.8 million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927" dirty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800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Eight (8) sports short of full scholarship funding ($1 million annually)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3800" dirty="0" smtClean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800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Increased </a:t>
            </a:r>
            <a:r>
              <a:rPr lang="en-US" sz="3800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expenses in </a:t>
            </a:r>
            <a:r>
              <a:rPr lang="en-US" sz="3800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student wellness</a:t>
            </a:r>
            <a:endParaRPr lang="en-US" sz="3800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Mental health and wellness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Nutrition and supplements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Primary and secondary insurance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927" dirty="0" smtClean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512" dirty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927" dirty="0">
              <a:solidFill>
                <a:schemeClr val="tx2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927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pPr lvl="1"/>
            <a:endParaRPr lang="en-US" sz="2927" dirty="0">
              <a:solidFill>
                <a:schemeClr val="tx2"/>
              </a:solidFill>
            </a:endParaRPr>
          </a:p>
          <a:p>
            <a:pPr lvl="1"/>
            <a:endParaRPr lang="en-US" sz="2927" dirty="0">
              <a:solidFill>
                <a:schemeClr val="tx2"/>
              </a:solidFill>
            </a:endParaRPr>
          </a:p>
          <a:p>
            <a:pPr lvl="1"/>
            <a:endParaRPr lang="en-US" sz="2927" dirty="0">
              <a:solidFill>
                <a:schemeClr val="tx2"/>
              </a:solidFill>
            </a:endParaRPr>
          </a:p>
          <a:p>
            <a:pPr marL="669066" lvl="1" indent="0">
              <a:buNone/>
            </a:pPr>
            <a:endParaRPr lang="en-US" sz="2927" dirty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448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90074" y="274319"/>
            <a:ext cx="8222072" cy="7014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68" b="1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FINANCIAL PICTURE</a:t>
            </a:r>
            <a:endParaRPr lang="en-US" altLang="en-US" sz="5268" b="1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33400" y="1173480"/>
            <a:ext cx="10706100" cy="5684520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2000" dirty="0" smtClean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 smtClean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 smtClean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 smtClean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 smtClean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 smtClean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 smtClean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endParaRPr lang="en-US" sz="1800" u="sng" dirty="0" smtClean="0">
              <a:solidFill>
                <a:srgbClr val="2B4A83"/>
              </a:solidFill>
              <a:latin typeface="Heebo Black" panose="00000A00000000000000" pitchFamily="2" charset="-79"/>
              <a:cs typeface="Heebo Black" panose="00000A00000000000000" pitchFamily="2" charset="-79"/>
            </a:endParaRPr>
          </a:p>
          <a:p>
            <a:pPr marL="0" indent="0">
              <a:buNone/>
            </a:pPr>
            <a:r>
              <a:rPr lang="en-US" sz="2000" u="sng" dirty="0" smtClean="0">
                <a:solidFill>
                  <a:srgbClr val="2B4A83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Long </a:t>
            </a:r>
            <a:r>
              <a:rPr lang="en-US" sz="2000" u="sng" dirty="0">
                <a:solidFill>
                  <a:srgbClr val="2B4A83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Term Priorities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2B4A83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Close the $10 million revenue gap to reach median of the conference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2B4A83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Grow </a:t>
            </a:r>
            <a:r>
              <a:rPr lang="en-US" sz="2000" dirty="0">
                <a:solidFill>
                  <a:srgbClr val="2B4A83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fund balance to manage largest financial risk ($10-$15 million)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rgbClr val="2B4A83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Provide </a:t>
            </a:r>
            <a:r>
              <a:rPr lang="en-US" sz="2000" dirty="0">
                <a:solidFill>
                  <a:srgbClr val="2B4A83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full scholarship funding for Swimming/Diving and XC/Track &amp; </a:t>
            </a:r>
            <a:r>
              <a:rPr lang="en-US" sz="2000" dirty="0" smtClean="0">
                <a:solidFill>
                  <a:srgbClr val="2B4A83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Field</a:t>
            </a:r>
            <a:endParaRPr lang="en-US" sz="2000" dirty="0">
              <a:solidFill>
                <a:srgbClr val="2B4A83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2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2"/>
              </a:solidFill>
            </a:endParaRPr>
          </a:p>
          <a:p>
            <a:endParaRPr lang="en-US" sz="1600" dirty="0" smtClean="0">
              <a:solidFill>
                <a:schemeClr val="tx2"/>
              </a:solidFill>
            </a:endParaRPr>
          </a:p>
          <a:p>
            <a:pPr lvl="1"/>
            <a:endParaRPr lang="en-US" sz="1600" dirty="0">
              <a:solidFill>
                <a:schemeClr val="tx2"/>
              </a:solidFill>
            </a:endParaRPr>
          </a:p>
          <a:p>
            <a:pPr lvl="1"/>
            <a:endParaRPr lang="en-US" sz="1600" dirty="0">
              <a:solidFill>
                <a:schemeClr val="tx2"/>
              </a:solidFill>
            </a:endParaRPr>
          </a:p>
          <a:p>
            <a:pPr lvl="1"/>
            <a:endParaRPr lang="en-US" sz="1600" dirty="0">
              <a:solidFill>
                <a:schemeClr val="tx2"/>
              </a:solidFill>
            </a:endParaRPr>
          </a:p>
          <a:p>
            <a:pPr marL="669066" lvl="1" indent="0">
              <a:buNone/>
            </a:pPr>
            <a:endParaRPr lang="en-US" sz="1600" dirty="0">
              <a:solidFill>
                <a:schemeClr val="tx2"/>
              </a:solidFill>
            </a:endParaRPr>
          </a:p>
          <a:p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06" y="975731"/>
            <a:ext cx="11491780" cy="309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917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90074" y="274319"/>
            <a:ext cx="8222072" cy="7014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68" b="1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HOW YOU CAN HELP</a:t>
            </a:r>
            <a:endParaRPr lang="en-US" altLang="en-US" sz="5268" b="1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29031" y="1198757"/>
            <a:ext cx="9537291" cy="3152263"/>
          </a:xfrm>
        </p:spPr>
        <p:txBody>
          <a:bodyPr>
            <a:normAutofit/>
          </a:bodyPr>
          <a:lstStyle/>
          <a:p>
            <a:r>
              <a:rPr lang="en-US" sz="35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Assist the GTAA with developing initiatives that directly </a:t>
            </a:r>
            <a:r>
              <a:rPr lang="en-US" sz="3512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impact the student body and/or </a:t>
            </a:r>
            <a:r>
              <a:rPr lang="en-US" sz="35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student-athletes</a:t>
            </a:r>
            <a:endParaRPr lang="en-US" sz="3512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/>
            <a:r>
              <a:rPr lang="en-US" sz="31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Student Engagement Huddle</a:t>
            </a:r>
          </a:p>
          <a:p>
            <a:pPr lvl="1"/>
            <a:r>
              <a:rPr lang="en-US" sz="31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Yellow Jacket Club</a:t>
            </a:r>
          </a:p>
          <a:p>
            <a:pPr lvl="1"/>
            <a:endParaRPr lang="en-US" sz="3112" dirty="0" smtClean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marL="669066" lvl="1" indent="0">
              <a:buNone/>
            </a:pPr>
            <a:endParaRPr lang="en-US" sz="2927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747" y="2774888"/>
            <a:ext cx="4118527" cy="2707958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1220785" y="4217567"/>
            <a:ext cx="6711009" cy="172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Attend events to help GT become the best student section in the nation!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9437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0888"/>
          </a:xfrm>
        </p:spPr>
        <p:txBody>
          <a:bodyPr/>
          <a:lstStyle/>
          <a:p>
            <a:pPr algn="ctr"/>
            <a:r>
              <a:rPr lang="en-US" altLang="en-US" b="1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QUESTIONS?</a:t>
            </a:r>
            <a:endParaRPr lang="en-US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896" y="1541141"/>
            <a:ext cx="7102207" cy="451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2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AGENDA</a:t>
            </a:r>
            <a:endParaRPr lang="en-US" b="1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46860"/>
            <a:ext cx="10515600" cy="4630103"/>
          </a:xfrm>
        </p:spPr>
        <p:txBody>
          <a:bodyPr>
            <a:normAutofit/>
          </a:bodyPr>
          <a:lstStyle/>
          <a:p>
            <a:pPr marL="669066" lvl="1" indent="-669066">
              <a:spcAft>
                <a:spcPts val="1756"/>
              </a:spcAft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Return on Investment</a:t>
            </a:r>
          </a:p>
          <a:p>
            <a:pPr marL="669066" lvl="1" indent="-669066">
              <a:spcAft>
                <a:spcPts val="1756"/>
              </a:spcAft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The </a:t>
            </a:r>
            <a:r>
              <a:rPr lang="en-US" sz="4400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Intangibles</a:t>
            </a:r>
          </a:p>
          <a:p>
            <a:pPr marL="669066" lvl="1" indent="-669066">
              <a:spcAft>
                <a:spcPts val="1756"/>
              </a:spcAft>
              <a:buFont typeface="Wingdings" panose="05000000000000000000" pitchFamily="2" charset="2"/>
              <a:buChar char="ü"/>
            </a:pPr>
            <a:r>
              <a:rPr lang="en-US" sz="4400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Financial Picture </a:t>
            </a:r>
            <a:endParaRPr lang="en-US" sz="4400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marL="669066" lvl="1" indent="-669066">
              <a:spcAft>
                <a:spcPts val="1756"/>
              </a:spcAft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How You Can Help</a:t>
            </a:r>
          </a:p>
          <a:p>
            <a:pPr marL="669066" lvl="1" indent="-669066">
              <a:spcAft>
                <a:spcPts val="1756"/>
              </a:spcAft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35303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964" y="274319"/>
            <a:ext cx="8222072" cy="8129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68" b="1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RETURN ON INVESTMENT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5174" y="4617720"/>
            <a:ext cx="8751862" cy="18135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Access </a:t>
            </a:r>
            <a:r>
              <a:rPr lang="en-US" altLang="en-US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to seats in prime sections for all </a:t>
            </a:r>
            <a:r>
              <a:rPr lang="en-US" altLang="en-US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football and men’s basketball contests</a:t>
            </a:r>
          </a:p>
          <a:p>
            <a:pPr lvl="2"/>
            <a:r>
              <a:rPr lang="en-US" altLang="en-US" sz="2049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FB </a:t>
            </a:r>
            <a:r>
              <a:rPr lang="en-US" altLang="en-US" sz="2049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= </a:t>
            </a:r>
            <a:r>
              <a:rPr lang="en-US" altLang="en-US" sz="2049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8,700+ seats available at Bobby Dodd Stadium</a:t>
            </a:r>
          </a:p>
          <a:p>
            <a:pPr lvl="2"/>
            <a:r>
              <a:rPr lang="en-US" altLang="en-US" sz="2049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MBB </a:t>
            </a:r>
            <a:r>
              <a:rPr lang="en-US" altLang="en-US" sz="2049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= </a:t>
            </a:r>
            <a:r>
              <a:rPr lang="en-US" altLang="en-US" sz="2049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900+ seats available at McCamish Pavilion</a:t>
            </a:r>
          </a:p>
          <a:p>
            <a:endParaRPr lang="en-US" altLang="en-US" sz="2634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endParaRPr lang="en-US" dirty="0"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87244"/>
            <a:ext cx="4936773" cy="3291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42" y="1087244"/>
            <a:ext cx="4949297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1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074" y="274319"/>
            <a:ext cx="8222072" cy="8129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68" b="1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RETURN ON INVESTMENT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80" y="1363980"/>
            <a:ext cx="10477500" cy="2247900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en-US" altLang="en-US" sz="31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Unlimited </a:t>
            </a:r>
            <a:r>
              <a:rPr lang="en-US" altLang="en-US" sz="3112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access to all other home athletic </a:t>
            </a:r>
            <a:r>
              <a:rPr lang="en-US" altLang="en-US" sz="31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events </a:t>
            </a:r>
            <a:r>
              <a:rPr lang="en-US" altLang="en-US" sz="3112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to include women’s basketball, baseball, volleyball, softball, tennis, etc.</a:t>
            </a:r>
          </a:p>
          <a:p>
            <a:pPr marL="669066" lvl="1" indent="0">
              <a:buNone/>
            </a:pPr>
            <a:endParaRPr lang="en-US" altLang="en-US" sz="2634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0" lvl="1" indent="0">
              <a:buNone/>
            </a:pPr>
            <a:endParaRPr lang="en-US" sz="4683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860" y="3040438"/>
            <a:ext cx="4487394" cy="3139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110" y="3040438"/>
            <a:ext cx="4708132" cy="313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84964" y="480796"/>
            <a:ext cx="8222072" cy="7014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68" b="1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RETURN ON INVESTMENT</a:t>
            </a:r>
            <a:endParaRPr lang="en-US" altLang="en-US" sz="5268" b="1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8200" y="1379220"/>
            <a:ext cx="10515600" cy="53873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512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Discounted or free student tickets to </a:t>
            </a:r>
            <a:r>
              <a:rPr lang="en-US" sz="35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neutral site and post </a:t>
            </a:r>
            <a:r>
              <a:rPr lang="en-US" sz="3512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season competitions</a:t>
            </a:r>
          </a:p>
          <a:p>
            <a:pPr lvl="1"/>
            <a:r>
              <a:rPr lang="en-US" sz="2927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2018 Quick Lane Bowl ($60 discount for 30 students)</a:t>
            </a:r>
          </a:p>
          <a:p>
            <a:pPr lvl="1"/>
            <a:r>
              <a:rPr lang="en-US" sz="2927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2020 Notre Dame @ MBS ($90 discount for 2k students)</a:t>
            </a:r>
            <a:endParaRPr lang="en-US" sz="2927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/>
            <a:endParaRPr lang="en-US" sz="2927" dirty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/>
            <a:endParaRPr lang="en-US" sz="2927" dirty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endParaRPr lang="en-US" sz="3512" dirty="0" smtClean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35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40</a:t>
            </a:r>
            <a:r>
              <a:rPr lang="en-US" sz="3512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% discount on football, men’s basketball, and baseball tickets for young </a:t>
            </a:r>
            <a:r>
              <a:rPr lang="en-US" sz="35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alumni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678" y="3389516"/>
            <a:ext cx="2427157" cy="1366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739" y="3389516"/>
            <a:ext cx="2530701" cy="134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027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90074" y="274319"/>
            <a:ext cx="8222072" cy="7014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68" b="1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RETURN ON INVESTMENT</a:t>
            </a:r>
            <a:endParaRPr lang="en-US" altLang="en-US" sz="5268" b="1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67740" y="1394459"/>
            <a:ext cx="10485120" cy="470916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512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Salary expenses for various student assistantships (managers, interns, tutors, graduate assistants, etc.)</a:t>
            </a:r>
          </a:p>
          <a:p>
            <a:endParaRPr lang="en-US" sz="3512" dirty="0" smtClean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35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Regular </a:t>
            </a:r>
            <a:r>
              <a:rPr lang="en-US" sz="3512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use of practice courts at Ken Byers Tennis Complex.</a:t>
            </a:r>
          </a:p>
          <a:p>
            <a:pPr lvl="1"/>
            <a:r>
              <a:rPr lang="en-US" sz="2927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Available to students 3-4 hours per day totaling approximately 28 hours per week</a:t>
            </a:r>
          </a:p>
          <a:p>
            <a:pPr marL="669066" lvl="1" indent="0">
              <a:buNone/>
            </a:pPr>
            <a:endParaRPr lang="en-US" sz="2927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5463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90074" y="274319"/>
            <a:ext cx="8222072" cy="7014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68" b="1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RETURN ON INVESTMENT</a:t>
            </a:r>
            <a:endParaRPr lang="en-US" altLang="en-US" sz="5268" b="1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44880" y="1098567"/>
            <a:ext cx="9555971" cy="48597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5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Marketing, promotions, and events directed </a:t>
            </a:r>
            <a:r>
              <a:rPr lang="en-US" sz="3512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to student attendance (i.e. give-a-ways, prizes, etc.)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3512" dirty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3512" dirty="0" smtClean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3512" dirty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marL="1126266" lvl="1" indent="-457200">
              <a:buFont typeface="Wingdings" panose="05000000000000000000" pitchFamily="2" charset="2"/>
              <a:buChar char="ü"/>
            </a:pPr>
            <a:endParaRPr lang="en-US" sz="2927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569" y="4103356"/>
            <a:ext cx="3420392" cy="2563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65" y="4082397"/>
            <a:ext cx="3946972" cy="2603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7898" y="2320256"/>
            <a:ext cx="4726423" cy="156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315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90074" y="274319"/>
            <a:ext cx="8222072" cy="7014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68" b="1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RETURN ON INVESTMENT</a:t>
            </a:r>
            <a:endParaRPr lang="en-US" altLang="en-US" sz="5268" b="1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44881" y="1295400"/>
            <a:ext cx="5402580" cy="48463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5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Student engagement initiatives outside of athletics events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Young alumni/graduate student networking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1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Yellow Jacket Club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3600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Reduced rental rates for athletics facilities</a:t>
            </a:r>
            <a:endParaRPr lang="en-US" sz="3112" dirty="0" smtClean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3112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112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3512" dirty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3512" dirty="0" smtClean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3512" dirty="0">
              <a:solidFill>
                <a:schemeClr val="tx2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marL="1126266" lvl="1" indent="-457200">
              <a:buFont typeface="Wingdings" panose="05000000000000000000" pitchFamily="2" charset="2"/>
              <a:buChar char="ü"/>
            </a:pPr>
            <a:endParaRPr lang="en-US" sz="2927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1" y="1447042"/>
            <a:ext cx="5745134" cy="323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847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90074" y="274319"/>
            <a:ext cx="8222072" cy="7014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268" b="1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THE INTANGIBLES</a:t>
            </a:r>
            <a:endParaRPr lang="en-US" altLang="en-US" sz="5268" b="1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68681" y="1198757"/>
            <a:ext cx="9740326" cy="490486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5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Align </a:t>
            </a:r>
            <a:r>
              <a:rPr lang="en-US" sz="3512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with the </a:t>
            </a:r>
            <a:r>
              <a:rPr lang="en-US" sz="35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Institute’s “whole </a:t>
            </a:r>
            <a:r>
              <a:rPr lang="en-US" sz="3512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student experience” </a:t>
            </a:r>
            <a:r>
              <a:rPr lang="en-US" sz="35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objectives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3512" dirty="0" smtClean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5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A integral part of the GT community</a:t>
            </a:r>
            <a:endParaRPr lang="en-US" sz="3512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3512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5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A </a:t>
            </a:r>
            <a:r>
              <a:rPr lang="en-US" sz="3512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championship level athletics </a:t>
            </a:r>
            <a:r>
              <a:rPr lang="en-US" sz="35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program represents you</a:t>
            </a:r>
            <a:r>
              <a:rPr lang="en-US" sz="3512" dirty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 </a:t>
            </a:r>
            <a:r>
              <a:rPr lang="en-US" sz="3512" dirty="0" smtClean="0">
                <a:solidFill>
                  <a:srgbClr val="002060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across the globe!</a:t>
            </a:r>
            <a:endParaRPr lang="en-US" sz="3512" dirty="0">
              <a:solidFill>
                <a:srgbClr val="002060"/>
              </a:solidFill>
              <a:latin typeface="Heebo" panose="00000500000000000000" pitchFamily="2" charset="-79"/>
              <a:cs typeface="Heebo" panose="00000500000000000000" pitchFamily="2" charset="-79"/>
            </a:endParaRPr>
          </a:p>
          <a:p>
            <a:pPr marL="669066" lvl="1" indent="0">
              <a:buNone/>
            </a:pPr>
            <a:endParaRPr lang="en-US" sz="2927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952" y="2052360"/>
            <a:ext cx="2866320" cy="159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893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27852</TotalTime>
  <Words>609</Words>
  <Application>Microsoft Office PowerPoint</Application>
  <PresentationFormat>Widescreen</PresentationFormat>
  <Paragraphs>165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Heebo</vt:lpstr>
      <vt:lpstr>Heebo Black</vt:lpstr>
      <vt:lpstr>Wingdings</vt:lpstr>
      <vt:lpstr>Office Theme</vt:lpstr>
      <vt:lpstr>PowerPoint Presentation</vt:lpstr>
      <vt:lpstr>AGENDA</vt:lpstr>
      <vt:lpstr>RETURN ON INVESTMENT</vt:lpstr>
      <vt:lpstr>RETURN ON INVESTMENT</vt:lpstr>
      <vt:lpstr>RETURN ON INVESTMENT</vt:lpstr>
      <vt:lpstr>RETURN ON INVESTMENT</vt:lpstr>
      <vt:lpstr>RETURN ON INVESTMENT</vt:lpstr>
      <vt:lpstr>RETURN ON INVESTMENT</vt:lpstr>
      <vt:lpstr>THE INTANGIBLES</vt:lpstr>
      <vt:lpstr>THE INTANGIBLES</vt:lpstr>
      <vt:lpstr>FINANCIAL PICTURE</vt:lpstr>
      <vt:lpstr>FINANCIAL PICTURE</vt:lpstr>
      <vt:lpstr>FINANCIAL PICTURE</vt:lpstr>
      <vt:lpstr>FINANCIAL PICTURE</vt:lpstr>
      <vt:lpstr>HOW YOU CAN HELP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Wheeler</dc:creator>
  <cp:lastModifiedBy>Lynch, Isabel C</cp:lastModifiedBy>
  <cp:revision>187</cp:revision>
  <cp:lastPrinted>2019-11-07T14:48:15Z</cp:lastPrinted>
  <dcterms:created xsi:type="dcterms:W3CDTF">2018-05-31T12:43:21Z</dcterms:created>
  <dcterms:modified xsi:type="dcterms:W3CDTF">2019-11-07T20:17:26Z</dcterms:modified>
</cp:coreProperties>
</file>