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2" r:id="rId3"/>
    <p:sldId id="279" r:id="rId4"/>
    <p:sldId id="301" r:id="rId5"/>
    <p:sldId id="307" r:id="rId6"/>
    <p:sldId id="306" r:id="rId7"/>
    <p:sldId id="273" r:id="rId8"/>
    <p:sldId id="260" r:id="rId9"/>
    <p:sldId id="258" r:id="rId10"/>
    <p:sldId id="292" r:id="rId11"/>
    <p:sldId id="286" r:id="rId12"/>
    <p:sldId id="259" r:id="rId13"/>
    <p:sldId id="290" r:id="rId14"/>
    <p:sldId id="288" r:id="rId15"/>
    <p:sldId id="262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5A"/>
    <a:srgbClr val="E7DCCA"/>
    <a:srgbClr val="E7BF54"/>
    <a:srgbClr val="E8C055"/>
    <a:srgbClr val="1C2529"/>
    <a:srgbClr val="E6DCCA"/>
    <a:srgbClr val="B482D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6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86819107869306E-2"/>
          <c:y val="9.3067220764071146E-2"/>
          <c:w val="0.89635112842314979"/>
          <c:h val="0.81410104986876641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2EF-4919-875C-354EB1ECBA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'Trans Fee History'!$E$73:$N$73</c:f>
              <c:strCache>
                <c:ptCount val="10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 Proj.</c:v>
                </c:pt>
              </c:strCache>
            </c:strRef>
          </c:cat>
          <c:val>
            <c:numRef>
              <c:f>'Trans Fee History'!$E$74:$N$74</c:f>
              <c:numCache>
                <c:formatCode>"$"#,##0</c:formatCode>
                <c:ptCount val="10"/>
                <c:pt idx="0">
                  <c:v>76</c:v>
                </c:pt>
                <c:pt idx="1">
                  <c:v>81</c:v>
                </c:pt>
                <c:pt idx="2">
                  <c:v>81</c:v>
                </c:pt>
                <c:pt idx="3">
                  <c:v>81</c:v>
                </c:pt>
                <c:pt idx="4">
                  <c:v>81</c:v>
                </c:pt>
                <c:pt idx="5">
                  <c:v>85</c:v>
                </c:pt>
                <c:pt idx="6">
                  <c:v>85</c:v>
                </c:pt>
                <c:pt idx="7">
                  <c:v>85</c:v>
                </c:pt>
                <c:pt idx="8">
                  <c:v>85</c:v>
                </c:pt>
                <c:pt idx="9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F-4919-875C-354EB1ECB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202744"/>
        <c:axId val="356203136"/>
        <c:axId val="0"/>
      </c:bar3DChart>
      <c:catAx>
        <c:axId val="356202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03136"/>
        <c:crosses val="autoZero"/>
        <c:auto val="1"/>
        <c:lblAlgn val="ctr"/>
        <c:lblOffset val="100"/>
        <c:noMultiLvlLbl val="0"/>
      </c:catAx>
      <c:valAx>
        <c:axId val="3562031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0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0.25419</cdr:x>
      <cdr:y>0.01603</cdr:y>
    </cdr:from>
    <cdr:to>
      <cdr:x>0.83108</cdr:x>
      <cdr:y>0.11499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3846" y="71030"/>
          <a:ext cx="3753419" cy="4385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i="1" dirty="0">
              <a:solidFill>
                <a:schemeClr val="bg1"/>
              </a:solidFill>
            </a:rPr>
            <a:t>Fall/Spring Transportation</a:t>
          </a:r>
          <a:r>
            <a:rPr lang="en-US" sz="1600" b="1" i="1" baseline="0" dirty="0">
              <a:solidFill>
                <a:schemeClr val="bg1"/>
              </a:solidFill>
            </a:rPr>
            <a:t> </a:t>
          </a:r>
          <a:r>
            <a:rPr lang="en-US" sz="1600" b="1" i="1" dirty="0">
              <a:solidFill>
                <a:schemeClr val="bg1"/>
              </a:solidFill>
            </a:rPr>
            <a:t>Fee History</a:t>
          </a:r>
        </a:p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1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8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3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CE0E-13A6-49F8-9A12-5DFDB6C89E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2C61-B75D-4A4B-BB94-3F23000B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1061F-8785-574C-BD87-F07CCDC66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667"/>
            <a:ext cx="12192000" cy="7450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" y="6382139"/>
            <a:ext cx="1897401" cy="318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972589" y="2775571"/>
            <a:ext cx="10246821" cy="830997"/>
          </a:xfrm>
          <a:prstGeom prst="rect">
            <a:avLst/>
          </a:prstGeom>
          <a:solidFill>
            <a:srgbClr val="FDD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TRANSPORTATION UPDATE</a:t>
            </a:r>
          </a:p>
        </p:txBody>
      </p:sp>
    </p:spTree>
    <p:extLst>
      <p:ext uri="{BB962C8B-B14F-4D97-AF65-F5344CB8AC3E}">
        <p14:creationId xmlns:p14="http://schemas.microsoft.com/office/powerpoint/2010/main" val="309410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7B6DA0-97B3-7B4A-8507-C8827548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50342-8C1A-284D-A150-B89A292CF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2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27526-2C6D-7941-A83B-0B84552D0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6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3135" cy="6923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5DDC3-E0F2-EC4D-81AC-6E9E6C0BF249}"/>
              </a:ext>
            </a:extLst>
          </p:cNvPr>
          <p:cNvSpPr txBox="1"/>
          <p:nvPr/>
        </p:nvSpPr>
        <p:spPr>
          <a:xfrm>
            <a:off x="909391" y="5077839"/>
            <a:ext cx="5242175" cy="1477328"/>
          </a:xfrm>
          <a:prstGeom prst="rect">
            <a:avLst/>
          </a:prstGeom>
          <a:solidFill>
            <a:srgbClr val="FDD05A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At minimum, the new Transit RFP will reduce </a:t>
            </a:r>
            <a:r>
              <a:rPr lang="en-US" sz="3000" u="sng" dirty="0"/>
              <a:t>per vehicle</a:t>
            </a:r>
            <a:r>
              <a:rPr lang="en-US" sz="3000" dirty="0"/>
              <a:t> GHG emissions by 25% annually.</a:t>
            </a:r>
          </a:p>
        </p:txBody>
      </p:sp>
    </p:spTree>
    <p:extLst>
      <p:ext uri="{BB962C8B-B14F-4D97-AF65-F5344CB8AC3E}">
        <p14:creationId xmlns:p14="http://schemas.microsoft.com/office/powerpoint/2010/main" val="37554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7169F8-EF2A-1C45-8B62-192AEE95F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60077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05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" y="6382139"/>
            <a:ext cx="1897401" cy="3183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972589" y="178469"/>
            <a:ext cx="10246821" cy="830997"/>
          </a:xfrm>
          <a:prstGeom prst="rect">
            <a:avLst/>
          </a:prstGeom>
          <a:solidFill>
            <a:srgbClr val="FDD05A"/>
          </a:solidFill>
        </p:spPr>
        <p:txBody>
          <a:bodyPr wrap="square" rtlCol="0">
            <a:spAutoFit/>
          </a:bodyPr>
          <a:lstStyle/>
          <a:p>
            <a:r>
              <a:rPr lang="en-US" sz="4800" b="1" dirty="0"/>
              <a:t>Fall/Spring Transportation Fee  History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134355"/>
              </p:ext>
            </p:extLst>
          </p:nvPr>
        </p:nvGraphicFramePr>
        <p:xfrm>
          <a:off x="2842845" y="1356979"/>
          <a:ext cx="6506308" cy="44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EC14D0C-FD1A-4712-8900-1EEE3BAB3C5A}"/>
              </a:ext>
            </a:extLst>
          </p:cNvPr>
          <p:cNvSpPr txBox="1"/>
          <p:nvPr/>
        </p:nvSpPr>
        <p:spPr>
          <a:xfrm>
            <a:off x="8618692" y="6371754"/>
            <a:ext cx="3349375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Average 2% annual increase over 10 years</a:t>
            </a:r>
          </a:p>
        </p:txBody>
      </p:sp>
    </p:spTree>
    <p:extLst>
      <p:ext uri="{BB962C8B-B14F-4D97-AF65-F5344CB8AC3E}">
        <p14:creationId xmlns:p14="http://schemas.microsoft.com/office/powerpoint/2010/main" val="174742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" y="0"/>
            <a:ext cx="121966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498142" y="2321004"/>
            <a:ext cx="2919745" cy="2215991"/>
          </a:xfrm>
          <a:prstGeom prst="rect">
            <a:avLst/>
          </a:prstGeom>
          <a:solidFill>
            <a:srgbClr val="FDD05A"/>
          </a:solidFill>
        </p:spPr>
        <p:txBody>
          <a:bodyPr wrap="square" rtlCol="0">
            <a:spAutoFit/>
          </a:bodyPr>
          <a:lstStyle/>
          <a:p>
            <a:r>
              <a:rPr lang="en-US" sz="13800" b="1" dirty="0"/>
              <a:t>$12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5E58D-E0E0-45F8-A507-118582F4849C}"/>
              </a:ext>
            </a:extLst>
          </p:cNvPr>
          <p:cNvSpPr txBox="1"/>
          <p:nvPr/>
        </p:nvSpPr>
        <p:spPr>
          <a:xfrm>
            <a:off x="6513816" y="2107556"/>
            <a:ext cx="5517222" cy="28007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Projected FY2022</a:t>
            </a: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Fee Increase In Support of New Contract</a:t>
            </a:r>
          </a:p>
        </p:txBody>
      </p:sp>
    </p:spTree>
    <p:extLst>
      <p:ext uri="{BB962C8B-B14F-4D97-AF65-F5344CB8AC3E}">
        <p14:creationId xmlns:p14="http://schemas.microsoft.com/office/powerpoint/2010/main" val="163503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8294BC-B9EC-4DF1-9803-C11C4E725642}"/>
              </a:ext>
            </a:extLst>
          </p:cNvPr>
          <p:cNvSpPr txBox="1"/>
          <p:nvPr/>
        </p:nvSpPr>
        <p:spPr>
          <a:xfrm>
            <a:off x="256854" y="2321004"/>
            <a:ext cx="5517222" cy="22159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$97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3F906-3C03-4FEA-886B-11F510417827}"/>
              </a:ext>
            </a:extLst>
          </p:cNvPr>
          <p:cNvSpPr txBox="1"/>
          <p:nvPr/>
        </p:nvSpPr>
        <p:spPr>
          <a:xfrm flipH="1">
            <a:off x="6548065" y="2105247"/>
            <a:ext cx="5387081" cy="3170099"/>
          </a:xfrm>
          <a:prstGeom prst="rect">
            <a:avLst/>
          </a:prstGeom>
          <a:solidFill>
            <a:srgbClr val="FDD05A"/>
          </a:solidFill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algn="ctr"/>
            <a:r>
              <a:rPr lang="en-US" sz="4000" b="1" dirty="0"/>
              <a:t>Proposed FY2022</a:t>
            </a:r>
          </a:p>
          <a:p>
            <a:pPr algn="ctr"/>
            <a:r>
              <a:rPr lang="en-US" sz="4000" b="1" dirty="0"/>
              <a:t>Fall/Spring Rate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226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05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0"/>
            <a:ext cx="8201607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200" normalizeH="0" baseline="0" noProof="0" dirty="0">
                <a:ln>
                  <a:noFill/>
                </a:ln>
                <a:solidFill>
                  <a:srgbClr val="FDD05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Transportation’s FY2022 Projection</a:t>
            </a:r>
            <a:endParaRPr kumimoji="0" lang="en-US" sz="3200" b="1" i="1" u="none" strike="noStrike" kern="1200" cap="all" spc="200" normalizeH="0" baseline="0" noProof="0" dirty="0">
              <a:ln>
                <a:noFill/>
              </a:ln>
              <a:solidFill>
                <a:srgbClr val="FDD05A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F314E-D0F0-401E-B9E0-5C756AD78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9" y="1537022"/>
            <a:ext cx="5435387" cy="4101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2FAF7-142A-42EF-8CB2-09F14C1A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06" y="1544138"/>
            <a:ext cx="5201791" cy="409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05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0439FD6-2A03-4F8D-B576-71474EA11462}"/>
              </a:ext>
            </a:extLst>
          </p:cNvPr>
          <p:cNvSpPr txBox="1">
            <a:spLocks/>
          </p:cNvSpPr>
          <p:nvPr/>
        </p:nvSpPr>
        <p:spPr>
          <a:xfrm>
            <a:off x="3990393" y="0"/>
            <a:ext cx="8201607" cy="991352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27432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spc="200">
                <a:solidFill>
                  <a:srgbClr val="EEB211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200" normalizeH="0" baseline="0" noProof="0" dirty="0">
                <a:ln>
                  <a:noFill/>
                </a:ln>
                <a:solidFill>
                  <a:srgbClr val="FDD05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FY2022 Projected contract expenses</a:t>
            </a:r>
            <a:endParaRPr kumimoji="0" lang="en-US" sz="3200" b="1" i="1" u="none" strike="noStrike" kern="1200" cap="all" spc="200" normalizeH="0" baseline="0" noProof="0" dirty="0">
              <a:ln>
                <a:noFill/>
              </a:ln>
              <a:solidFill>
                <a:srgbClr val="FDD05A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7EBC5-BB2D-433C-B32E-5F5786E08B36}"/>
              </a:ext>
            </a:extLst>
          </p:cNvPr>
          <p:cNvSpPr txBox="1"/>
          <p:nvPr/>
        </p:nvSpPr>
        <p:spPr>
          <a:xfrm>
            <a:off x="339904" y="2564495"/>
            <a:ext cx="5517222" cy="24314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Represents a 13.8% Increase over FY2021 Contracted Costs</a:t>
            </a:r>
          </a:p>
          <a:p>
            <a:pPr algn="ctr"/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9673A-D934-4734-92AE-06C89DF08161}"/>
              </a:ext>
            </a:extLst>
          </p:cNvPr>
          <p:cNvSpPr txBox="1"/>
          <p:nvPr/>
        </p:nvSpPr>
        <p:spPr>
          <a:xfrm>
            <a:off x="6265952" y="1724073"/>
            <a:ext cx="5517222" cy="44012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New Fleet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Increased Transit Hours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Improved Service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Accessibility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Air Quality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Technology</a:t>
            </a:r>
          </a:p>
          <a:p>
            <a:pPr algn="ctr"/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5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7" t="36782" r="4239" b="34881"/>
          <a:stretch/>
        </p:blipFill>
        <p:spPr>
          <a:xfrm>
            <a:off x="65314" y="2361519"/>
            <a:ext cx="12080200" cy="313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" y="6382139"/>
            <a:ext cx="1897401" cy="318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1068"/>
            <a:ext cx="12192000" cy="1454727"/>
          </a:xfrm>
          <a:prstGeom prst="rect">
            <a:avLst/>
          </a:prstGeom>
          <a:solidFill>
            <a:srgbClr val="FDD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A6C01-43C3-0843-8683-AEC0AE4E0BAB}"/>
              </a:ext>
            </a:extLst>
          </p:cNvPr>
          <p:cNvSpPr txBox="1"/>
          <p:nvPr/>
        </p:nvSpPr>
        <p:spPr>
          <a:xfrm>
            <a:off x="1167320" y="491775"/>
            <a:ext cx="98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RFP Contract Service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7519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53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18775</TotalTime>
  <Words>84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Fowler, Aaron W</dc:creator>
  <cp:lastModifiedBy>Fernandes, Jamie</cp:lastModifiedBy>
  <cp:revision>114</cp:revision>
  <cp:lastPrinted>2019-10-23T12:57:11Z</cp:lastPrinted>
  <dcterms:created xsi:type="dcterms:W3CDTF">2019-09-24T14:25:46Z</dcterms:created>
  <dcterms:modified xsi:type="dcterms:W3CDTF">2020-04-13T13:44:42Z</dcterms:modified>
</cp:coreProperties>
</file>