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Oswald Regular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OswaldRegular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OswaldRegular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e18258ba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e18258ba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e18258ba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e18258ba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e18258b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e18258b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e18258b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e18258b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e18258ba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e18258ba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c2f24c4f4a4ac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c2f24c4f4a4ac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e18258ba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e18258ba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e18258ba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e18258ba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700" y="16936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Student Activity Fee</a:t>
            </a:r>
            <a:endParaRPr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" name="Google Shape;55;p13"/>
          <p:cNvSpPr/>
          <p:nvPr/>
        </p:nvSpPr>
        <p:spPr>
          <a:xfrm rot="-9000106">
            <a:off x="-169736" y="-245473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rot="-9000106">
            <a:off x="369614" y="63525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rot="-9000106">
            <a:off x="882889" y="-245473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-9000106">
            <a:off x="-676538" y="63525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 rot="-9000143">
            <a:off x="1591671" y="104262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-9000143">
            <a:off x="-10729" y="166995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-9000210">
            <a:off x="2698237" y="173523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 rot="-9000143">
            <a:off x="-517529" y="271840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 rot="-9000210">
            <a:off x="1072537" y="2454798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 rot="1799894">
            <a:off x="8258029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 rot="1799894">
            <a:off x="7718679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 rot="1799894">
            <a:off x="7205404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 rot="1799894">
            <a:off x="8764832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 rot="1799857">
            <a:off x="6685651" y="395723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 rot="1799857">
            <a:off x="8417026" y="28614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 rot="1799790">
            <a:off x="5772867" y="4764581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 rot="1799857">
            <a:off x="8619026" y="166060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 rot="1799790">
            <a:off x="7627167" y="2864306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714750" y="4312100"/>
            <a:ext cx="7714500" cy="4038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Josh Eastwood   |   SGA’s Joint Vice President of Finance </a:t>
            </a:r>
            <a:endParaRPr sz="12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11700" y="24834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venir"/>
                <a:ea typeface="Avenir"/>
                <a:cs typeface="Avenir"/>
                <a:sym typeface="Avenir"/>
              </a:rPr>
              <a:t>COVID-19 Impacts   |   FY21 Budget   |   Fee Outlook</a:t>
            </a:r>
            <a:endParaRPr sz="1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75" name="Google Shape;75;p13"/>
          <p:cNvCxnSpPr/>
          <p:nvPr/>
        </p:nvCxnSpPr>
        <p:spPr>
          <a:xfrm>
            <a:off x="2495400" y="2575454"/>
            <a:ext cx="415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229" y="92175"/>
            <a:ext cx="628800" cy="62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Overview: Student Activity Fee (SAF)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latin typeface="Avenir"/>
                <a:ea typeface="Avenir"/>
                <a:cs typeface="Avenir"/>
                <a:sym typeface="Avenir"/>
              </a:rPr>
              <a:t>Allocation</a:t>
            </a:r>
            <a:endParaRPr sz="1700" u="sng">
              <a:latin typeface="Avenir"/>
              <a:ea typeface="Avenir"/>
              <a:cs typeface="Avenir"/>
              <a:sym typeface="Avenir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Avenir"/>
              <a:buChar char="○"/>
            </a:pPr>
            <a:r>
              <a:rPr lang="en" sz="1300">
                <a:latin typeface="Avenir"/>
                <a:ea typeface="Avenir"/>
                <a:cs typeface="Avenir"/>
                <a:sym typeface="Avenir"/>
              </a:rPr>
              <a:t>SGA allocates the Student Activity Fee (SAF) to departments and student organizations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Font typeface="Avenir"/>
              <a:buChar char="■"/>
            </a:pPr>
            <a:r>
              <a:rPr lang="en" sz="1300">
                <a:latin typeface="Avenir"/>
                <a:ea typeface="Avenir"/>
                <a:cs typeface="Avenir"/>
                <a:sym typeface="Avenir"/>
              </a:rPr>
              <a:t>Student Center Programs Council, Student Publications, DramaTech, and over 160 more student organizations funded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Font typeface="Avenir"/>
              <a:buChar char="■"/>
            </a:pPr>
            <a:r>
              <a:rPr lang="en" sz="1300">
                <a:latin typeface="Avenir"/>
                <a:ea typeface="Avenir"/>
                <a:cs typeface="Avenir"/>
                <a:sym typeface="Avenir"/>
              </a:rPr>
              <a:t>Funding traditions, building communities, and cultivating inquiry beyond the classroom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Avenir"/>
              <a:buChar char="○"/>
            </a:pPr>
            <a:r>
              <a:rPr lang="en" sz="1300">
                <a:latin typeface="Avenir"/>
                <a:ea typeface="Avenir"/>
                <a:cs typeface="Avenir"/>
                <a:sym typeface="Avenir"/>
              </a:rPr>
              <a:t>Allocated by a committee </a:t>
            </a:r>
            <a:r>
              <a:rPr lang="en" sz="1300">
                <a:latin typeface="Avenir"/>
                <a:ea typeface="Avenir"/>
                <a:cs typeface="Avenir"/>
                <a:sym typeface="Avenir"/>
              </a:rPr>
              <a:t>entirely</a:t>
            </a:r>
            <a:r>
              <a:rPr lang="en" sz="1300">
                <a:latin typeface="Avenir"/>
                <a:ea typeface="Avenir"/>
                <a:cs typeface="Avenir"/>
                <a:sym typeface="Avenir"/>
              </a:rPr>
              <a:t> of students - Graduates and Undergraduates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Avenir"/>
              <a:buChar char="○"/>
            </a:pPr>
            <a:r>
              <a:rPr lang="en" sz="1300" u="sng">
                <a:latin typeface="Avenir"/>
                <a:ea typeface="Avenir"/>
                <a:cs typeface="Avenir"/>
                <a:sym typeface="Avenir"/>
              </a:rPr>
              <a:t>80 to 90</a:t>
            </a:r>
            <a:r>
              <a:rPr lang="en" sz="13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300">
                <a:latin typeface="Avenir"/>
                <a:ea typeface="Avenir"/>
                <a:cs typeface="Avenir"/>
                <a:sym typeface="Avenir"/>
              </a:rPr>
              <a:t>individual</a:t>
            </a:r>
            <a:r>
              <a:rPr lang="en" sz="1300">
                <a:latin typeface="Avenir"/>
                <a:ea typeface="Avenir"/>
                <a:cs typeface="Avenir"/>
                <a:sym typeface="Avenir"/>
              </a:rPr>
              <a:t> budgets per fiscal year, around </a:t>
            </a:r>
            <a:r>
              <a:rPr lang="en" sz="1300" u="sng">
                <a:latin typeface="Avenir"/>
                <a:ea typeface="Avenir"/>
                <a:cs typeface="Avenir"/>
                <a:sym typeface="Avenir"/>
              </a:rPr>
              <a:t>300+ rolling funding requests</a:t>
            </a:r>
            <a:r>
              <a:rPr lang="en" sz="1300">
                <a:latin typeface="Avenir"/>
                <a:ea typeface="Avenir"/>
                <a:cs typeface="Avenir"/>
                <a:sym typeface="Avenir"/>
              </a:rPr>
              <a:t> per fiscal year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u="sng">
                <a:latin typeface="Avenir"/>
                <a:ea typeface="Avenir"/>
                <a:cs typeface="Avenir"/>
                <a:sym typeface="Avenir"/>
              </a:rPr>
              <a:t>Massive Policy Shift</a:t>
            </a:r>
            <a:endParaRPr sz="1700" u="sng">
              <a:latin typeface="Avenir"/>
              <a:ea typeface="Avenir"/>
              <a:cs typeface="Avenir"/>
              <a:sym typeface="Avenir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Avenir"/>
              <a:buChar char="○"/>
            </a:pPr>
            <a:r>
              <a:rPr lang="en" sz="1300">
                <a:latin typeface="Avenir"/>
                <a:ea typeface="Avenir"/>
                <a:cs typeface="Avenir"/>
                <a:sym typeface="Avenir"/>
              </a:rPr>
              <a:t>Now under the Institute’s Registered Student Organization Policy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Avenir"/>
              <a:buChar char="○"/>
            </a:pPr>
            <a:r>
              <a:rPr lang="en" sz="1300">
                <a:latin typeface="Avenir"/>
                <a:ea typeface="Avenir"/>
                <a:cs typeface="Avenir"/>
                <a:sym typeface="Avenir"/>
              </a:rPr>
              <a:t>Changes procedure and evaluation criteria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u="sng">
                <a:latin typeface="Avenir"/>
                <a:ea typeface="Avenir"/>
                <a:cs typeface="Avenir"/>
                <a:sym typeface="Avenir"/>
              </a:rPr>
              <a:t>Stagnant</a:t>
            </a:r>
            <a:endParaRPr sz="1700" u="sng">
              <a:latin typeface="Avenir"/>
              <a:ea typeface="Avenir"/>
              <a:cs typeface="Avenir"/>
              <a:sym typeface="Avenir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Avenir"/>
              <a:buChar char="○"/>
            </a:pPr>
            <a:r>
              <a:rPr lang="en" sz="1300">
                <a:latin typeface="Avenir"/>
                <a:ea typeface="Avenir"/>
                <a:cs typeface="Avenir"/>
                <a:sym typeface="Avenir"/>
              </a:rPr>
              <a:t>Has not changed for over 10 years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Avenir"/>
              <a:buChar char="○"/>
            </a:pPr>
            <a:r>
              <a:rPr lang="en" sz="1300">
                <a:latin typeface="Avenir"/>
                <a:ea typeface="Avenir"/>
                <a:cs typeface="Avenir"/>
                <a:sym typeface="Avenir"/>
              </a:rPr>
              <a:t>Regardless of increase in requests and inflation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3" name="Google Shape;83;p14"/>
          <p:cNvSpPr/>
          <p:nvPr/>
        </p:nvSpPr>
        <p:spPr>
          <a:xfrm rot="1799894">
            <a:off x="8258029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 rot="1799894">
            <a:off x="7718679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 rot="1799894">
            <a:off x="7205404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 rot="1799894">
            <a:off x="8764832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rot="1799857">
            <a:off x="6685651" y="395723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 rot="1799857">
            <a:off x="8417026" y="28614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 rot="1799790">
            <a:off x="5620467" y="4764581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 rot="1799857">
            <a:off x="8619026" y="166060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 rot="1799790">
            <a:off x="7627167" y="3016706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588975" y="1076204"/>
            <a:ext cx="62775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4"/>
          <p:cNvSpPr/>
          <p:nvPr/>
        </p:nvSpPr>
        <p:spPr>
          <a:xfrm>
            <a:off x="0" y="4914900"/>
            <a:ext cx="9144000" cy="1443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7353300" y="4829175"/>
            <a:ext cx="18288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SAF Impacts and Outlook   |   01</a:t>
            </a:r>
            <a:endParaRPr b="1"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229" y="92175"/>
            <a:ext cx="628800" cy="62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FY20 Budget Impacts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$306,144 reduction to FY20 budgets in Spring Refunds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Shutdown event spending and travel funding for all 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organizations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Able to delay some impacts through circumstance: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All students leaving campus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RSO operations halting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15"/>
          <p:cNvSpPr/>
          <p:nvPr/>
        </p:nvSpPr>
        <p:spPr>
          <a:xfrm rot="1799894">
            <a:off x="8258029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 rot="1799894">
            <a:off x="7718679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 rot="1799894">
            <a:off x="7205404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 rot="1799894">
            <a:off x="8764832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 rot="1799857">
            <a:off x="6685651" y="395723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 rot="1799857">
            <a:off x="8417026" y="28614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 rot="1799857">
            <a:off x="8771426" y="166060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 rot="1799790">
            <a:off x="7627167" y="2864306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 rot="1799857">
            <a:off x="5160826" y="42659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" name="Google Shape;111;p15"/>
          <p:cNvCxnSpPr/>
          <p:nvPr/>
        </p:nvCxnSpPr>
        <p:spPr>
          <a:xfrm>
            <a:off x="-588975" y="1076204"/>
            <a:ext cx="41244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5"/>
          <p:cNvSpPr/>
          <p:nvPr/>
        </p:nvSpPr>
        <p:spPr>
          <a:xfrm>
            <a:off x="0" y="4914900"/>
            <a:ext cx="9144000" cy="1443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7353300" y="4829175"/>
            <a:ext cx="18288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SAF Impacts and Outlook   |   02</a:t>
            </a:r>
            <a:endParaRPr b="1"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229" y="92175"/>
            <a:ext cx="628800" cy="62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FY21 Budget Changes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Avenir"/>
                <a:ea typeface="Avenir"/>
                <a:cs typeface="Avenir"/>
                <a:sym typeface="Avenir"/>
              </a:rPr>
              <a:t>COVID</a:t>
            </a:r>
            <a:endParaRPr u="sng"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Reduction of $279,941 due to lack of summer fee collection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Total 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budgetary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 impact of $586,085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CARES Act replaced $306,075 of prior year funds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Still working through an overall ~12% budget reduction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latin typeface="Avenir"/>
                <a:ea typeface="Avenir"/>
                <a:cs typeface="Avenir"/>
                <a:sym typeface="Avenir"/>
              </a:rPr>
              <a:t>Policy</a:t>
            </a:r>
            <a:endParaRPr u="sng"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RSO Policy fundamentally changed evaluation criteria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Placed at Institute level, no longer directly managed by SGA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Not as 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malleable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 to immediate issues - extended update process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Reduction of limiting factors to sustain fee’s health at current level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1" name="Google Shape;121;p16"/>
          <p:cNvSpPr/>
          <p:nvPr/>
        </p:nvSpPr>
        <p:spPr>
          <a:xfrm rot="1799894">
            <a:off x="8258029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 rot="1799894">
            <a:off x="7718679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 rot="1799894">
            <a:off x="7205404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 rot="1799894">
            <a:off x="8764832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 rot="1799857">
            <a:off x="7066651" y="27371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 rot="1799857">
            <a:off x="8417026" y="28614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 rot="1799857">
            <a:off x="8619026" y="166060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 rot="1799790">
            <a:off x="6472492" y="4743056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 rot="1799990">
            <a:off x="4907655" y="4612088"/>
            <a:ext cx="535203" cy="463423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" name="Google Shape;130;p16"/>
          <p:cNvCxnSpPr/>
          <p:nvPr/>
        </p:nvCxnSpPr>
        <p:spPr>
          <a:xfrm>
            <a:off x="-588975" y="1076204"/>
            <a:ext cx="41679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6"/>
          <p:cNvSpPr/>
          <p:nvPr/>
        </p:nvSpPr>
        <p:spPr>
          <a:xfrm>
            <a:off x="0" y="4914900"/>
            <a:ext cx="9144000" cy="1443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7353300" y="4829175"/>
            <a:ext cx="18288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SAF Impacts and Outlook   |   03</a:t>
            </a:r>
            <a:endParaRPr b="1"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229" y="92175"/>
            <a:ext cx="628800" cy="62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Current COVID Expenses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Less than $10,000 put toward PPE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Exceedingly reliant on the Jacket-Protect-Jackets campaign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Increase in virtual event space costs - Gatherly, virtual events overall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No long-term purchases made for COVID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17"/>
          <p:cNvSpPr/>
          <p:nvPr/>
        </p:nvSpPr>
        <p:spPr>
          <a:xfrm rot="1799894">
            <a:off x="8258029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 rot="1799894">
            <a:off x="7718679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 rot="1799894">
            <a:off x="7205404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 rot="1799894">
            <a:off x="8764832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 rot="1799857">
            <a:off x="6685651" y="395723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 rot="1799857">
            <a:off x="8417026" y="28614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 rot="1799857">
            <a:off x="8619026" y="166060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 rot="1799790">
            <a:off x="7627167" y="2864306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 rot="1799857">
            <a:off x="5160826" y="42659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" name="Google Shape;149;p17"/>
          <p:cNvCxnSpPr/>
          <p:nvPr/>
        </p:nvCxnSpPr>
        <p:spPr>
          <a:xfrm>
            <a:off x="-588975" y="1076204"/>
            <a:ext cx="45171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17"/>
          <p:cNvSpPr/>
          <p:nvPr/>
        </p:nvSpPr>
        <p:spPr>
          <a:xfrm>
            <a:off x="0" y="4914900"/>
            <a:ext cx="9144000" cy="1443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7353300" y="4829175"/>
            <a:ext cx="18288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SAF Impacts and Outlook   |   04</a:t>
            </a:r>
            <a:endParaRPr b="1"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229" y="92175"/>
            <a:ext cx="628800" cy="62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Revenue Sensitivity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8" name="Google Shape;158;p18"/>
          <p:cNvSpPr/>
          <p:nvPr/>
        </p:nvSpPr>
        <p:spPr>
          <a:xfrm rot="-3600106">
            <a:off x="8595419" y="7056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 rot="-3600106">
            <a:off x="7714694" y="60991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 rot="-3600106">
            <a:off x="8595419" y="112319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 rot="-3600106">
            <a:off x="7714694" y="-436236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 rot="-3600143">
            <a:off x="8072601" y="193977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 rot="-3600143">
            <a:off x="6976826" y="20840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 rot="-3600210">
            <a:off x="8899506" y="3278812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/>
          <p:nvPr/>
        </p:nvSpPr>
        <p:spPr>
          <a:xfrm rot="-3600143">
            <a:off x="5775976" y="23500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 rot="-3600210">
            <a:off x="7151631" y="1272112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/>
          <p:nvPr/>
        </p:nvSpPr>
        <p:spPr>
          <a:xfrm rot="7199894">
            <a:off x="-548376" y="418983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 rot="7199894">
            <a:off x="332349" y="365048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 rot="7199894">
            <a:off x="-548376" y="313720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 rot="7199894">
            <a:off x="332349" y="4696634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 rot="7199857">
            <a:off x="760896" y="27252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 rot="7199857">
            <a:off x="1388221" y="43276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 rot="7199790">
            <a:off x="-88652" y="1892542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 rot="7199857">
            <a:off x="2436671" y="48344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 rot="7199790">
            <a:off x="2192623" y="3518242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18"/>
          <p:cNvCxnSpPr/>
          <p:nvPr/>
        </p:nvCxnSpPr>
        <p:spPr>
          <a:xfrm>
            <a:off x="-588975" y="1076204"/>
            <a:ext cx="38769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18"/>
          <p:cNvSpPr/>
          <p:nvPr/>
        </p:nvSpPr>
        <p:spPr>
          <a:xfrm>
            <a:off x="0" y="4914900"/>
            <a:ext cx="9144000" cy="1443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7353300" y="4829175"/>
            <a:ext cx="18288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SAF Impacts and Outlook   |   05</a:t>
            </a:r>
            <a:endParaRPr b="1"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1083225" y="4173625"/>
            <a:ext cx="561900" cy="40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Strong</a:t>
            </a:r>
            <a:endParaRPr sz="9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Deficit</a:t>
            </a:r>
            <a:r>
              <a:rPr lang="en" sz="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9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8322375" y="4180975"/>
            <a:ext cx="561900" cy="40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Strong Surplus</a:t>
            </a:r>
            <a:endParaRPr sz="9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1" name="Google Shape;1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229" y="92175"/>
            <a:ext cx="628800" cy="62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2" name="Google Shape;182;p18"/>
          <p:cNvSpPr/>
          <p:nvPr/>
        </p:nvSpPr>
        <p:spPr>
          <a:xfrm>
            <a:off x="4141773" y="3068075"/>
            <a:ext cx="1030500" cy="2382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18"/>
          <p:cNvPicPr preferRelativeResize="0"/>
          <p:nvPr/>
        </p:nvPicPr>
        <p:blipFill rotWithShape="1">
          <a:blip r:embed="rId4">
            <a:alphaModFix/>
          </a:blip>
          <a:srcRect b="13838" l="12535" r="4559" t="28089"/>
          <a:stretch/>
        </p:blipFill>
        <p:spPr>
          <a:xfrm>
            <a:off x="259725" y="1374878"/>
            <a:ext cx="8624550" cy="254848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4" name="Google Shape;184;p18"/>
          <p:cNvSpPr/>
          <p:nvPr/>
        </p:nvSpPr>
        <p:spPr>
          <a:xfrm>
            <a:off x="1083225" y="4115075"/>
            <a:ext cx="7796100" cy="142800"/>
          </a:xfrm>
          <a:prstGeom prst="rect">
            <a:avLst/>
          </a:prstGeom>
          <a:gradFill>
            <a:gsLst>
              <a:gs pos="0">
                <a:srgbClr val="E06666"/>
              </a:gs>
              <a:gs pos="50000">
                <a:srgbClr val="FFE599"/>
              </a:gs>
              <a:gs pos="100000">
                <a:srgbClr val="93C47D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Enrollment Sensitivity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19"/>
          <p:cNvSpPr/>
          <p:nvPr/>
        </p:nvSpPr>
        <p:spPr>
          <a:xfrm rot="-3600106">
            <a:off x="8595419" y="7056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 rot="-3600106">
            <a:off x="7714694" y="60991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 rot="-3600106">
            <a:off x="8595419" y="112319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 rot="-3600106">
            <a:off x="7714694" y="-436236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 rot="-3600143">
            <a:off x="8072601" y="193977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 rot="-3600143">
            <a:off x="6976826" y="20840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 rot="-3600210">
            <a:off x="8899506" y="3278812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"/>
          <p:cNvSpPr/>
          <p:nvPr/>
        </p:nvSpPr>
        <p:spPr>
          <a:xfrm rot="-3600143">
            <a:off x="5775976" y="23500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"/>
          <p:cNvSpPr/>
          <p:nvPr/>
        </p:nvSpPr>
        <p:spPr>
          <a:xfrm rot="-3600210">
            <a:off x="7151631" y="1272112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"/>
          <p:cNvSpPr/>
          <p:nvPr/>
        </p:nvSpPr>
        <p:spPr>
          <a:xfrm rot="7199894">
            <a:off x="-548376" y="418983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9"/>
          <p:cNvSpPr/>
          <p:nvPr/>
        </p:nvSpPr>
        <p:spPr>
          <a:xfrm rot="7199894">
            <a:off x="332349" y="365048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"/>
          <p:cNvSpPr/>
          <p:nvPr/>
        </p:nvSpPr>
        <p:spPr>
          <a:xfrm rot="7199894">
            <a:off x="-548376" y="313720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"/>
          <p:cNvSpPr/>
          <p:nvPr/>
        </p:nvSpPr>
        <p:spPr>
          <a:xfrm rot="7199894">
            <a:off x="332349" y="4696634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"/>
          <p:cNvSpPr/>
          <p:nvPr/>
        </p:nvSpPr>
        <p:spPr>
          <a:xfrm rot="7199857">
            <a:off x="760896" y="27252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"/>
          <p:cNvSpPr/>
          <p:nvPr/>
        </p:nvSpPr>
        <p:spPr>
          <a:xfrm rot="7199857">
            <a:off x="1388221" y="43276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 rot="7199790">
            <a:off x="-88652" y="1892542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 rot="7199857">
            <a:off x="2436671" y="48344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 rot="7199790">
            <a:off x="2192623" y="3518242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" name="Google Shape;208;p19"/>
          <p:cNvCxnSpPr/>
          <p:nvPr/>
        </p:nvCxnSpPr>
        <p:spPr>
          <a:xfrm>
            <a:off x="-588975" y="1076204"/>
            <a:ext cx="43863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19"/>
          <p:cNvSpPr/>
          <p:nvPr/>
        </p:nvSpPr>
        <p:spPr>
          <a:xfrm>
            <a:off x="0" y="4914900"/>
            <a:ext cx="9144000" cy="1443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9"/>
          <p:cNvSpPr txBox="1"/>
          <p:nvPr/>
        </p:nvSpPr>
        <p:spPr>
          <a:xfrm>
            <a:off x="7353300" y="4829175"/>
            <a:ext cx="18288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SAF Impacts and Outlook   |   06</a:t>
            </a:r>
            <a:endParaRPr b="1"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229" y="92175"/>
            <a:ext cx="628800" cy="62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74" y="1755900"/>
            <a:ext cx="3907840" cy="21483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3" name="Google Shape;2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5177" y="1755900"/>
            <a:ext cx="3859156" cy="21483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/>
          <p:nvPr/>
        </p:nvSpPr>
        <p:spPr>
          <a:xfrm rot="1799790">
            <a:off x="7550792" y="2622431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"/>
          <p:cNvSpPr txBox="1"/>
          <p:nvPr>
            <p:ph type="title"/>
          </p:nvPr>
        </p:nvSpPr>
        <p:spPr>
          <a:xfrm>
            <a:off x="1875138" y="970375"/>
            <a:ext cx="532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Oswald"/>
                <a:ea typeface="Oswald"/>
                <a:cs typeface="Oswald"/>
                <a:sym typeface="Oswald"/>
              </a:rPr>
              <a:t>100% of revenue comes from SAF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0" name="Google Shape;220;p20"/>
          <p:cNvSpPr txBox="1"/>
          <p:nvPr>
            <p:ph type="title"/>
          </p:nvPr>
        </p:nvSpPr>
        <p:spPr>
          <a:xfrm>
            <a:off x="1244400" y="2285400"/>
            <a:ext cx="6655200" cy="572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Oswald"/>
                <a:ea typeface="Oswald"/>
                <a:cs typeface="Oswald"/>
                <a:sym typeface="Oswald"/>
              </a:rPr>
              <a:t>Will be requesting a </a:t>
            </a:r>
            <a:r>
              <a:rPr lang="en" sz="2700">
                <a:latin typeface="Oswald"/>
                <a:ea typeface="Oswald"/>
                <a:cs typeface="Oswald"/>
                <a:sym typeface="Oswald"/>
              </a:rPr>
              <a:t>$10 per semester increase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1" name="Google Shape;221;p20"/>
          <p:cNvSpPr/>
          <p:nvPr/>
        </p:nvSpPr>
        <p:spPr>
          <a:xfrm rot="-9000106">
            <a:off x="-162986" y="-390323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"/>
          <p:cNvSpPr/>
          <p:nvPr/>
        </p:nvSpPr>
        <p:spPr>
          <a:xfrm rot="-9000106">
            <a:off x="376364" y="49040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0"/>
          <p:cNvSpPr/>
          <p:nvPr/>
        </p:nvSpPr>
        <p:spPr>
          <a:xfrm rot="-9000106">
            <a:off x="889639" y="-390323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"/>
          <p:cNvSpPr/>
          <p:nvPr/>
        </p:nvSpPr>
        <p:spPr>
          <a:xfrm rot="-9000106">
            <a:off x="-669788" y="49040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"/>
          <p:cNvSpPr/>
          <p:nvPr/>
        </p:nvSpPr>
        <p:spPr>
          <a:xfrm rot="-9000143">
            <a:off x="1727396" y="42932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"/>
          <p:cNvSpPr/>
          <p:nvPr/>
        </p:nvSpPr>
        <p:spPr>
          <a:xfrm rot="-9000143">
            <a:off x="-3979" y="152510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"/>
          <p:cNvSpPr/>
          <p:nvPr/>
        </p:nvSpPr>
        <p:spPr>
          <a:xfrm rot="-9000210">
            <a:off x="3085987" y="-123727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"/>
          <p:cNvSpPr/>
          <p:nvPr/>
        </p:nvSpPr>
        <p:spPr>
          <a:xfrm rot="-9000143">
            <a:off x="22621" y="272595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"/>
          <p:cNvSpPr/>
          <p:nvPr/>
        </p:nvSpPr>
        <p:spPr>
          <a:xfrm rot="-9000210">
            <a:off x="1079287" y="1624148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"/>
          <p:cNvSpPr/>
          <p:nvPr/>
        </p:nvSpPr>
        <p:spPr>
          <a:xfrm rot="1799894">
            <a:off x="8105454" y="456414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"/>
          <p:cNvSpPr/>
          <p:nvPr/>
        </p:nvSpPr>
        <p:spPr>
          <a:xfrm rot="1799894">
            <a:off x="7566104" y="36834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 rot="1799894">
            <a:off x="7052829" y="456414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 rot="1799894">
            <a:off x="8612257" y="36834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 rot="1799857">
            <a:off x="6814451" y="370410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"/>
          <p:cNvSpPr/>
          <p:nvPr/>
        </p:nvSpPr>
        <p:spPr>
          <a:xfrm rot="1799857">
            <a:off x="8264451" y="292438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 rot="1799790">
            <a:off x="5848892" y="4675106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"/>
          <p:cNvSpPr/>
          <p:nvPr/>
        </p:nvSpPr>
        <p:spPr>
          <a:xfrm rot="1799857">
            <a:off x="8771251" y="157113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"/>
          <p:cNvSpPr txBox="1"/>
          <p:nvPr>
            <p:ph type="title"/>
          </p:nvPr>
        </p:nvSpPr>
        <p:spPr>
          <a:xfrm>
            <a:off x="1909050" y="3560624"/>
            <a:ext cx="5325900" cy="10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Funding traditions, building communities, and cultivating inquiry beyond the classroom</a:t>
            </a:r>
            <a:endParaRPr sz="36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39" name="Google Shape;239;p20"/>
          <p:cNvCxnSpPr/>
          <p:nvPr/>
        </p:nvCxnSpPr>
        <p:spPr>
          <a:xfrm flipH="1" rot="10800000">
            <a:off x="-588975" y="1818704"/>
            <a:ext cx="7310700" cy="195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20"/>
          <p:cNvCxnSpPr/>
          <p:nvPr/>
        </p:nvCxnSpPr>
        <p:spPr>
          <a:xfrm flipH="1" rot="10800000">
            <a:off x="2225875" y="3267754"/>
            <a:ext cx="7310700" cy="195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20"/>
          <p:cNvSpPr/>
          <p:nvPr/>
        </p:nvSpPr>
        <p:spPr>
          <a:xfrm>
            <a:off x="0" y="4914900"/>
            <a:ext cx="9144000" cy="1443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"/>
          <p:cNvSpPr txBox="1"/>
          <p:nvPr/>
        </p:nvSpPr>
        <p:spPr>
          <a:xfrm>
            <a:off x="7353300" y="4829175"/>
            <a:ext cx="18288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SAF Impacts and Outlook   |   07</a:t>
            </a:r>
            <a:endParaRPr b="1"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3" name="Google Shape;2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229" y="92175"/>
            <a:ext cx="628800" cy="62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Questions?</a:t>
            </a:r>
            <a:endParaRPr sz="3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9" name="Google Shape;249;p21"/>
          <p:cNvSpPr/>
          <p:nvPr/>
        </p:nvSpPr>
        <p:spPr>
          <a:xfrm rot="-9000106">
            <a:off x="-169736" y="-245473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"/>
          <p:cNvSpPr/>
          <p:nvPr/>
        </p:nvSpPr>
        <p:spPr>
          <a:xfrm rot="-9000106">
            <a:off x="369614" y="63525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"/>
          <p:cNvSpPr/>
          <p:nvPr/>
        </p:nvSpPr>
        <p:spPr>
          <a:xfrm rot="-9000106">
            <a:off x="882889" y="-245473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1"/>
          <p:cNvSpPr/>
          <p:nvPr/>
        </p:nvSpPr>
        <p:spPr>
          <a:xfrm rot="-9000106">
            <a:off x="-676538" y="63525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1"/>
          <p:cNvSpPr/>
          <p:nvPr/>
        </p:nvSpPr>
        <p:spPr>
          <a:xfrm rot="-9000143">
            <a:off x="1591671" y="104262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"/>
          <p:cNvSpPr/>
          <p:nvPr/>
        </p:nvSpPr>
        <p:spPr>
          <a:xfrm rot="-9000143">
            <a:off x="-10729" y="166995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 rot="-9000210">
            <a:off x="2698237" y="173523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1"/>
          <p:cNvSpPr/>
          <p:nvPr/>
        </p:nvSpPr>
        <p:spPr>
          <a:xfrm rot="-9000143">
            <a:off x="-517529" y="271840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"/>
          <p:cNvSpPr/>
          <p:nvPr/>
        </p:nvSpPr>
        <p:spPr>
          <a:xfrm rot="-9000210">
            <a:off x="1072537" y="2454798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1"/>
          <p:cNvSpPr/>
          <p:nvPr/>
        </p:nvSpPr>
        <p:spPr>
          <a:xfrm rot="1799894">
            <a:off x="8258029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1"/>
          <p:cNvSpPr/>
          <p:nvPr/>
        </p:nvSpPr>
        <p:spPr>
          <a:xfrm rot="1799894">
            <a:off x="7718679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 rot="1799894">
            <a:off x="7205404" y="4501222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/>
          <p:nvPr/>
        </p:nvSpPr>
        <p:spPr>
          <a:xfrm rot="1799894">
            <a:off x="8764832" y="3620497"/>
            <a:ext cx="1035055" cy="89674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"/>
          <p:cNvSpPr/>
          <p:nvPr/>
        </p:nvSpPr>
        <p:spPr>
          <a:xfrm rot="1799857">
            <a:off x="6685651" y="3957230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1"/>
          <p:cNvSpPr/>
          <p:nvPr/>
        </p:nvSpPr>
        <p:spPr>
          <a:xfrm rot="1799857">
            <a:off x="8417026" y="286145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"/>
          <p:cNvSpPr/>
          <p:nvPr/>
        </p:nvSpPr>
        <p:spPr>
          <a:xfrm rot="1799790">
            <a:off x="5772867" y="4764581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"/>
          <p:cNvSpPr/>
          <p:nvPr/>
        </p:nvSpPr>
        <p:spPr>
          <a:xfrm rot="1799857">
            <a:off x="8619026" y="1660605"/>
            <a:ext cx="717052" cy="621085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"/>
          <p:cNvSpPr/>
          <p:nvPr/>
        </p:nvSpPr>
        <p:spPr>
          <a:xfrm rot="1799790">
            <a:off x="7627167" y="2864306"/>
            <a:ext cx="423645" cy="36678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"/>
          <p:cNvSpPr txBox="1"/>
          <p:nvPr/>
        </p:nvSpPr>
        <p:spPr>
          <a:xfrm>
            <a:off x="714750" y="4312100"/>
            <a:ext cx="7714500" cy="4038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jeastwood3@gatech.edu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8" name="Google Shape;2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229" y="92175"/>
            <a:ext cx="628800" cy="62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