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7" r:id="rId2"/>
    <p:sldMasterId id="2147483685" r:id="rId3"/>
    <p:sldMasterId id="2147483687" r:id="rId4"/>
    <p:sldMasterId id="2147483697" r:id="rId5"/>
    <p:sldMasterId id="2147483710" r:id="rId6"/>
  </p:sldMasterIdLst>
  <p:notesMasterIdLst>
    <p:notesMasterId r:id="rId29"/>
  </p:notesMasterIdLst>
  <p:sldIdLst>
    <p:sldId id="257" r:id="rId7"/>
    <p:sldId id="343" r:id="rId8"/>
    <p:sldId id="371" r:id="rId9"/>
    <p:sldId id="374" r:id="rId10"/>
    <p:sldId id="398" r:id="rId11"/>
    <p:sldId id="386" r:id="rId12"/>
    <p:sldId id="395" r:id="rId13"/>
    <p:sldId id="382" r:id="rId14"/>
    <p:sldId id="383" r:id="rId15"/>
    <p:sldId id="376" r:id="rId16"/>
    <p:sldId id="377" r:id="rId17"/>
    <p:sldId id="375" r:id="rId18"/>
    <p:sldId id="379" r:id="rId19"/>
    <p:sldId id="401" r:id="rId20"/>
    <p:sldId id="402" r:id="rId21"/>
    <p:sldId id="400" r:id="rId22"/>
    <p:sldId id="381" r:id="rId23"/>
    <p:sldId id="364" r:id="rId24"/>
    <p:sldId id="337" r:id="rId25"/>
    <p:sldId id="378" r:id="rId26"/>
    <p:sldId id="342" r:id="rId27"/>
    <p:sldId id="281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uderi, John W" initials="SJW" lastIdx="3" clrIdx="0">
    <p:extLst>
      <p:ext uri="{19B8F6BF-5375-455C-9EA6-DF929625EA0E}">
        <p15:presenceInfo xmlns:p15="http://schemas.microsoft.com/office/powerpoint/2012/main" userId="S-1-5-21-1177238915-2111687655-1060284298-383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 autoAdjust="0"/>
    <p:restoredTop sz="83605" autoAdjust="0"/>
  </p:normalViewPr>
  <p:slideViewPr>
    <p:cSldViewPr snapToGrid="0" snapToObjects="1">
      <p:cViewPr varScale="1">
        <p:scale>
          <a:sx n="93" d="100"/>
          <a:sy n="93" d="100"/>
        </p:scale>
        <p:origin x="1464" y="72"/>
      </p:cViewPr>
      <p:guideLst>
        <p:guide orient="horz" pos="773"/>
        <p:guide pos="2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hsfile.ad.gatech.edu\personal_folders\jscuderi3\Reports\REPORTS%20Current7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hsfile.ad.gatech.edu\personal_folders\jscuderi3\Reports\REPORTS%20Current7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hsfile.ad.gatech.edu\healthshares\Reports\Monthly%20Metric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hsfile.ad.gatech.edu\healthshares\Reports\Monthly%20Metric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hsfile.ad.gatech.edu\healthshares\Reports\Monthly%20Metric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hsfile.ad.gatech.edu\healthshares\Reports\Monthly%20Metric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hsfile.ad.gatech.edu\personal_folders\jscuderi3\Risk%20Management\CUSTOMER%20SATISFACTION%20REPORT%20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hsfile.ad.gatech.edu\personal_folders\jscuderi3\Risk%20Management\CUSTOMER%20SATISFACTION%20REPORT%20201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hsfile.ad.gatech.edu\personal_folders\jscuderi3\Risk%20Management\CUSTOMER%20SATISFACTION%20REPORT%20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hsfile.ad.gatech.edu\personal_folders\jscuderi3\Risk%20Management\CUSTOMER%20SATISFACTION%20REPORT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Health Initiatives Individual Services </a:t>
            </a:r>
            <a:endParaRPr lang="en-US" sz="3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VOICE</c:v>
                </c:pt>
                <c:pt idx="1">
                  <c:v>Nutrition</c:v>
                </c:pt>
                <c:pt idx="2">
                  <c:v>Wellness Coaching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182</c:v>
                </c:pt>
                <c:pt idx="1">
                  <c:v>793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E-4029-BBE1-E2D6E80CE4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19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VOICE</c:v>
                </c:pt>
                <c:pt idx="1">
                  <c:v>Nutrition</c:v>
                </c:pt>
                <c:pt idx="2">
                  <c:v>Wellness Coaching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165</c:v>
                </c:pt>
                <c:pt idx="1">
                  <c:v>751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E-4029-BBE1-E2D6E80CE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8567128"/>
        <c:axId val="228564832"/>
      </c:barChart>
      <c:catAx>
        <c:axId val="22856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564832"/>
        <c:crosses val="autoZero"/>
        <c:auto val="1"/>
        <c:lblAlgn val="ctr"/>
        <c:lblOffset val="100"/>
        <c:noMultiLvlLbl val="0"/>
      </c:catAx>
      <c:valAx>
        <c:axId val="2285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56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7903282229157"/>
          <c:y val="0.11298613589116106"/>
          <c:w val="0.80172440944881884"/>
          <c:h val="0.71802663067034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Sheet2!$B$3:$I$3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Sheet2!$B$4:$I$4</c:f>
              <c:numCache>
                <c:formatCode>"$"#,##0</c:formatCode>
                <c:ptCount val="8"/>
                <c:pt idx="0">
                  <c:v>7535028</c:v>
                </c:pt>
                <c:pt idx="1">
                  <c:v>7977270</c:v>
                </c:pt>
                <c:pt idx="2">
                  <c:v>8785928</c:v>
                </c:pt>
                <c:pt idx="3">
                  <c:v>8979415</c:v>
                </c:pt>
                <c:pt idx="4">
                  <c:v>9511746</c:v>
                </c:pt>
                <c:pt idx="5">
                  <c:v>10409648</c:v>
                </c:pt>
                <c:pt idx="6">
                  <c:v>11419735</c:v>
                </c:pt>
                <c:pt idx="7" formatCode="&quot;$&quot;#,##0_);\(&quot;$&quot;#,##0\)">
                  <c:v>12174077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3-42D2-98CE-EE2D09102F63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Fee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Sheet2!$B$3:$I$3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Sheet2!$B$5:$I$5</c:f>
              <c:numCache>
                <c:formatCode>"$"#,##0</c:formatCode>
                <c:ptCount val="8"/>
                <c:pt idx="0">
                  <c:v>6508285.46</c:v>
                </c:pt>
                <c:pt idx="1">
                  <c:v>6726863.5399999991</c:v>
                </c:pt>
                <c:pt idx="2">
                  <c:v>6936378.8100000005</c:v>
                </c:pt>
                <c:pt idx="3">
                  <c:v>6951845</c:v>
                </c:pt>
                <c:pt idx="4">
                  <c:v>7064251</c:v>
                </c:pt>
                <c:pt idx="5">
                  <c:v>7236765</c:v>
                </c:pt>
                <c:pt idx="6">
                  <c:v>7511125</c:v>
                </c:pt>
                <c:pt idx="7" formatCode="&quot;$&quot;#,##0_);\(&quot;$&quot;#,##0\)">
                  <c:v>7749427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3-42D2-98CE-EE2D09102F63}"/>
            </c:ext>
          </c:extLst>
        </c:ser>
        <c:ser>
          <c:idx val="2"/>
          <c:order val="2"/>
          <c:tx>
            <c:strRef>
              <c:f>Sheet2!$A$6</c:f>
              <c:strCache>
                <c:ptCount val="1"/>
                <c:pt idx="0">
                  <c:v>Pharmacy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Sheet2!$B$3:$I$3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Sheet2!$B$6:$I$6</c:f>
              <c:numCache>
                <c:formatCode>"$"#,##0</c:formatCode>
                <c:ptCount val="8"/>
                <c:pt idx="0">
                  <c:v>418746.07</c:v>
                </c:pt>
                <c:pt idx="1">
                  <c:v>488483.85</c:v>
                </c:pt>
                <c:pt idx="2">
                  <c:v>948327</c:v>
                </c:pt>
                <c:pt idx="3">
                  <c:v>1147441</c:v>
                </c:pt>
                <c:pt idx="4">
                  <c:v>1563046</c:v>
                </c:pt>
                <c:pt idx="5">
                  <c:v>2198434</c:v>
                </c:pt>
                <c:pt idx="6">
                  <c:v>2567687</c:v>
                </c:pt>
                <c:pt idx="7" formatCode="&quot;$&quot;#,##0_);\(&quot;$&quot;#,##0\)">
                  <c:v>3519936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E3-42D2-98CE-EE2D09102F63}"/>
            </c:ext>
          </c:extLst>
        </c:ser>
        <c:ser>
          <c:idx val="3"/>
          <c:order val="3"/>
          <c:tx>
            <c:strRef>
              <c:f>Sheet2!$A$7</c:f>
              <c:strCache>
                <c:ptCount val="1"/>
                <c:pt idx="0">
                  <c:v>Other Revenue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Sheet2!$B$3:$I$3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Sheet2!$B$7:$I$7</c:f>
              <c:numCache>
                <c:formatCode>"$"#,##0</c:formatCode>
                <c:ptCount val="8"/>
                <c:pt idx="0">
                  <c:v>607996.46999999974</c:v>
                </c:pt>
                <c:pt idx="1">
                  <c:v>761922.61000000127</c:v>
                </c:pt>
                <c:pt idx="2">
                  <c:v>901222.18999999948</c:v>
                </c:pt>
                <c:pt idx="3">
                  <c:v>880129</c:v>
                </c:pt>
                <c:pt idx="4">
                  <c:v>884449</c:v>
                </c:pt>
                <c:pt idx="5">
                  <c:v>974449</c:v>
                </c:pt>
                <c:pt idx="6">
                  <c:v>1340923</c:v>
                </c:pt>
                <c:pt idx="7">
                  <c:v>904714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3-42D2-98CE-EE2D09102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563272"/>
        <c:axId val="711558680"/>
      </c:barChart>
      <c:catAx>
        <c:axId val="71156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558680"/>
        <c:crosses val="autoZero"/>
        <c:auto val="1"/>
        <c:lblAlgn val="ctr"/>
        <c:lblOffset val="100"/>
        <c:noMultiLvlLbl val="0"/>
      </c:catAx>
      <c:valAx>
        <c:axId val="71155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56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Sheet2!$A$12</c:f>
              <c:strCache>
                <c:ptCount val="1"/>
                <c:pt idx="0">
                  <c:v>Total Expenses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Sheet2!$B$11:$I$11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Sheet2!$B$12:$I$12</c:f>
              <c:numCache>
                <c:formatCode>"$"#,##0</c:formatCode>
                <c:ptCount val="8"/>
                <c:pt idx="0">
                  <c:v>6690613</c:v>
                </c:pt>
                <c:pt idx="1">
                  <c:v>7055661</c:v>
                </c:pt>
                <c:pt idx="2">
                  <c:v>8015371</c:v>
                </c:pt>
                <c:pt idx="3">
                  <c:v>8650613</c:v>
                </c:pt>
                <c:pt idx="4">
                  <c:v>9247016</c:v>
                </c:pt>
                <c:pt idx="5">
                  <c:v>10136034</c:v>
                </c:pt>
                <c:pt idx="6">
                  <c:v>11007677</c:v>
                </c:pt>
                <c:pt idx="7" formatCode="&quot;$&quot;#,##0_);\(&quot;$&quot;#,##0\)">
                  <c:v>11260552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1-4B6A-BCFF-57CFDC7A7D91}"/>
            </c:ext>
          </c:extLst>
        </c:ser>
        <c:ser>
          <c:idx val="1"/>
          <c:order val="1"/>
          <c:tx>
            <c:strRef>
              <c:f>Sheet2!$A$13</c:f>
              <c:strCache>
                <c:ptCount val="1"/>
                <c:pt idx="0">
                  <c:v>Pharmacy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Sheet2!$B$11:$I$11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Sheet2!$B$13:$I$13</c:f>
              <c:numCache>
                <c:formatCode>"$"#,##0</c:formatCode>
                <c:ptCount val="8"/>
                <c:pt idx="0">
                  <c:v>449398</c:v>
                </c:pt>
                <c:pt idx="1">
                  <c:v>534199</c:v>
                </c:pt>
                <c:pt idx="2">
                  <c:v>873643</c:v>
                </c:pt>
                <c:pt idx="3">
                  <c:v>1014421</c:v>
                </c:pt>
                <c:pt idx="4">
                  <c:v>1417920</c:v>
                </c:pt>
                <c:pt idx="5">
                  <c:v>1894587</c:v>
                </c:pt>
                <c:pt idx="6">
                  <c:v>2522625</c:v>
                </c:pt>
                <c:pt idx="7" formatCode="&quot;$&quot;#,##0_);\(&quot;$&quot;#,##0\)">
                  <c:v>2636148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1-4B6A-BCFF-57CFDC7A7D91}"/>
            </c:ext>
          </c:extLst>
        </c:ser>
        <c:ser>
          <c:idx val="2"/>
          <c:order val="2"/>
          <c:tx>
            <c:strRef>
              <c:f>Sheet2!$A$14</c:f>
              <c:strCache>
                <c:ptCount val="1"/>
                <c:pt idx="0">
                  <c:v>Personal Expenses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Sheet2!$B$11:$I$11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Sheet2!$B$14:$I$14</c:f>
              <c:numCache>
                <c:formatCode>"$"#,##0</c:formatCode>
                <c:ptCount val="8"/>
                <c:pt idx="0">
                  <c:v>4838015.17</c:v>
                </c:pt>
                <c:pt idx="1">
                  <c:v>5007146.6500000004</c:v>
                </c:pt>
                <c:pt idx="2">
                  <c:v>5390206.8499999996</c:v>
                </c:pt>
                <c:pt idx="3">
                  <c:v>5941246.46</c:v>
                </c:pt>
                <c:pt idx="4">
                  <c:v>6114874</c:v>
                </c:pt>
                <c:pt idx="5">
                  <c:v>6423282</c:v>
                </c:pt>
                <c:pt idx="6">
                  <c:v>6478069</c:v>
                </c:pt>
                <c:pt idx="7" formatCode="&quot;$&quot;#,##0_);\(&quot;$&quot;#,##0\)">
                  <c:v>6553997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1-4B6A-BCFF-57CFDC7A7D91}"/>
            </c:ext>
          </c:extLst>
        </c:ser>
        <c:ser>
          <c:idx val="3"/>
          <c:order val="3"/>
          <c:tx>
            <c:strRef>
              <c:f>Sheet2!$A$15</c:f>
              <c:strCache>
                <c:ptCount val="1"/>
                <c:pt idx="0">
                  <c:v>Other Expenses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Sheet2!$B$11:$I$11</c:f>
              <c:strCache>
                <c:ptCount val="8"/>
                <c:pt idx="0">
                  <c:v>FY2012 actual</c:v>
                </c:pt>
                <c:pt idx="1">
                  <c:v>FY2013 actual</c:v>
                </c:pt>
                <c:pt idx="2">
                  <c:v>FY2014 actual</c:v>
                </c:pt>
                <c:pt idx="3">
                  <c:v>FY2015 actual</c:v>
                </c:pt>
                <c:pt idx="4">
                  <c:v>FY2016 actual</c:v>
                </c:pt>
                <c:pt idx="5">
                  <c:v>FY2017 actual</c:v>
                </c:pt>
                <c:pt idx="6">
                  <c:v>FY2018 actual</c:v>
                </c:pt>
                <c:pt idx="7">
                  <c:v>FY2019 actual</c:v>
                </c:pt>
              </c:strCache>
            </c:strRef>
          </c:cat>
          <c:val>
            <c:numRef>
              <c:f>Sheet2!$B$15:$I$15</c:f>
              <c:numCache>
                <c:formatCode>"$"#,##0</c:formatCode>
                <c:ptCount val="8"/>
                <c:pt idx="0">
                  <c:v>1403199.83</c:v>
                </c:pt>
                <c:pt idx="1">
                  <c:v>1514315.3499999996</c:v>
                </c:pt>
                <c:pt idx="2">
                  <c:v>1751521.1500000004</c:v>
                </c:pt>
                <c:pt idx="3">
                  <c:v>1694945.54</c:v>
                </c:pt>
                <c:pt idx="4">
                  <c:v>1714222</c:v>
                </c:pt>
                <c:pt idx="5">
                  <c:v>1818165</c:v>
                </c:pt>
                <c:pt idx="6">
                  <c:v>2006983</c:v>
                </c:pt>
                <c:pt idx="7" formatCode="&quot;$&quot;#,##0_);\(&quot;$&quot;#,##0\)">
                  <c:v>2070407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C1-4B6A-BCFF-57CFDC7A7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550480"/>
        <c:axId val="711550808"/>
      </c:barChart>
      <c:catAx>
        <c:axId val="7115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550808"/>
        <c:crosses val="autoZero"/>
        <c:auto val="1"/>
        <c:lblAlgn val="ctr"/>
        <c:lblOffset val="100"/>
        <c:noMultiLvlLbl val="0"/>
      </c:catAx>
      <c:valAx>
        <c:axId val="71155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55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/>
              <a:t>Peer Institutional Mandatory</a:t>
            </a:r>
            <a:r>
              <a:rPr lang="en-US" sz="1050" b="1" baseline="0" dirty="0"/>
              <a:t> Health Fee Analysis</a:t>
            </a:r>
          </a:p>
          <a:p>
            <a:pPr>
              <a:defRPr sz="1050" b="1"/>
            </a:pPr>
            <a:r>
              <a:rPr lang="en-US" sz="1050" b="1" baseline="0" dirty="0"/>
              <a:t>Fall </a:t>
            </a:r>
            <a:r>
              <a:rPr lang="en-US" sz="1050" b="1" dirty="0"/>
              <a:t>FY18</a:t>
            </a:r>
          </a:p>
          <a:p>
            <a:pPr>
              <a:defRPr sz="1050" b="1"/>
            </a:pPr>
            <a:r>
              <a:rPr lang="en-US" sz="1050" b="1" dirty="0"/>
              <a:t>(per semester)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729548927136708E-2"/>
          <c:y val="0.20668995422184558"/>
          <c:w val="0.84271735373608758"/>
          <c:h val="0.60708587462946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'Fee Comp 1'!$F$1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29-480A-8B8A-D98D7F7D953F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29-480A-8B8A-D98D7F7D9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'Fee Comp 1'!$A$2:$A$15</c:f>
              <c:strCache>
                <c:ptCount val="14"/>
                <c:pt idx="0">
                  <c:v>Georgia State</c:v>
                </c:pt>
                <c:pt idx="1">
                  <c:v>Berkeley</c:v>
                </c:pt>
                <c:pt idx="2">
                  <c:v>Texas A&amp;M</c:v>
                </c:pt>
                <c:pt idx="3">
                  <c:v>UCLA</c:v>
                </c:pt>
                <c:pt idx="4">
                  <c:v>Northwestern</c:v>
                </c:pt>
                <c:pt idx="5">
                  <c:v>Minnesota</c:v>
                </c:pt>
                <c:pt idx="6">
                  <c:v>GT</c:v>
                </c:pt>
                <c:pt idx="7">
                  <c:v>UGA</c:v>
                </c:pt>
                <c:pt idx="8">
                  <c:v>Wisconsin</c:v>
                </c:pt>
                <c:pt idx="9">
                  <c:v>NC State</c:v>
                </c:pt>
                <c:pt idx="10">
                  <c:v>Virginia Tech</c:v>
                </c:pt>
                <c:pt idx="11">
                  <c:v>Florida</c:v>
                </c:pt>
                <c:pt idx="12">
                  <c:v>Illinois</c:v>
                </c:pt>
                <c:pt idx="13">
                  <c:v>Stanford</c:v>
                </c:pt>
              </c:strCache>
            </c:strRef>
          </c:cat>
          <c:val>
            <c:numRef>
              <c:f>'Fee Comp 1'!$F$2:$F$15</c:f>
              <c:numCache>
                <c:formatCode>General</c:formatCode>
                <c:ptCount val="14"/>
                <c:pt idx="0">
                  <c:v>40</c:v>
                </c:pt>
                <c:pt idx="1">
                  <c:v>74</c:v>
                </c:pt>
                <c:pt idx="2">
                  <c:v>75</c:v>
                </c:pt>
                <c:pt idx="3">
                  <c:v>90</c:v>
                </c:pt>
                <c:pt idx="4">
                  <c:v>101</c:v>
                </c:pt>
                <c:pt idx="5">
                  <c:v>138</c:v>
                </c:pt>
                <c:pt idx="6">
                  <c:v>168</c:v>
                </c:pt>
                <c:pt idx="7">
                  <c:v>203</c:v>
                </c:pt>
                <c:pt idx="8">
                  <c:v>212</c:v>
                </c:pt>
                <c:pt idx="9">
                  <c:v>204</c:v>
                </c:pt>
                <c:pt idx="10">
                  <c:v>224</c:v>
                </c:pt>
                <c:pt idx="11">
                  <c:v>237</c:v>
                </c:pt>
                <c:pt idx="12">
                  <c:v>233</c:v>
                </c:pt>
                <c:pt idx="13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9-480A-8B8A-D98D7F7D9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134736"/>
        <c:axId val="788141296"/>
      </c:barChart>
      <c:catAx>
        <c:axId val="7881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41296"/>
        <c:crosses val="autoZero"/>
        <c:auto val="1"/>
        <c:lblAlgn val="ctr"/>
        <c:lblOffset val="100"/>
        <c:noMultiLvlLbl val="0"/>
      </c:catAx>
      <c:valAx>
        <c:axId val="78814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3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050"/>
              <a:t>Stamps Health Services </a:t>
            </a:r>
          </a:p>
          <a:p>
            <a:pPr>
              <a:defRPr sz="1050"/>
            </a:pPr>
            <a:r>
              <a:rPr lang="en-US" sz="1050"/>
              <a:t>Health Fee History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56634230062743"/>
          <c:y val="0.16618535762048817"/>
          <c:w val="0.81450041357907654"/>
          <c:h val="0.60837720897966774"/>
        </c:manualLayout>
      </c:layout>
      <c:lineChart>
        <c:grouping val="standard"/>
        <c:varyColors val="0"/>
        <c:ser>
          <c:idx val="1"/>
          <c:order val="1"/>
          <c:tx>
            <c:strRef>
              <c:f>'Fee Comp 3'!$A$6</c:f>
              <c:strCache>
                <c:ptCount val="1"/>
                <c:pt idx="0">
                  <c:v>Health Fee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'Fee Comp 3'!$F$1:$Q$1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  <c:extLst/>
            </c:strRef>
          </c:cat>
          <c:val>
            <c:numRef>
              <c:f>'Fee Comp 3'!$F$6:$Q$6</c:f>
              <c:numCache>
                <c:formatCode>General</c:formatCode>
                <c:ptCount val="8"/>
                <c:pt idx="0">
                  <c:v>154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  <c:pt idx="5">
                  <c:v>165</c:v>
                </c:pt>
                <c:pt idx="6">
                  <c:v>168</c:v>
                </c:pt>
                <c:pt idx="7">
                  <c:v>172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948-4460-A9A0-2E7E040E9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300344"/>
        <c:axId val="368300736"/>
      </c:lineChart>
      <c:lineChart>
        <c:grouping val="standard"/>
        <c:varyColors val="0"/>
        <c:ser>
          <c:idx val="0"/>
          <c:order val="0"/>
          <c:tx>
            <c:strRef>
              <c:f>'Fee Comp 3'!$A$5</c:f>
              <c:strCache>
                <c:ptCount val="1"/>
                <c:pt idx="0">
                  <c:v>Fee Increase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'Fee Comp 3'!$F$1:$Q$1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  <c:extLst/>
            </c:strRef>
          </c:cat>
          <c:val>
            <c:numRef>
              <c:f>'Fee Comp 3'!$F$5:$Q$5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948-4460-A9A0-2E7E040E9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301520"/>
        <c:axId val="368301128"/>
      </c:lineChart>
      <c:catAx>
        <c:axId val="368300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8300736"/>
        <c:crosses val="autoZero"/>
        <c:auto val="1"/>
        <c:lblAlgn val="ctr"/>
        <c:lblOffset val="100"/>
        <c:noMultiLvlLbl val="0"/>
      </c:catAx>
      <c:valAx>
        <c:axId val="368300736"/>
        <c:scaling>
          <c:orientation val="minMax"/>
          <c:min val="1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Health Fee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68300344"/>
        <c:crosses val="autoZero"/>
        <c:crossBetween val="between"/>
      </c:valAx>
      <c:valAx>
        <c:axId val="368301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68301520"/>
        <c:crosses val="max"/>
        <c:crossBetween val="between"/>
      </c:valAx>
      <c:catAx>
        <c:axId val="36830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3011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Psychiatry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'Visit Data'!$A$110:$A$116</c:f>
              <c:strCache>
                <c:ptCount val="7"/>
                <c:pt idx="0">
                  <c:v>FY13</c:v>
                </c:pt>
                <c:pt idx="1">
                  <c:v>FY 14 </c:v>
                </c:pt>
                <c:pt idx="2">
                  <c:v>FY 15</c:v>
                </c:pt>
                <c:pt idx="3">
                  <c:v>FY 16</c:v>
                </c:pt>
                <c:pt idx="4">
                  <c:v>FY 17 </c:v>
                </c:pt>
                <c:pt idx="5">
                  <c:v>FY 18</c:v>
                </c:pt>
                <c:pt idx="6">
                  <c:v>FY 19</c:v>
                </c:pt>
              </c:strCache>
            </c:strRef>
          </c:cat>
          <c:val>
            <c:numRef>
              <c:f>'Visit Data'!$D$110:$D$116</c:f>
              <c:numCache>
                <c:formatCode>_(* #,##0_);_(* \(#,##0\);_(* "-"??_);_(@_)</c:formatCode>
                <c:ptCount val="7"/>
                <c:pt idx="0">
                  <c:v>3206</c:v>
                </c:pt>
                <c:pt idx="1">
                  <c:v>3362</c:v>
                </c:pt>
                <c:pt idx="2">
                  <c:v>4631</c:v>
                </c:pt>
                <c:pt idx="3">
                  <c:v>5265</c:v>
                </c:pt>
                <c:pt idx="4">
                  <c:v>6199</c:v>
                </c:pt>
                <c:pt idx="5">
                  <c:v>7154</c:v>
                </c:pt>
                <c:pt idx="6">
                  <c:v>6572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B3-44AA-80CF-854F21E9A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62280"/>
        <c:axId val="268962672"/>
      </c:lineChart>
      <c:catAx>
        <c:axId val="268962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962672"/>
        <c:crosses val="autoZero"/>
        <c:auto val="1"/>
        <c:lblAlgn val="ctr"/>
        <c:lblOffset val="100"/>
        <c:noMultiLvlLbl val="0"/>
      </c:catAx>
      <c:valAx>
        <c:axId val="2689626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268962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Women's Health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'Visit Data'!$A$110:$A$116</c:f>
              <c:strCache>
                <c:ptCount val="7"/>
                <c:pt idx="0">
                  <c:v>FY13</c:v>
                </c:pt>
                <c:pt idx="1">
                  <c:v>FY 14 </c:v>
                </c:pt>
                <c:pt idx="2">
                  <c:v>FY 15</c:v>
                </c:pt>
                <c:pt idx="3">
                  <c:v>FY 16</c:v>
                </c:pt>
                <c:pt idx="4">
                  <c:v>FY 17 </c:v>
                </c:pt>
                <c:pt idx="5">
                  <c:v>FY 18</c:v>
                </c:pt>
                <c:pt idx="6">
                  <c:v>FY 19</c:v>
                </c:pt>
              </c:strCache>
            </c:strRef>
          </c:cat>
          <c:val>
            <c:numRef>
              <c:f>'Visit Data'!$C$110:$C$116</c:f>
              <c:numCache>
                <c:formatCode>_(* #,##0_);_(* \(#,##0\);_(* "-"??_);_(@_)</c:formatCode>
                <c:ptCount val="7"/>
                <c:pt idx="0">
                  <c:v>3416</c:v>
                </c:pt>
                <c:pt idx="1">
                  <c:v>3200</c:v>
                </c:pt>
                <c:pt idx="2">
                  <c:v>3434</c:v>
                </c:pt>
                <c:pt idx="3">
                  <c:v>3966</c:v>
                </c:pt>
                <c:pt idx="4">
                  <c:v>3864</c:v>
                </c:pt>
                <c:pt idx="5">
                  <c:v>3793</c:v>
                </c:pt>
                <c:pt idx="6">
                  <c:v>3894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D-42CE-986C-F6FED3394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62280"/>
        <c:axId val="268962672"/>
      </c:lineChart>
      <c:catAx>
        <c:axId val="268962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962672"/>
        <c:crosses val="autoZero"/>
        <c:auto val="1"/>
        <c:lblAlgn val="ctr"/>
        <c:lblOffset val="100"/>
        <c:noMultiLvlLbl val="0"/>
      </c:catAx>
      <c:valAx>
        <c:axId val="2689626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268962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Primary Care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'Visit Data'!$A$110:$A$116</c:f>
              <c:strCache>
                <c:ptCount val="7"/>
                <c:pt idx="0">
                  <c:v>FY13</c:v>
                </c:pt>
                <c:pt idx="1">
                  <c:v>FY 14 </c:v>
                </c:pt>
                <c:pt idx="2">
                  <c:v>FY 15</c:v>
                </c:pt>
                <c:pt idx="3">
                  <c:v>FY 16</c:v>
                </c:pt>
                <c:pt idx="4">
                  <c:v>FY 17 </c:v>
                </c:pt>
                <c:pt idx="5">
                  <c:v>FY 18</c:v>
                </c:pt>
                <c:pt idx="6">
                  <c:v>FY 19</c:v>
                </c:pt>
              </c:strCache>
            </c:strRef>
          </c:cat>
          <c:val>
            <c:numRef>
              <c:f>'Visit Data'!$B$110:$B$116</c:f>
              <c:numCache>
                <c:formatCode>_(* #,##0_);_(* \(#,##0\);_(* "-"??_);_(@_)</c:formatCode>
                <c:ptCount val="7"/>
                <c:pt idx="0">
                  <c:v>24872</c:v>
                </c:pt>
                <c:pt idx="1">
                  <c:v>21981</c:v>
                </c:pt>
                <c:pt idx="2">
                  <c:v>24632</c:v>
                </c:pt>
                <c:pt idx="3">
                  <c:v>24345</c:v>
                </c:pt>
                <c:pt idx="4">
                  <c:v>25235</c:v>
                </c:pt>
                <c:pt idx="5">
                  <c:v>25073</c:v>
                </c:pt>
                <c:pt idx="6">
                  <c:v>25139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23-4DD7-AD57-C3751B5C9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62280"/>
        <c:axId val="268962672"/>
      </c:lineChart>
      <c:catAx>
        <c:axId val="268962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962672"/>
        <c:crosses val="autoZero"/>
        <c:auto val="1"/>
        <c:lblAlgn val="ctr"/>
        <c:lblOffset val="100"/>
        <c:noMultiLvlLbl val="0"/>
      </c:catAx>
      <c:valAx>
        <c:axId val="268962672"/>
        <c:scaling>
          <c:orientation val="minMax"/>
          <c:min val="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268962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Total Appointments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'Visit Data'!$A$110:$A$116</c:f>
              <c:strCache>
                <c:ptCount val="7"/>
                <c:pt idx="0">
                  <c:v>FY13</c:v>
                </c:pt>
                <c:pt idx="1">
                  <c:v>FY 14 </c:v>
                </c:pt>
                <c:pt idx="2">
                  <c:v>FY 15</c:v>
                </c:pt>
                <c:pt idx="3">
                  <c:v>FY 16</c:v>
                </c:pt>
                <c:pt idx="4">
                  <c:v>FY 17 </c:v>
                </c:pt>
                <c:pt idx="5">
                  <c:v>FY 18</c:v>
                </c:pt>
                <c:pt idx="6">
                  <c:v>FY 19</c:v>
                </c:pt>
              </c:strCache>
            </c:strRef>
          </c:cat>
          <c:val>
            <c:numRef>
              <c:f>'Visit Data'!$E$110:$E$116</c:f>
              <c:numCache>
                <c:formatCode>_(* #,##0_);_(* \(#,##0\);_(* "-"??_);_(@_)</c:formatCode>
                <c:ptCount val="7"/>
                <c:pt idx="0">
                  <c:v>31494</c:v>
                </c:pt>
                <c:pt idx="1">
                  <c:v>29680</c:v>
                </c:pt>
                <c:pt idx="2">
                  <c:v>32697</c:v>
                </c:pt>
                <c:pt idx="3">
                  <c:v>33576</c:v>
                </c:pt>
                <c:pt idx="4">
                  <c:v>35298</c:v>
                </c:pt>
                <c:pt idx="5">
                  <c:v>36020</c:v>
                </c:pt>
                <c:pt idx="6">
                  <c:v>35605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E2-4FAE-98E1-4DA460E46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64632"/>
        <c:axId val="268965024"/>
      </c:lineChart>
      <c:catAx>
        <c:axId val="268964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68965024"/>
        <c:crosses val="autoZero"/>
        <c:auto val="1"/>
        <c:lblAlgn val="ctr"/>
        <c:lblOffset val="100"/>
        <c:noMultiLvlLbl val="0"/>
      </c:catAx>
      <c:valAx>
        <c:axId val="26896502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268964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/>
              <a:t>Patient Satisfaction-Stamps</a:t>
            </a:r>
            <a:r>
              <a:rPr lang="en-US" sz="1050" baseline="0"/>
              <a:t> Health Services</a:t>
            </a:r>
          </a:p>
          <a:p>
            <a:pPr>
              <a:defRPr sz="1050"/>
            </a:pPr>
            <a:r>
              <a:rPr lang="en-US" sz="1050"/>
              <a:t>2019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63757655293091"/>
          <c:y val="0.20916666666666667"/>
          <c:w val="0.67702010189902728"/>
          <c:h val="0.658742623216633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Scores'!$R$2:$R$14</c:f>
              <c:strCache>
                <c:ptCount val="13"/>
                <c:pt idx="0">
                  <c:v>Information Desk</c:v>
                </c:pt>
                <c:pt idx="1">
                  <c:v>Gold Care Team</c:v>
                </c:pt>
                <c:pt idx="2">
                  <c:v>Blue Care Team</c:v>
                </c:pt>
                <c:pt idx="3">
                  <c:v>Silver Care Team</c:v>
                </c:pt>
                <c:pt idx="4">
                  <c:v>Womens Health</c:v>
                </c:pt>
                <c:pt idx="5">
                  <c:v>Nutrition </c:v>
                </c:pt>
                <c:pt idx="6">
                  <c:v>Allergy/Immunization</c:v>
                </c:pt>
                <c:pt idx="7">
                  <c:v>Psychiatry</c:v>
                </c:pt>
                <c:pt idx="8">
                  <c:v>Lab/Radiology</c:v>
                </c:pt>
                <c:pt idx="9">
                  <c:v>Pharmacy</c:v>
                </c:pt>
                <c:pt idx="10">
                  <c:v>Insurance Specialist</c:v>
                </c:pt>
                <c:pt idx="11">
                  <c:v>Check out</c:v>
                </c:pt>
                <c:pt idx="12">
                  <c:v>Overall Satisfaction</c:v>
                </c:pt>
              </c:strCache>
            </c:strRef>
          </c:cat>
          <c:val>
            <c:numRef>
              <c:f>'Summary Scores'!$S$2:$S$14</c:f>
              <c:numCache>
                <c:formatCode>0.0</c:formatCode>
                <c:ptCount val="13"/>
                <c:pt idx="0">
                  <c:v>4.8444444444444441</c:v>
                </c:pt>
                <c:pt idx="1">
                  <c:v>4.7111111111111112</c:v>
                </c:pt>
                <c:pt idx="2">
                  <c:v>4.8777777777777773</c:v>
                </c:pt>
                <c:pt idx="3">
                  <c:v>4.8166666666666664</c:v>
                </c:pt>
                <c:pt idx="4">
                  <c:v>4.8166666666666664</c:v>
                </c:pt>
                <c:pt idx="5">
                  <c:v>4.822222222222222</c:v>
                </c:pt>
                <c:pt idx="6">
                  <c:v>4.9874999999999998</c:v>
                </c:pt>
                <c:pt idx="7">
                  <c:v>4.7222222222222223</c:v>
                </c:pt>
                <c:pt idx="8">
                  <c:v>4.8888888888888893</c:v>
                </c:pt>
                <c:pt idx="9">
                  <c:v>4.8666666666666663</c:v>
                </c:pt>
                <c:pt idx="10">
                  <c:v>4.9888888888888889</c:v>
                </c:pt>
                <c:pt idx="11">
                  <c:v>4.822222222222222</c:v>
                </c:pt>
                <c:pt idx="12">
                  <c:v>4.7222222222222214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4-4DE7-A89D-B641DF5E1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5480184"/>
        <c:axId val="435481360"/>
      </c:barChart>
      <c:catAx>
        <c:axId val="435480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81360"/>
        <c:crosses val="autoZero"/>
        <c:auto val="1"/>
        <c:lblAlgn val="ctr"/>
        <c:lblOffset val="100"/>
        <c:noMultiLvlLbl val="0"/>
      </c:catAx>
      <c:valAx>
        <c:axId val="435481360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8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Do you feel that Stamps Health Services contributes to your academic success, overall health and well-being? (2019 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'Summary Scores'!$T$89</c:f>
              <c:strCache>
                <c:ptCount val="1"/>
                <c:pt idx="0">
                  <c:v>%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'Summary Scores'!$T$90:$T$99</c:f>
              <c:numCache>
                <c:formatCode>0</c:formatCode>
                <c:ptCount val="10"/>
                <c:pt idx="0">
                  <c:v>8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18</c:v>
                </c:pt>
                <c:pt idx="5">
                  <c:v>26</c:v>
                </c:pt>
                <c:pt idx="6">
                  <c:v>56</c:v>
                </c:pt>
                <c:pt idx="7">
                  <c:v>153</c:v>
                </c:pt>
                <c:pt idx="8">
                  <c:v>205</c:v>
                </c:pt>
                <c:pt idx="9">
                  <c:v>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A-4E42-B995-38EE1F267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2"/>
        <c:axId val="790146656"/>
        <c:axId val="790149608"/>
      </c:barChart>
      <c:catAx>
        <c:axId val="7901466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49608"/>
        <c:crosses val="autoZero"/>
        <c:auto val="1"/>
        <c:lblAlgn val="ctr"/>
        <c:lblOffset val="100"/>
        <c:noMultiLvlLbl val="0"/>
      </c:catAx>
      <c:valAx>
        <c:axId val="790149608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How </a:t>
            </a:r>
            <a:r>
              <a:rPr lang="en-US" sz="1050" dirty="0" smtClean="0"/>
              <a:t>likely</a:t>
            </a:r>
            <a:r>
              <a:rPr lang="en-US" sz="1050" baseline="0" dirty="0" smtClean="0"/>
              <a:t> </a:t>
            </a:r>
            <a:r>
              <a:rPr lang="en-US" sz="1050" baseline="0" dirty="0"/>
              <a:t>are you </a:t>
            </a:r>
            <a:r>
              <a:rPr lang="en-US" sz="1050" baseline="0" dirty="0" smtClean="0"/>
              <a:t>to recommend </a:t>
            </a:r>
            <a:r>
              <a:rPr lang="en-US" sz="1050" baseline="0" dirty="0"/>
              <a:t>Stamps </a:t>
            </a:r>
            <a:r>
              <a:rPr lang="en-US" sz="1050" dirty="0"/>
              <a:t>Health Services to another student? (2019 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'Summary Scores'!$U$89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'Summary Scores'!$U$90:$U$99</c:f>
              <c:numCache>
                <c:formatCode>General</c:formatCode>
                <c:ptCount val="10"/>
                <c:pt idx="0">
                  <c:v>11</c:v>
                </c:pt>
                <c:pt idx="1">
                  <c:v>11</c:v>
                </c:pt>
                <c:pt idx="2">
                  <c:v>60</c:v>
                </c:pt>
                <c:pt idx="3">
                  <c:v>9</c:v>
                </c:pt>
                <c:pt idx="4">
                  <c:v>38</c:v>
                </c:pt>
                <c:pt idx="5">
                  <c:v>34</c:v>
                </c:pt>
                <c:pt idx="6">
                  <c:v>109</c:v>
                </c:pt>
                <c:pt idx="7">
                  <c:v>161</c:v>
                </c:pt>
                <c:pt idx="8">
                  <c:v>185</c:v>
                </c:pt>
                <c:pt idx="9" formatCode="0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1-4CEF-8F75-139F83D76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2"/>
        <c:axId val="790146656"/>
        <c:axId val="790149608"/>
      </c:barChart>
      <c:catAx>
        <c:axId val="7901466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49608"/>
        <c:crosses val="autoZero"/>
        <c:auto val="1"/>
        <c:lblAlgn val="ctr"/>
        <c:lblOffset val="100"/>
        <c:noMultiLvlLbl val="0"/>
      </c:catAx>
      <c:valAx>
        <c:axId val="790149608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/>
              <a:t>Was there anything else we could have done to make your visit better? 2019 (YTD)</a:t>
            </a:r>
          </a:p>
        </c:rich>
      </c:tx>
      <c:layout>
        <c:manualLayout>
          <c:xMode val="edge"/>
          <c:yMode val="edge"/>
          <c:x val="0.11969977437030897"/>
          <c:y val="3.1844865328686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31250698925792"/>
          <c:y val="0.21210601395107651"/>
          <c:w val="0.44680572823133957"/>
          <c:h val="0.6566317496617412"/>
        </c:manualLayout>
      </c:layout>
      <c:pieChart>
        <c:varyColors val="1"/>
        <c:ser>
          <c:idx val="0"/>
          <c:order val="0"/>
          <c:tx>
            <c:strRef>
              <c:f>'Summary Scores'!$S$16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4-45C4-BD5B-90844ED0BC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14-45C4-BD5B-90844ED0BC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85C35FE-037C-4CE4-B467-656C790C389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F93C5969-1201-4400-90C0-CFFB9DEC98A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14-45C4-BD5B-90844ED0BC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0A60FE-E82B-412D-9257-C33E7710191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0F8AB51D-5668-48DC-82F7-6E5BB518646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14-45C4-BD5B-90844ED0B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Scores'!$R$17:$R$18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'Summary Scores'!$S$17:$S$18</c:f>
              <c:numCache>
                <c:formatCode>0%</c:formatCode>
                <c:ptCount val="2"/>
                <c:pt idx="0">
                  <c:v>0.11777777777777779</c:v>
                </c:pt>
                <c:pt idx="1">
                  <c:v>0.88222222222222213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14-45C4-BD5B-90844ED0B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A2BDC2-549A-4A06-8E48-66F3B125D28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71D933F-F69B-4EFA-AE9A-5F28AF24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557FA-F13C-4758-A491-E30848FFA4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1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F7264-28D8-4166-B57D-87E382947B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2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22% </a:t>
            </a:r>
            <a:r>
              <a:rPr lang="en-US" dirty="0" err="1" smtClean="0"/>
              <a:t>incr</a:t>
            </a:r>
            <a:r>
              <a:rPr lang="en-US" dirty="0" smtClean="0"/>
              <a:t> Total Appointments</a:t>
            </a:r>
          </a:p>
          <a:p>
            <a:r>
              <a:rPr lang="en-US" baseline="0" dirty="0" smtClean="0"/>
              <a:t>5.8% 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 PC</a:t>
            </a:r>
          </a:p>
          <a:p>
            <a:r>
              <a:rPr lang="en-US" baseline="0" dirty="0" smtClean="0"/>
              <a:t>18.9% 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 WH</a:t>
            </a:r>
          </a:p>
          <a:p>
            <a:r>
              <a:rPr lang="en-US" baseline="0" dirty="0" smtClean="0"/>
              <a:t>259% 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 Psychiatry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D933F-F69B-4EFA-AE9A-5F28AF2464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1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D933F-F69B-4EFA-AE9A-5F28AF2464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7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7"/>
            <a:ext cx="5617633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7"/>
            <a:ext cx="56388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5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2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3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9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1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0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09" y="4275667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5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9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5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7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36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7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F8ACA3-D8B4-124F-B304-97896A668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090D3-F941-9841-8644-3923F6E27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8AB6A-B421-4540-92E9-24DD9BE30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587" y="217771"/>
            <a:ext cx="1625600" cy="6858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B6D3E86-46E5-A940-BF18-DBC392A28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749" y="1132114"/>
            <a:ext cx="11456937" cy="4476524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rgbClr val="003057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AAA00"/>
                </a:solidFill>
                <a:latin typeface="Roboto Slab" pitchFamily="2" charset="0"/>
                <a:ea typeface="Roboto Slab" pitchFamily="2" charset="0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9" y="106193"/>
            <a:ext cx="10515600" cy="7973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80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F4AD6C-E6A5-7F4B-88D7-22D1EECE52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5467" y="4860758"/>
            <a:ext cx="5783981" cy="4235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spc="300">
                <a:solidFill>
                  <a:srgbClr val="EAAA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46921-24E6-2E43-8E52-14457BED9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944EC7-2890-1D4F-9B3E-B3C580CCA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5467" y="4167105"/>
            <a:ext cx="5783981" cy="50114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0427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F8ACA3-D8B4-124F-B304-97896A668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090D3-F941-9841-8644-3923F6E27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8AB6A-B421-4540-92E9-24DD9BE3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587" y="217771"/>
            <a:ext cx="1625600" cy="6858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B6D3E86-46E5-A940-BF18-DBC392A28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749" y="1132114"/>
            <a:ext cx="11456937" cy="4476524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rgbClr val="003057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AAA00"/>
                </a:solidFill>
                <a:latin typeface="Roboto Slab" pitchFamily="2" charset="0"/>
                <a:ea typeface="Roboto Slab" pitchFamily="2" charset="0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9" y="106193"/>
            <a:ext cx="10515600" cy="7973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74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6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4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6" y="1371600"/>
            <a:ext cx="5621868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6" y="3784601"/>
            <a:ext cx="5621868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29267"/>
            <a:ext cx="3740924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0" y="1329267"/>
            <a:ext cx="382693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946400"/>
            <a:ext cx="3740924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0" y="2946400"/>
            <a:ext cx="382693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0" y="4677839"/>
            <a:ext cx="3826933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F8ACA3-D8B4-124F-B304-97896A668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090D3-F941-9841-8644-3923F6E27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1749" y="6334919"/>
            <a:ext cx="9857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8AB6A-B421-4540-92E9-24DD9BE30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587" y="217771"/>
            <a:ext cx="1625600" cy="6858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B6D3E86-46E5-A940-BF18-DBC392A28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749" y="1132114"/>
            <a:ext cx="11456937" cy="4476524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rgbClr val="003057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AAA00"/>
                </a:solidFill>
                <a:latin typeface="Roboto Slab" pitchFamily="2" charset="0"/>
                <a:ea typeface="Roboto Slab" pitchFamily="2" charset="0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9" y="106193"/>
            <a:ext cx="10515600" cy="7973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6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929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930" y="333633"/>
            <a:ext cx="6795913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71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0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2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EBB1-6D72-4CCD-B5F8-1BAADA2F8038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8C79-A51E-4CD5-B0EC-D92107183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2E1D09-7142-3F4D-A1CC-D6145287A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49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C7EF-79B1-AA4B-998D-79D581DB6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749" y="6334919"/>
            <a:ext cx="9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057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036DC-5D98-744B-BBA2-FABD38839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587" y="217771"/>
            <a:ext cx="16256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6A10E7-1131-404D-9B38-1703E699B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2527" y="4360244"/>
            <a:ext cx="3753875" cy="9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8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057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.gatech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094" y="4547858"/>
            <a:ext cx="6795913" cy="1202267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Stamps health Services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initiatives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683" y="1367075"/>
            <a:ext cx="855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Mandatory Student Fee Advisory Committee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13648" cy="99135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SHS--Fy19 results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07264" y="3667125"/>
          <a:ext cx="393192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569828" y="3667125"/>
          <a:ext cx="404381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569829" y="1270723"/>
          <a:ext cx="404381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35826" y="1270723"/>
          <a:ext cx="407479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564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8613648" cy="99135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students feel about Stamps?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76315" y="1105153"/>
          <a:ext cx="4572000" cy="257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76314" y="3676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391149" y="3676904"/>
          <a:ext cx="42565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002592" y="1090867"/>
          <a:ext cx="4667161" cy="258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09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year MSFAC recommended a $4 increase in Health Fee</a:t>
            </a:r>
          </a:p>
          <a:p>
            <a:pPr lvl="1"/>
            <a:r>
              <a:rPr lang="en-US" dirty="0" smtClean="0"/>
              <a:t>Support 2 Case Managers in CARE</a:t>
            </a:r>
          </a:p>
          <a:p>
            <a:pPr lvl="1"/>
            <a:r>
              <a:rPr lang="en-US" dirty="0" smtClean="0"/>
              <a:t>Provide SHS with revenue to offset decrease in Psychiatry Clinic revenue</a:t>
            </a:r>
          </a:p>
          <a:p>
            <a:pPr lvl="2"/>
            <a:r>
              <a:rPr lang="en-US" dirty="0" smtClean="0"/>
              <a:t>Health Fee covers 3 hours of visits in Psychiatry clinic instead of 2.</a:t>
            </a:r>
          </a:p>
          <a:p>
            <a:pPr lvl="2"/>
            <a:r>
              <a:rPr lang="en-US" dirty="0" smtClean="0"/>
              <a:t>Charge for visits to Psychiatry Clinic beyond 3 hours reduced from $25 to $20.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Fee increase for FY20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5063" y="1132114"/>
            <a:ext cx="11456937" cy="44765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7222"/>
            <a:ext cx="2941983" cy="797378"/>
          </a:xfrm>
        </p:spPr>
        <p:txBody>
          <a:bodyPr/>
          <a:lstStyle/>
          <a:p>
            <a:r>
              <a:rPr lang="en-US" dirty="0" smtClean="0"/>
              <a:t>FY19 Budget and Actuals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9888824"/>
              </p:ext>
            </p:extLst>
          </p:nvPr>
        </p:nvGraphicFramePr>
        <p:xfrm>
          <a:off x="3271838" y="60325"/>
          <a:ext cx="6041127" cy="625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5372230" imgH="5562626" progId="Excel.Sheet.12">
                  <p:embed/>
                </p:oleObj>
              </mc:Choice>
              <mc:Fallback>
                <p:oleObj name="Worksheet" r:id="rId3" imgW="5372230" imgH="55626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1838" y="60325"/>
                        <a:ext cx="6041127" cy="625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5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748" y="106193"/>
            <a:ext cx="3132565" cy="797378"/>
          </a:xfrm>
        </p:spPr>
        <p:txBody>
          <a:bodyPr/>
          <a:lstStyle/>
          <a:p>
            <a:r>
              <a:rPr lang="en-US" dirty="0"/>
              <a:t>FY19 Budget and Actuals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35888"/>
              </p:ext>
            </p:extLst>
          </p:nvPr>
        </p:nvGraphicFramePr>
        <p:xfrm>
          <a:off x="4394200" y="150272"/>
          <a:ext cx="3759200" cy="598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3" imgW="4771884" imgH="7600911" progId="Excel.Sheet.12">
                  <p:embed/>
                </p:oleObj>
              </mc:Choice>
              <mc:Fallback>
                <p:oleObj name="Worksheet" r:id="rId3" imgW="4771884" imgH="7600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150272"/>
                        <a:ext cx="3759200" cy="5987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749" y="106193"/>
            <a:ext cx="3263194" cy="797378"/>
          </a:xfrm>
        </p:spPr>
        <p:txBody>
          <a:bodyPr/>
          <a:lstStyle/>
          <a:p>
            <a:r>
              <a:rPr lang="en-US" dirty="0"/>
              <a:t>Budget FY20 and FY21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93795"/>
              </p:ext>
            </p:extLst>
          </p:nvPr>
        </p:nvGraphicFramePr>
        <p:xfrm>
          <a:off x="4359274" y="63330"/>
          <a:ext cx="3963303" cy="618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3" imgW="4876684" imgH="7610642" progId="Excel.Sheet.12">
                  <p:embed/>
                </p:oleObj>
              </mc:Choice>
              <mc:Fallback>
                <p:oleObj name="Worksheet" r:id="rId3" imgW="4876684" imgH="76106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9274" y="63330"/>
                        <a:ext cx="3963303" cy="6185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0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749" y="106193"/>
            <a:ext cx="2849537" cy="797378"/>
          </a:xfrm>
        </p:spPr>
        <p:txBody>
          <a:bodyPr/>
          <a:lstStyle/>
          <a:p>
            <a:r>
              <a:rPr lang="en-US" dirty="0"/>
              <a:t>Budget FY20 and FY21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41217"/>
              </p:ext>
            </p:extLst>
          </p:nvPr>
        </p:nvGraphicFramePr>
        <p:xfrm>
          <a:off x="3482068" y="106193"/>
          <a:ext cx="6076950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3" imgW="6077030" imgH="6010249" progId="Excel.Sheet.12">
                  <p:embed/>
                </p:oleObj>
              </mc:Choice>
              <mc:Fallback>
                <p:oleObj name="Worksheet" r:id="rId3" imgW="6077030" imgH="6010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2068" y="106193"/>
                        <a:ext cx="6076950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0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4407478"/>
              </p:ext>
            </p:extLst>
          </p:nvPr>
        </p:nvGraphicFramePr>
        <p:xfrm>
          <a:off x="225286" y="1620078"/>
          <a:ext cx="5668617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6716442"/>
              </p:ext>
            </p:extLst>
          </p:nvPr>
        </p:nvGraphicFramePr>
        <p:xfrm>
          <a:off x="6084888" y="1600200"/>
          <a:ext cx="5802312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88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SHS has taken the following steps over the last couple of years to reduce costs:</a:t>
            </a:r>
          </a:p>
          <a:p>
            <a:pPr lvl="1"/>
            <a:r>
              <a:rPr lang="en-US" dirty="0" smtClean="0"/>
              <a:t>Eliminated 2 custodial FTE’s and replaced with contracted custodial services-Net savings $56,912/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Eliminated Facility Manager Sr. position-Net savings $87,051/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Converted 2 LPN positions to 2 MA positions-Net savings $12,000/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Did not fill a Patient Services Representative position-Net savings $48,000/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Sanofi Vax contract-decrease costs by $10,000/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Radiology interface-negotiated reduced rate saving $1,564/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Using salary savings from a change in Sports Medicine position to hire a midlevel for additional hours of coverage in Primary Care without increasing budget</a:t>
            </a:r>
          </a:p>
          <a:p>
            <a:pPr lvl="1"/>
            <a:r>
              <a:rPr lang="en-US" dirty="0" smtClean="0"/>
              <a:t>Worked with Interim Vice President of Campus Services to </a:t>
            </a:r>
            <a:r>
              <a:rPr lang="en-US" dirty="0"/>
              <a:t>identify funding strategies to provide flexibility </a:t>
            </a:r>
            <a:r>
              <a:rPr lang="en-US" dirty="0" smtClean="0"/>
              <a:t>in </a:t>
            </a:r>
            <a:r>
              <a:rPr lang="en-US" dirty="0"/>
              <a:t>enhancing psychiatry services and addressing retention issues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Changes to the Student Health Insurance Plan (SHIP)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Vendor (United Healthcare)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changes to make GT plan more consistent with rest of USG’s plan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impact on Pharmacy revenue.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Keeping salaries at Stamps competitive with the market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Staff turnover necessitates that we be competitive in the marketplace in order to hire quality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Persistent pressure to limit fee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areas in which to cut expenses in a significant way except in staffing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Challenges and 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Mandatory for all students registered for 4 or more credit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 source of revenue for Stamps Health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 provides part of the funding for Health Initiatives and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Stamps Health Services does not receive funding from the Institute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 Health Fee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Revenue from clinical activities of Stamps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Health Initiatives and CARE receive both Health Fee dollars and Resident Instruction dollars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Financial data presented today are only Health Fee related dollars and include the Health Fee dollars going to Health Initiatives and CARE.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Student Health 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Health Fee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34566" y="1212011"/>
          <a:ext cx="5047059" cy="437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815012" y="1212011"/>
          <a:ext cx="5495926" cy="483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2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For FY2021 We are not asking for an increase in the health fee</a:t>
            </a:r>
          </a:p>
          <a:p>
            <a:endParaRPr lang="en-US" dirty="0" smtClean="0"/>
          </a:p>
          <a:p>
            <a:r>
              <a:rPr lang="en-US" dirty="0" smtClean="0"/>
              <a:t>We recognize that we have gotten a fee increase the last 3 years</a:t>
            </a:r>
          </a:p>
          <a:p>
            <a:r>
              <a:rPr lang="en-US" dirty="0" smtClean="0"/>
              <a:t>We recognize that we had a positive Net Income last year</a:t>
            </a:r>
          </a:p>
          <a:p>
            <a:r>
              <a:rPr lang="en-US" dirty="0" smtClean="0"/>
              <a:t>We recognize that the BOR desires to limit fee increases for students</a:t>
            </a:r>
          </a:p>
          <a:p>
            <a:r>
              <a:rPr lang="en-US" sz="3200" dirty="0" smtClean="0"/>
              <a:t>However</a:t>
            </a:r>
            <a:r>
              <a:rPr lang="en-US" dirty="0" smtClean="0"/>
              <a:t>, since the purpose of the health fee is to support the operation of the student health center, we may need </a:t>
            </a:r>
            <a:r>
              <a:rPr lang="en-US" sz="3200" dirty="0" smtClean="0"/>
              <a:t>future fee increases </a:t>
            </a:r>
            <a:r>
              <a:rPr lang="en-US" dirty="0" smtClean="0"/>
              <a:t>to meet operational needs, not just to add new services. For example, a 2% merit increase for employees is equivalent to approx. a $2 health fee increase.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</a:t>
            </a:r>
            <a:r>
              <a:rPr lang="en-US" dirty="0" err="1" smtClean="0"/>
              <a:t>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5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731659" cy="99135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fees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4166" cy="62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Services/Covered by Health Fee at SHS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11480" lvl="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Primary Care</a:t>
            </a:r>
          </a:p>
          <a:p>
            <a:pPr marL="411480" lvl="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Women’s Health</a:t>
            </a:r>
          </a:p>
          <a:p>
            <a:pPr marL="411480" lvl="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Psychiatry </a:t>
            </a:r>
            <a:endParaRPr lang="en-US" sz="26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41148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Travel/Immunization/Allergy</a:t>
            </a:r>
          </a:p>
          <a:p>
            <a:pPr marL="411480" lvl="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cs typeface="Arial" pitchFamily="34" charset="0"/>
              </a:rPr>
              <a:t>Sports Medicine</a:t>
            </a: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  <a:p>
            <a:pPr marL="411480" lvl="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Laboratory &amp; Radiology</a:t>
            </a:r>
          </a:p>
          <a:p>
            <a:pPr marL="411480" lvl="0" indent="-342900"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Pharmacy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7678" y="1021168"/>
            <a:ext cx="6609523" cy="5200709"/>
          </a:xfrm>
        </p:spPr>
        <p:txBody>
          <a:bodyPr/>
          <a:lstStyle/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Unlimited visits to physicians, nurse practitioners, physician assistants and nurses in Primary Care and Women’s Health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Three </a:t>
            </a:r>
            <a:r>
              <a:rPr lang="en-US" sz="2000" dirty="0">
                <a:solidFill>
                  <a:srgbClr val="0070C0"/>
                </a:solidFill>
              </a:rPr>
              <a:t>hours of psychiatric care every calendar year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$25 annual contribution towards eye care at Depoe Optical ($35,000 maximum)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Flu shots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X-ray/interpretation by a board certified radiologist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Some lab tests       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Pregnancy testing                  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STD testing (gonorrhea and chlamydia)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Blood pressure screening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Nurse Advise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Line</a:t>
            </a:r>
          </a:p>
          <a:p>
            <a:pPr marL="274320" lvl="0" indent="-274320">
              <a:spcBef>
                <a:spcPts val="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2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Initiatives and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Initiatives</a:t>
            </a:r>
          </a:p>
          <a:p>
            <a:pPr lvl="1"/>
            <a:r>
              <a:rPr lang="en-US" dirty="0" smtClean="0"/>
              <a:t>Health Fee provides salary dollars, benefits and travel for the following:</a:t>
            </a:r>
          </a:p>
          <a:p>
            <a:pPr lvl="2"/>
            <a:r>
              <a:rPr lang="en-US" dirty="0" smtClean="0"/>
              <a:t>Director of Health Promotion</a:t>
            </a:r>
          </a:p>
          <a:p>
            <a:pPr lvl="2"/>
            <a:r>
              <a:rPr lang="en-US" dirty="0" smtClean="0"/>
              <a:t>2 Health Educators</a:t>
            </a:r>
          </a:p>
          <a:p>
            <a:pPr lvl="2"/>
            <a:r>
              <a:rPr lang="en-US" dirty="0" smtClean="0"/>
              <a:t>2 Nutritionists</a:t>
            </a:r>
          </a:p>
          <a:p>
            <a:pPr lvl="2"/>
            <a:r>
              <a:rPr lang="en-US" dirty="0" smtClean="0"/>
              <a:t>Communications Officer</a:t>
            </a:r>
          </a:p>
          <a:p>
            <a:pPr lvl="1"/>
            <a:r>
              <a:rPr lang="en-US" dirty="0" smtClean="0"/>
              <a:t>Health Fee also covers other business related expenses for Health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Health Fee provides salary dollars, benefits, and travel for the following: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 Case Managers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9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389120"/>
            <a:ext cx="7315200" cy="1751074"/>
          </a:xfrm>
        </p:spPr>
        <p:txBody>
          <a:bodyPr anchor="t"/>
          <a:lstStyle/>
          <a:p>
            <a:r>
              <a:rPr lang="en-US" sz="3600" dirty="0" smtClean="0">
                <a:latin typeface="Roboto Slab"/>
              </a:rPr>
              <a:t>Health Initiatives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Roboto Slab"/>
              </a:rPr>
              <a:t/>
            </a:r>
            <a:br>
              <a:rPr lang="en-US" dirty="0">
                <a:latin typeface="Roboto Slab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787BA-519A-4093-A0F9-B077C74B3CA3}"/>
              </a:ext>
            </a:extLst>
          </p:cNvPr>
          <p:cNvSpPr/>
          <p:nvPr/>
        </p:nvSpPr>
        <p:spPr>
          <a:xfrm>
            <a:off x="188883" y="4192976"/>
            <a:ext cx="2559169" cy="819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04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989" y="177217"/>
            <a:ext cx="10515600" cy="797378"/>
          </a:xfrm>
        </p:spPr>
        <p:txBody>
          <a:bodyPr/>
          <a:lstStyle/>
          <a:p>
            <a:r>
              <a:rPr lang="en-US" dirty="0" smtClean="0"/>
              <a:t>Services offered: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89253-AF50-544F-9BEB-C6513AC3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70"/>
          <a:stretch/>
        </p:blipFill>
        <p:spPr>
          <a:xfrm>
            <a:off x="2314222" y="1015905"/>
            <a:ext cx="7360355" cy="2217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4222" y="3345454"/>
            <a:ext cx="8032550" cy="402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A7934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Community Nutrition:</a:t>
            </a:r>
          </a:p>
          <a:p>
            <a:pPr lvl="1" defTabSz="91440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Nutrition Counseling,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Education and Outreach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A7934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Health Education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934B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</a:p>
          <a:p>
            <a:pPr lvl="1" defTabSz="914400">
              <a:defRPr/>
            </a:pPr>
            <a:r>
              <a:rPr lang="en-US" sz="24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Education and outreach</a:t>
            </a:r>
          </a:p>
          <a:p>
            <a:pPr lvl="1" defTabSz="91440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Group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workshops</a:t>
            </a:r>
          </a:p>
          <a:p>
            <a:pPr lvl="1" defTabSz="914400">
              <a:defRPr/>
            </a:pPr>
            <a:r>
              <a:rPr lang="en-US" sz="2400" baseline="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Individual</a:t>
            </a:r>
            <a:r>
              <a:rPr lang="en-US" sz="24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Services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A7934B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VOICE: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7"/>
                </a:solidFill>
                <a:latin typeface="Roboto" pitchFamily="2" charset="0"/>
              </a:rPr>
              <a:t>Sexual and Relationship violence prevention and response initiative </a:t>
            </a:r>
          </a:p>
          <a:p>
            <a:pPr lvl="1" defTabSz="914400"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1203960" y="872066"/>
          <a:ext cx="9982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7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236" y="1020417"/>
            <a:ext cx="5380896" cy="2772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3200" b="0" dirty="0"/>
              <a:t>Center for Assessment, Referral and Education (CARE)</a:t>
            </a:r>
            <a:br>
              <a:rPr lang="en-US" sz="3200" b="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197" y="4009292"/>
            <a:ext cx="4972819" cy="201343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7667FA-B6DC-4EDD-8138-6C7F4806A81C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075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750" y="1272209"/>
            <a:ext cx="8434180" cy="4823791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7200" dirty="0"/>
              <a:t>Center for Assessment, Referral and Education (CARE) offers students:​</a:t>
            </a:r>
          </a:p>
          <a:p>
            <a:pPr lvl="1" fontAlgn="base"/>
            <a:r>
              <a:rPr lang="en-US" sz="7200" dirty="0"/>
              <a:t>Single point of entry for mental health services on and off campus</a:t>
            </a:r>
          </a:p>
          <a:p>
            <a:pPr lvl="1" fontAlgn="base"/>
            <a:r>
              <a:rPr lang="en-US" sz="7200" dirty="0"/>
              <a:t>Mental health assessments​</a:t>
            </a:r>
          </a:p>
          <a:p>
            <a:pPr lvl="1" fontAlgn="base"/>
            <a:r>
              <a:rPr lang="en-US" sz="7200" dirty="0"/>
              <a:t>CARE Plan</a:t>
            </a:r>
          </a:p>
          <a:p>
            <a:pPr lvl="1" fontAlgn="base"/>
            <a:r>
              <a:rPr lang="en-US" sz="7200" dirty="0"/>
              <a:t>Rapid access to appropriate campus and community resources</a:t>
            </a:r>
          </a:p>
          <a:p>
            <a:pPr lvl="1" fontAlgn="base"/>
            <a:endParaRPr lang="en-US" sz="7200" dirty="0"/>
          </a:p>
          <a:p>
            <a:r>
              <a:rPr lang="en-US" sz="7200" dirty="0"/>
              <a:t>Location</a:t>
            </a:r>
          </a:p>
          <a:p>
            <a:pPr lvl="1"/>
            <a:r>
              <a:rPr lang="en-US" sz="7200" dirty="0"/>
              <a:t>Smithgall Student Services (Flag) Building</a:t>
            </a:r>
          </a:p>
          <a:p>
            <a:pPr lvl="1"/>
            <a:r>
              <a:rPr lang="en-US" sz="7200" dirty="0"/>
              <a:t>Located in Suite 102B</a:t>
            </a:r>
          </a:p>
          <a:p>
            <a:pPr lvl="1"/>
            <a:r>
              <a:rPr lang="en-US" sz="7200" dirty="0"/>
              <a:t>Phone: 404-894-3498</a:t>
            </a:r>
          </a:p>
          <a:p>
            <a:pPr lvl="1"/>
            <a:r>
              <a:rPr lang="en-US" sz="7200" dirty="0">
                <a:hlinkClick r:id="rId3"/>
              </a:rPr>
              <a:t>www.care.gatech.edu</a:t>
            </a:r>
            <a:endParaRPr lang="en-US" sz="7200" dirty="0"/>
          </a:p>
          <a:p>
            <a:pPr lvl="1" fontAlgn="base"/>
            <a:endParaRPr lang="en-US" sz="7200" dirty="0"/>
          </a:p>
          <a:p>
            <a:r>
              <a:rPr lang="en-US" sz="7200" dirty="0"/>
              <a:t>Hours are Monday – Friday 8:00 a.m. – 5:00 p.m.</a:t>
            </a:r>
          </a:p>
          <a:p>
            <a:pPr lvl="1"/>
            <a:r>
              <a:rPr lang="en-US" sz="7200" dirty="0"/>
              <a:t>Students walk-in from 8:00 a.m. – 4:00 p.m.</a:t>
            </a:r>
          </a:p>
          <a:p>
            <a:r>
              <a:rPr lang="en-US" sz="7200" dirty="0"/>
              <a:t>Services in CARE are confidential and at no additional charge</a:t>
            </a:r>
          </a:p>
          <a:p>
            <a:r>
              <a:rPr lang="en-US" sz="7200" dirty="0"/>
              <a:t>All degree-seeking enrolled students are eligible</a:t>
            </a:r>
          </a:p>
          <a:p>
            <a:r>
              <a:rPr lang="en-US" sz="7200" dirty="0"/>
              <a:t>All students leave with a  printed referral CARE Plan</a:t>
            </a:r>
          </a:p>
          <a:p>
            <a:pPr marL="0" indent="0" fontAlgn="base">
              <a:buNone/>
            </a:pPr>
            <a:r>
              <a:rPr lang="en-US" sz="6400" dirty="0"/>
              <a:t>​</a:t>
            </a:r>
          </a:p>
          <a:p>
            <a:pPr marL="0" indent="0" fontAlgn="base">
              <a:buNone/>
            </a:pPr>
            <a:r>
              <a:rPr lang="en-US" sz="6400" dirty="0"/>
              <a:t>​</a:t>
            </a:r>
          </a:p>
          <a:p>
            <a:pPr marL="0" indent="0" fontAlgn="base">
              <a:buNone/>
            </a:pPr>
            <a:r>
              <a:rPr lang="en-US" sz="3200" dirty="0"/>
              <a:t> 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750" y="200722"/>
            <a:ext cx="8572500" cy="859454"/>
          </a:xfrm>
        </p:spPr>
        <p:txBody>
          <a:bodyPr/>
          <a:lstStyle/>
          <a:p>
            <a:r>
              <a:rPr lang="en-US" dirty="0"/>
              <a:t>What is CARE?</a:t>
            </a:r>
          </a:p>
        </p:txBody>
      </p:sp>
    </p:spTree>
    <p:extLst>
      <p:ext uri="{BB962C8B-B14F-4D97-AF65-F5344CB8AC3E}">
        <p14:creationId xmlns:p14="http://schemas.microsoft.com/office/powerpoint/2010/main" val="1997246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5778</TotalTime>
  <Words>937</Words>
  <Application>Microsoft Office PowerPoint</Application>
  <PresentationFormat>Widescreen</PresentationFormat>
  <Paragraphs>145</Paragraphs>
  <Slides>22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Lucida Grande</vt:lpstr>
      <vt:lpstr>Roboto</vt:lpstr>
      <vt:lpstr>Roboto Condensed Light</vt:lpstr>
      <vt:lpstr>Roboto Light</vt:lpstr>
      <vt:lpstr>Roboto Slab</vt:lpstr>
      <vt:lpstr>Times New Roman</vt:lpstr>
      <vt:lpstr>Custom Design</vt:lpstr>
      <vt:lpstr>White Main</vt:lpstr>
      <vt:lpstr>1_Custom Design</vt:lpstr>
      <vt:lpstr>2_Custom Design</vt:lpstr>
      <vt:lpstr>Office Theme</vt:lpstr>
      <vt:lpstr>4_Office Theme</vt:lpstr>
      <vt:lpstr>Worksheet</vt:lpstr>
      <vt:lpstr>PowerPoint Presentation</vt:lpstr>
      <vt:lpstr>Mandatory Student Health Fee</vt:lpstr>
      <vt:lpstr>Core Services/Covered by Health Fee at SHS</vt:lpstr>
      <vt:lpstr>Health Initiatives and CARE</vt:lpstr>
      <vt:lpstr>Health Initiatives   </vt:lpstr>
      <vt:lpstr>Services offered: </vt:lpstr>
      <vt:lpstr>PowerPoint Presentation</vt:lpstr>
      <vt:lpstr>Center for Assessment, Referral and Education (CARE) </vt:lpstr>
      <vt:lpstr>What is CARE?</vt:lpstr>
      <vt:lpstr>SHS--Fy19 results</vt:lpstr>
      <vt:lpstr>How do students feel about Stamps?</vt:lpstr>
      <vt:lpstr>Health Fee increase for FY20</vt:lpstr>
      <vt:lpstr>FY19 Budget and Actuals</vt:lpstr>
      <vt:lpstr>FY19 Budget and Actuals</vt:lpstr>
      <vt:lpstr>Budget FY20 and FY21</vt:lpstr>
      <vt:lpstr>Budget FY20 and FY21</vt:lpstr>
      <vt:lpstr>PowerPoint Presentation</vt:lpstr>
      <vt:lpstr>Cost Saving Steps</vt:lpstr>
      <vt:lpstr>Financial Challenges and Uncertainties</vt:lpstr>
      <vt:lpstr>GT Health Fee</vt:lpstr>
      <vt:lpstr>Fee REQuest</vt:lpstr>
      <vt:lpstr>Health fees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Lynch, Isabel C</cp:lastModifiedBy>
  <cp:revision>257</cp:revision>
  <cp:lastPrinted>2017-11-14T12:55:49Z</cp:lastPrinted>
  <dcterms:created xsi:type="dcterms:W3CDTF">2016-03-09T16:46:53Z</dcterms:created>
  <dcterms:modified xsi:type="dcterms:W3CDTF">2019-10-30T20:49:31Z</dcterms:modified>
</cp:coreProperties>
</file>