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67" r:id="rId2"/>
    <p:sldMasterId id="2147483685" r:id="rId3"/>
    <p:sldMasterId id="2147483687" r:id="rId4"/>
    <p:sldMasterId id="2147483710" r:id="rId5"/>
    <p:sldMasterId id="2147483715" r:id="rId6"/>
  </p:sldMasterIdLst>
  <p:notesMasterIdLst>
    <p:notesMasterId r:id="rId37"/>
  </p:notesMasterIdLst>
  <p:sldIdLst>
    <p:sldId id="257" r:id="rId7"/>
    <p:sldId id="343" r:id="rId8"/>
    <p:sldId id="371" r:id="rId9"/>
    <p:sldId id="374" r:id="rId10"/>
    <p:sldId id="421" r:id="rId11"/>
    <p:sldId id="422" r:id="rId12"/>
    <p:sldId id="423" r:id="rId13"/>
    <p:sldId id="425" r:id="rId14"/>
    <p:sldId id="426" r:id="rId15"/>
    <p:sldId id="430" r:id="rId16"/>
    <p:sldId id="382" r:id="rId17"/>
    <p:sldId id="410" r:id="rId18"/>
    <p:sldId id="411" r:id="rId19"/>
    <p:sldId id="412" r:id="rId20"/>
    <p:sldId id="413" r:id="rId21"/>
    <p:sldId id="414" r:id="rId22"/>
    <p:sldId id="416" r:id="rId23"/>
    <p:sldId id="403" r:id="rId24"/>
    <p:sldId id="404" r:id="rId25"/>
    <p:sldId id="409" r:id="rId26"/>
    <p:sldId id="419" r:id="rId27"/>
    <p:sldId id="418" r:id="rId28"/>
    <p:sldId id="431" r:id="rId29"/>
    <p:sldId id="407" r:id="rId30"/>
    <p:sldId id="420" r:id="rId31"/>
    <p:sldId id="432" r:id="rId32"/>
    <p:sldId id="337" r:id="rId33"/>
    <p:sldId id="433" r:id="rId34"/>
    <p:sldId id="417" r:id="rId35"/>
    <p:sldId id="281" r:id="rId3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uderi, John W" initials="SJW" lastIdx="3" clrIdx="0">
    <p:extLst>
      <p:ext uri="{19B8F6BF-5375-455C-9EA6-DF929625EA0E}">
        <p15:presenceInfo xmlns:p15="http://schemas.microsoft.com/office/powerpoint/2012/main" userId="S-1-5-21-1177238915-2111687655-1060284298-3831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 autoAdjust="0"/>
    <p:restoredTop sz="83605" autoAdjust="0"/>
  </p:normalViewPr>
  <p:slideViewPr>
    <p:cSldViewPr snapToGrid="0" snapToObjects="1">
      <p:cViewPr varScale="1">
        <p:scale>
          <a:sx n="96" d="100"/>
          <a:sy n="96" d="100"/>
        </p:scale>
        <p:origin x="1422" y="90"/>
      </p:cViewPr>
      <p:guideLst>
        <p:guide orient="horz" pos="773"/>
        <p:guide pos="2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2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3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hsfile.ad.gatech.edu\personal_folders\jscuderi3\Reports\REPORTS%20Current7.xlsx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sfile.ad.gatech.edu\personal_folders\jscuderi3\Risk%20Management\CUSTOMER%20SATISFACTION%20REPORT%20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sfile.ad.gatech.edu\personal_folders\jscuderi3\Risk%20Management\CUSTOMER%20SATISFACTION%20REPORT%20202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>
                <a:solidFill>
                  <a:schemeClr val="tx1"/>
                </a:solidFill>
              </a:rPr>
              <a:t>Health Initiatives Individual Services </a:t>
            </a:r>
            <a:endParaRPr lang="en-US" sz="3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 18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VOICE</c:v>
                </c:pt>
                <c:pt idx="1">
                  <c:v>Nutrition</c:v>
                </c:pt>
                <c:pt idx="2">
                  <c:v>Wellness Coaching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182</c:v>
                </c:pt>
                <c:pt idx="1">
                  <c:v>793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1-4D90-AA74-C0B50BFC41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 19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0890585241731212E-3"/>
                  <c:y val="4.453124726062701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844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41-4D90-AA74-C0B50BFC41C5}"/>
                </c:ext>
              </c:extLst>
            </c:dLbl>
            <c:dLbl>
              <c:idx val="2"/>
              <c:layout>
                <c:manualLayout>
                  <c:x val="1.2722646310431636E-3"/>
                  <c:y val="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41-4D90-AA74-C0B50BFC41C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VOICE</c:v>
                </c:pt>
                <c:pt idx="1">
                  <c:v>Nutrition</c:v>
                </c:pt>
                <c:pt idx="2">
                  <c:v>Wellness Coaching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165</c:v>
                </c:pt>
                <c:pt idx="1">
                  <c:v>844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41-4D90-AA74-C0B50BFC41C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 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VOICE</c:v>
                </c:pt>
                <c:pt idx="1">
                  <c:v>Nutrition</c:v>
                </c:pt>
                <c:pt idx="2">
                  <c:v>Wellness Coaching 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185</c:v>
                </c:pt>
                <c:pt idx="1">
                  <c:v>607</c:v>
                </c:pt>
                <c:pt idx="2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1-4D90-AA74-C0B50BFC4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28567128"/>
        <c:axId val="228564832"/>
      </c:barChart>
      <c:catAx>
        <c:axId val="228567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64832"/>
        <c:crosses val="autoZero"/>
        <c:auto val="1"/>
        <c:lblAlgn val="ctr"/>
        <c:lblOffset val="100"/>
        <c:noMultiLvlLbl val="0"/>
      </c:catAx>
      <c:valAx>
        <c:axId val="22856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67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Patient Satisfaction-Stamps Health Services</a:t>
            </a:r>
          </a:p>
          <a:p>
            <a:pPr>
              <a:defRPr/>
            </a:pPr>
            <a:r>
              <a:rPr lang="en-US"/>
              <a:t>2020 (YTD)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163757655293091"/>
          <c:y val="0.20916666666666667"/>
          <c:w val="0.67702010189902728"/>
          <c:h val="0.6587426232166333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'Summary Scores'!$R$1:$R$13</c:f>
              <c:strCache>
                <c:ptCount val="13"/>
                <c:pt idx="0">
                  <c:v>Gold Care Team</c:v>
                </c:pt>
                <c:pt idx="1">
                  <c:v>Blue Care Team</c:v>
                </c:pt>
                <c:pt idx="2">
                  <c:v>Silver Care Team</c:v>
                </c:pt>
                <c:pt idx="3">
                  <c:v>Womens Health</c:v>
                </c:pt>
                <c:pt idx="4">
                  <c:v>Nutrition </c:v>
                </c:pt>
                <c:pt idx="5">
                  <c:v>Allergy/Immunization</c:v>
                </c:pt>
                <c:pt idx="6">
                  <c:v>Psychiatry</c:v>
                </c:pt>
                <c:pt idx="7">
                  <c:v>Lab/Radiology</c:v>
                </c:pt>
                <c:pt idx="8">
                  <c:v>Pharmacy</c:v>
                </c:pt>
                <c:pt idx="9">
                  <c:v>Insurance Specialist</c:v>
                </c:pt>
                <c:pt idx="10">
                  <c:v>Check out</c:v>
                </c:pt>
                <c:pt idx="11">
                  <c:v>Information Desk</c:v>
                </c:pt>
                <c:pt idx="12">
                  <c:v>Overall Satisfaction</c:v>
                </c:pt>
              </c:strCache>
            </c:strRef>
          </c:cat>
          <c:val>
            <c:numRef>
              <c:f>'Summary Scores'!$S$1:$S$13</c:f>
              <c:numCache>
                <c:formatCode>0.0</c:formatCode>
                <c:ptCount val="13"/>
                <c:pt idx="0">
                  <c:v>4.6666666666666679</c:v>
                </c:pt>
                <c:pt idx="1">
                  <c:v>4.833333333333333</c:v>
                </c:pt>
                <c:pt idx="2">
                  <c:v>4.9222222222222225</c:v>
                </c:pt>
                <c:pt idx="3">
                  <c:v>4.9222222222222225</c:v>
                </c:pt>
                <c:pt idx="4">
                  <c:v>4.9555555555555557</c:v>
                </c:pt>
                <c:pt idx="5">
                  <c:v>5</c:v>
                </c:pt>
                <c:pt idx="6">
                  <c:v>4.8888888888888884</c:v>
                </c:pt>
                <c:pt idx="7">
                  <c:v>4.9444444444444446</c:v>
                </c:pt>
                <c:pt idx="8">
                  <c:v>4.9333333333333336</c:v>
                </c:pt>
                <c:pt idx="9">
                  <c:v>4.9874999999999998</c:v>
                </c:pt>
                <c:pt idx="10">
                  <c:v>4.8</c:v>
                </c:pt>
                <c:pt idx="11">
                  <c:v>4.6666666666666679</c:v>
                </c:pt>
                <c:pt idx="12">
                  <c:v>4.7666666666666666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9-4D4C-B59E-82A031676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5480184"/>
        <c:axId val="435481360"/>
      </c:barChart>
      <c:catAx>
        <c:axId val="435480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81360"/>
        <c:crosses val="autoZero"/>
        <c:auto val="1"/>
        <c:lblAlgn val="ctr"/>
        <c:lblOffset val="100"/>
        <c:noMultiLvlLbl val="0"/>
      </c:catAx>
      <c:valAx>
        <c:axId val="43548136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8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'[Historical trends Revenues and Expenses 2020-1.xlsx]Sheet1'!$A$4</c:f>
              <c:strCache>
                <c:ptCount val="1"/>
                <c:pt idx="0">
                  <c:v>Total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2020-1.xlsx]Sheet1'!$B$3:$J$3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2020-1.xlsx]Sheet1'!$B$4:$J$4</c:f>
              <c:numCache>
                <c:formatCode>"$"#,##0</c:formatCode>
                <c:ptCount val="9"/>
                <c:pt idx="0">
                  <c:v>7535028</c:v>
                </c:pt>
                <c:pt idx="1">
                  <c:v>7977270</c:v>
                </c:pt>
                <c:pt idx="2">
                  <c:v>8785928</c:v>
                </c:pt>
                <c:pt idx="3">
                  <c:v>8979415</c:v>
                </c:pt>
                <c:pt idx="4">
                  <c:v>9511746</c:v>
                </c:pt>
                <c:pt idx="5">
                  <c:v>10409648</c:v>
                </c:pt>
                <c:pt idx="6">
                  <c:v>11419735</c:v>
                </c:pt>
                <c:pt idx="7" formatCode="&quot;$&quot;#,##0_);\(&quot;$&quot;#,##0\)">
                  <c:v>12174077</c:v>
                </c:pt>
                <c:pt idx="8">
                  <c:v>11978044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9-4C1B-B476-97A498CB0599}"/>
            </c:ext>
          </c:extLst>
        </c:ser>
        <c:ser>
          <c:idx val="1"/>
          <c:order val="1"/>
          <c:tx>
            <c:strRef>
              <c:f>'[Historical trends Revenues and Expenses 2020-1.xlsx]Sheet1'!$A$5</c:f>
              <c:strCache>
                <c:ptCount val="1"/>
                <c:pt idx="0">
                  <c:v>Fee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2020-1.xlsx]Sheet1'!$B$3:$J$3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2020-1.xlsx]Sheet1'!$B$5:$J$5</c:f>
              <c:numCache>
                <c:formatCode>"$"#,##0</c:formatCode>
                <c:ptCount val="9"/>
                <c:pt idx="0">
                  <c:v>6508285.46</c:v>
                </c:pt>
                <c:pt idx="1">
                  <c:v>6726863.5399999991</c:v>
                </c:pt>
                <c:pt idx="2">
                  <c:v>6936378.8100000005</c:v>
                </c:pt>
                <c:pt idx="3">
                  <c:v>6951845</c:v>
                </c:pt>
                <c:pt idx="4">
                  <c:v>7064251</c:v>
                </c:pt>
                <c:pt idx="5">
                  <c:v>7236765</c:v>
                </c:pt>
                <c:pt idx="6">
                  <c:v>7511125</c:v>
                </c:pt>
                <c:pt idx="7" formatCode="&quot;$&quot;#,##0_);\(&quot;$&quot;#,##0\)">
                  <c:v>7749427</c:v>
                </c:pt>
                <c:pt idx="8">
                  <c:v>7573489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9-4C1B-B476-97A498CB0599}"/>
            </c:ext>
          </c:extLst>
        </c:ser>
        <c:ser>
          <c:idx val="2"/>
          <c:order val="2"/>
          <c:tx>
            <c:strRef>
              <c:f>'[Historical trends Revenues and Expenses 2020-1.xlsx]Sheet1'!$A$6</c:f>
              <c:strCache>
                <c:ptCount val="1"/>
                <c:pt idx="0">
                  <c:v>Pharmacy 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2020-1.xlsx]Sheet1'!$B$3:$J$3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2020-1.xlsx]Sheet1'!$B$6:$J$6</c:f>
              <c:numCache>
                <c:formatCode>"$"#,##0</c:formatCode>
                <c:ptCount val="9"/>
                <c:pt idx="0">
                  <c:v>418746.07</c:v>
                </c:pt>
                <c:pt idx="1">
                  <c:v>488483.85</c:v>
                </c:pt>
                <c:pt idx="2">
                  <c:v>948327</c:v>
                </c:pt>
                <c:pt idx="3">
                  <c:v>1147441</c:v>
                </c:pt>
                <c:pt idx="4">
                  <c:v>1563046</c:v>
                </c:pt>
                <c:pt idx="5">
                  <c:v>2198434</c:v>
                </c:pt>
                <c:pt idx="6">
                  <c:v>2567687</c:v>
                </c:pt>
                <c:pt idx="7" formatCode="&quot;$&quot;#,##0_);\(&quot;$&quot;#,##0\)">
                  <c:v>3519936</c:v>
                </c:pt>
                <c:pt idx="8">
                  <c:v>3559589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39-4C1B-B476-97A498CB0599}"/>
            </c:ext>
          </c:extLst>
        </c:ser>
        <c:ser>
          <c:idx val="3"/>
          <c:order val="3"/>
          <c:tx>
            <c:strRef>
              <c:f>'[Historical trends Revenues and Expenses 2020-1.xlsx]Sheet1'!$A$7</c:f>
              <c:strCache>
                <c:ptCount val="1"/>
                <c:pt idx="0">
                  <c:v>Other Revenue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2020-1.xlsx]Sheet1'!$B$3:$J$3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2020-1.xlsx]Sheet1'!$B$7:$J$7</c:f>
              <c:numCache>
                <c:formatCode>"$"#,##0</c:formatCode>
                <c:ptCount val="9"/>
                <c:pt idx="0">
                  <c:v>607996.46999999974</c:v>
                </c:pt>
                <c:pt idx="1">
                  <c:v>761922.61000000127</c:v>
                </c:pt>
                <c:pt idx="2">
                  <c:v>901222.18999999948</c:v>
                </c:pt>
                <c:pt idx="3">
                  <c:v>880129</c:v>
                </c:pt>
                <c:pt idx="4">
                  <c:v>884449</c:v>
                </c:pt>
                <c:pt idx="5">
                  <c:v>974449</c:v>
                </c:pt>
                <c:pt idx="6">
                  <c:v>1340923</c:v>
                </c:pt>
                <c:pt idx="7">
                  <c:v>904714</c:v>
                </c:pt>
                <c:pt idx="8">
                  <c:v>844966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39-4C1B-B476-97A498CB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3644272"/>
        <c:axId val="253644600"/>
      </c:barChart>
      <c:catAx>
        <c:axId val="25364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644600"/>
        <c:crosses val="autoZero"/>
        <c:auto val="1"/>
        <c:lblAlgn val="ctr"/>
        <c:lblOffset val="100"/>
        <c:noMultiLvlLbl val="0"/>
      </c:catAx>
      <c:valAx>
        <c:axId val="25364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64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'[Historical trends Revenues and Expenses 2020-1.xlsx]Sheet1'!$A$12</c:f>
              <c:strCache>
                <c:ptCount val="1"/>
                <c:pt idx="0">
                  <c:v>Total Expenses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2020-1.xlsx]Sheet1'!$B$11:$J$11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2020-1.xlsx]Sheet1'!$B$12:$J$12</c:f>
              <c:numCache>
                <c:formatCode>"$"#,##0</c:formatCode>
                <c:ptCount val="9"/>
                <c:pt idx="0">
                  <c:v>6690613</c:v>
                </c:pt>
                <c:pt idx="1">
                  <c:v>7055661</c:v>
                </c:pt>
                <c:pt idx="2">
                  <c:v>8015371</c:v>
                </c:pt>
                <c:pt idx="3">
                  <c:v>8650613</c:v>
                </c:pt>
                <c:pt idx="4">
                  <c:v>9247016</c:v>
                </c:pt>
                <c:pt idx="5">
                  <c:v>10136034</c:v>
                </c:pt>
                <c:pt idx="6">
                  <c:v>11007677</c:v>
                </c:pt>
                <c:pt idx="7" formatCode="&quot;$&quot;#,##0_);\(&quot;$&quot;#,##0\)">
                  <c:v>11260552</c:v>
                </c:pt>
                <c:pt idx="8">
                  <c:v>11641229.470000001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4-43F9-B091-E051E2715B4E}"/>
            </c:ext>
          </c:extLst>
        </c:ser>
        <c:ser>
          <c:idx val="1"/>
          <c:order val="1"/>
          <c:tx>
            <c:strRef>
              <c:f>'[Historical trends Revenues and Expenses 2020-1.xlsx]Sheet1'!$A$13</c:f>
              <c:strCache>
                <c:ptCount val="1"/>
                <c:pt idx="0">
                  <c:v>Pharmacy Expenses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2020-1.xlsx]Sheet1'!$B$11:$J$11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2020-1.xlsx]Sheet1'!$B$13:$J$13</c:f>
              <c:numCache>
                <c:formatCode>"$"#,##0</c:formatCode>
                <c:ptCount val="9"/>
                <c:pt idx="0">
                  <c:v>449398</c:v>
                </c:pt>
                <c:pt idx="1">
                  <c:v>534199</c:v>
                </c:pt>
                <c:pt idx="2">
                  <c:v>873643</c:v>
                </c:pt>
                <c:pt idx="3">
                  <c:v>1014421</c:v>
                </c:pt>
                <c:pt idx="4">
                  <c:v>1417920</c:v>
                </c:pt>
                <c:pt idx="5">
                  <c:v>1894587</c:v>
                </c:pt>
                <c:pt idx="6">
                  <c:v>2522625</c:v>
                </c:pt>
                <c:pt idx="7" formatCode="&quot;$&quot;#,##0_);\(&quot;$&quot;#,##0\)">
                  <c:v>2636148</c:v>
                </c:pt>
                <c:pt idx="8">
                  <c:v>3411035.34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14-43F9-B091-E051E2715B4E}"/>
            </c:ext>
          </c:extLst>
        </c:ser>
        <c:ser>
          <c:idx val="2"/>
          <c:order val="2"/>
          <c:tx>
            <c:strRef>
              <c:f>'[Historical trends Revenues and Expenses 2020-1.xlsx]Sheet1'!$A$14</c:f>
              <c:strCache>
                <c:ptCount val="1"/>
                <c:pt idx="0">
                  <c:v>Personal Expenses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2020-1.xlsx]Sheet1'!$B$11:$J$11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2020-1.xlsx]Sheet1'!$B$14:$J$14</c:f>
              <c:numCache>
                <c:formatCode>"$"#,##0</c:formatCode>
                <c:ptCount val="9"/>
                <c:pt idx="0">
                  <c:v>4838015.17</c:v>
                </c:pt>
                <c:pt idx="1">
                  <c:v>5007146.6500000004</c:v>
                </c:pt>
                <c:pt idx="2">
                  <c:v>5390206.8499999996</c:v>
                </c:pt>
                <c:pt idx="3">
                  <c:v>5941246.46</c:v>
                </c:pt>
                <c:pt idx="4">
                  <c:v>6114874</c:v>
                </c:pt>
                <c:pt idx="5">
                  <c:v>6423282</c:v>
                </c:pt>
                <c:pt idx="6">
                  <c:v>6478069</c:v>
                </c:pt>
                <c:pt idx="7" formatCode="&quot;$&quot;#,##0_);\(&quot;$&quot;#,##0\)">
                  <c:v>6553997</c:v>
                </c:pt>
                <c:pt idx="8">
                  <c:v>6601350.3399999999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14-43F9-B091-E051E2715B4E}"/>
            </c:ext>
          </c:extLst>
        </c:ser>
        <c:ser>
          <c:idx val="3"/>
          <c:order val="3"/>
          <c:tx>
            <c:strRef>
              <c:f>'[Historical trends Revenues and Expenses 2020-1.xlsx]Sheet1'!$A$15</c:f>
              <c:strCache>
                <c:ptCount val="1"/>
                <c:pt idx="0">
                  <c:v>Other Expenses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'[Historical trends Revenues and Expenses 2020-1.xlsx]Sheet1'!$B$11:$J$11</c:f>
              <c:strCache>
                <c:ptCount val="9"/>
                <c:pt idx="0">
                  <c:v>FY2012 actual</c:v>
                </c:pt>
                <c:pt idx="1">
                  <c:v>FY2013 actual</c:v>
                </c:pt>
                <c:pt idx="2">
                  <c:v>FY2014 actual</c:v>
                </c:pt>
                <c:pt idx="3">
                  <c:v>FY2015 actual</c:v>
                </c:pt>
                <c:pt idx="4">
                  <c:v>FY2016 actual</c:v>
                </c:pt>
                <c:pt idx="5">
                  <c:v>FY2017 actual</c:v>
                </c:pt>
                <c:pt idx="6">
                  <c:v>FY2018 actual</c:v>
                </c:pt>
                <c:pt idx="7">
                  <c:v>FY2019 actual</c:v>
                </c:pt>
                <c:pt idx="8">
                  <c:v>FY2020 actual</c:v>
                </c:pt>
              </c:strCache>
            </c:strRef>
          </c:cat>
          <c:val>
            <c:numRef>
              <c:f>'[Historical trends Revenues and Expenses 2020-1.xlsx]Sheet1'!$B$15:$J$15</c:f>
              <c:numCache>
                <c:formatCode>"$"#,##0</c:formatCode>
                <c:ptCount val="9"/>
                <c:pt idx="0">
                  <c:v>1403199.83</c:v>
                </c:pt>
                <c:pt idx="1">
                  <c:v>1514315.3499999996</c:v>
                </c:pt>
                <c:pt idx="2">
                  <c:v>1751521.1500000004</c:v>
                </c:pt>
                <c:pt idx="3">
                  <c:v>1694945.54</c:v>
                </c:pt>
                <c:pt idx="4">
                  <c:v>1714222</c:v>
                </c:pt>
                <c:pt idx="5">
                  <c:v>1818165</c:v>
                </c:pt>
                <c:pt idx="6">
                  <c:v>2006983</c:v>
                </c:pt>
                <c:pt idx="7" formatCode="&quot;$&quot;#,##0_);\(&quot;$&quot;#,##0\)">
                  <c:v>2070407</c:v>
                </c:pt>
                <c:pt idx="8">
                  <c:v>1628843.790000001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14-43F9-B091-E051E2715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75496"/>
        <c:axId val="187074840"/>
      </c:barChart>
      <c:catAx>
        <c:axId val="18707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074840"/>
        <c:crosses val="autoZero"/>
        <c:auto val="1"/>
        <c:lblAlgn val="ctr"/>
        <c:lblOffset val="100"/>
        <c:noMultiLvlLbl val="0"/>
      </c:catAx>
      <c:valAx>
        <c:axId val="18707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07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Revenue FY22</a:t>
            </a:r>
            <a:endParaRPr lang="en-US" dirty="0"/>
          </a:p>
        </c:rich>
      </c:tx>
      <c:layout>
        <c:manualLayout>
          <c:xMode val="edge"/>
          <c:yMode val="edge"/>
          <c:x val="0.75683333333333347"/>
          <c:y val="0.81944444444444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B3-4EDF-A632-4229504472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B3-4EDF-A632-4229504472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B3-4EDF-A632-4229504472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B3-4EDF-A632-4229504472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B3-4EDF-A632-4229504472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2B3-4EDF-A632-4229504472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'FY22 budget graphed'!$B$4:$B$9</c:f>
              <c:strCache>
                <c:ptCount val="6"/>
                <c:pt idx="0">
                  <c:v>Mandatory Fee Revenue</c:v>
                </c:pt>
                <c:pt idx="1">
                  <c:v>Clinic &amp; Pharmacy</c:v>
                </c:pt>
                <c:pt idx="2">
                  <c:v>Psychiatry Clinic</c:v>
                </c:pt>
                <c:pt idx="3">
                  <c:v>Dental Space Lease</c:v>
                </c:pt>
                <c:pt idx="4">
                  <c:v>Other Miscellaneous Revenues</c:v>
                </c:pt>
                <c:pt idx="5">
                  <c:v>Interest</c:v>
                </c:pt>
              </c:strCache>
            </c:strRef>
          </c:cat>
          <c:val>
            <c:numRef>
              <c:f>'FY22 budget graphed'!$C$4:$C$9</c:f>
              <c:numCache>
                <c:formatCode>#,##0</c:formatCode>
                <c:ptCount val="6"/>
                <c:pt idx="0">
                  <c:v>7927882.5119999992</c:v>
                </c:pt>
                <c:pt idx="1">
                  <c:v>4289082</c:v>
                </c:pt>
                <c:pt idx="2">
                  <c:v>52031</c:v>
                </c:pt>
                <c:pt idx="3">
                  <c:v>48612</c:v>
                </c:pt>
                <c:pt idx="4">
                  <c:v>25000</c:v>
                </c:pt>
                <c:pt idx="5">
                  <c:v>134217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B3-4EDF-A632-42295044721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Expenditures FY22</a:t>
            </a:r>
            <a:endParaRPr lang="en-US" dirty="0"/>
          </a:p>
        </c:rich>
      </c:tx>
      <c:layout>
        <c:manualLayout>
          <c:xMode val="edge"/>
          <c:yMode val="edge"/>
          <c:x val="0.64677077865266841"/>
          <c:y val="6.0185185185185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70-45A1-8AAC-EBD520B9D0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70-45A1-8AAC-EBD520B9D0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70-45A1-8AAC-EBD520B9D0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70-45A1-8AAC-EBD520B9D0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570-45A1-8AAC-EBD520B9D0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570-45A1-8AAC-EBD520B9D00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570-45A1-8AAC-EBD520B9D0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'FY22 budget graphed'!$K$19:$K$25</c:f>
              <c:strCache>
                <c:ptCount val="7"/>
                <c:pt idx="0">
                  <c:v>Personal Services</c:v>
                </c:pt>
                <c:pt idx="1">
                  <c:v>Travel</c:v>
                </c:pt>
                <c:pt idx="2">
                  <c:v>Supplies &amp; Materials</c:v>
                </c:pt>
                <c:pt idx="3">
                  <c:v>Utilities</c:v>
                </c:pt>
                <c:pt idx="4">
                  <c:v>Aux and Institute Overhead</c:v>
                </c:pt>
                <c:pt idx="5">
                  <c:v>Per Diems and Fees</c:v>
                </c:pt>
                <c:pt idx="6">
                  <c:v>other OSE</c:v>
                </c:pt>
              </c:strCache>
            </c:strRef>
          </c:cat>
          <c:val>
            <c:numRef>
              <c:f>'FY22 budget graphed'!$L$19:$L$25</c:f>
              <c:numCache>
                <c:formatCode>#,##0</c:formatCode>
                <c:ptCount val="7"/>
                <c:pt idx="0">
                  <c:v>7734022.5206674216</c:v>
                </c:pt>
                <c:pt idx="1">
                  <c:v>29935</c:v>
                </c:pt>
                <c:pt idx="2">
                  <c:v>3799673.1461</c:v>
                </c:pt>
                <c:pt idx="3">
                  <c:v>87121.167000000001</c:v>
                </c:pt>
                <c:pt idx="4">
                  <c:v>620199</c:v>
                </c:pt>
                <c:pt idx="5">
                  <c:v>380326</c:v>
                </c:pt>
                <c:pt idx="6" formatCode="#,##0.000000000">
                  <c:v>371134.15719999932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570-45A1-8AAC-EBD520B9D0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en-US" sz="1050"/>
              <a:t>Stamps Health Services </a:t>
            </a:r>
          </a:p>
          <a:p>
            <a:pPr>
              <a:defRPr sz="1050"/>
            </a:pPr>
            <a:r>
              <a:rPr lang="en-US" sz="1050"/>
              <a:t>Health Fee History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656634230062743"/>
          <c:y val="0.16618535762048817"/>
          <c:w val="0.81450041357907654"/>
          <c:h val="0.60837720897966774"/>
        </c:manualLayout>
      </c:layout>
      <c:lineChart>
        <c:grouping val="standard"/>
        <c:varyColors val="0"/>
        <c:ser>
          <c:idx val="1"/>
          <c:order val="1"/>
          <c:tx>
            <c:strRef>
              <c:f>'Fee Comp 3'!$A$6</c:f>
              <c:strCache>
                <c:ptCount val="1"/>
                <c:pt idx="0">
                  <c:v>Health Fee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'Fee Comp 3'!$F$1:$Q$1</c:f>
              <c:strCache>
                <c:ptCount val="8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  <c:pt idx="7">
                  <c:v>FY20</c:v>
                </c:pt>
              </c:strCache>
              <c:extLst/>
            </c:strRef>
          </c:cat>
          <c:val>
            <c:numRef>
              <c:f>'Fee Comp 3'!$F$6:$Q$6</c:f>
              <c:numCache>
                <c:formatCode>General</c:formatCode>
                <c:ptCount val="8"/>
                <c:pt idx="0">
                  <c:v>154</c:v>
                </c:pt>
                <c:pt idx="1">
                  <c:v>160</c:v>
                </c:pt>
                <c:pt idx="2">
                  <c:v>160</c:v>
                </c:pt>
                <c:pt idx="3">
                  <c:v>160</c:v>
                </c:pt>
                <c:pt idx="4">
                  <c:v>160</c:v>
                </c:pt>
                <c:pt idx="5">
                  <c:v>165</c:v>
                </c:pt>
                <c:pt idx="6">
                  <c:v>168</c:v>
                </c:pt>
                <c:pt idx="7">
                  <c:v>172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948-4460-A9A0-2E7E040E9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300344"/>
        <c:axId val="368300736"/>
      </c:lineChart>
      <c:lineChart>
        <c:grouping val="standard"/>
        <c:varyColors val="0"/>
        <c:ser>
          <c:idx val="0"/>
          <c:order val="0"/>
          <c:tx>
            <c:strRef>
              <c:f>'Fee Comp 3'!$A$5</c:f>
              <c:strCache>
                <c:ptCount val="1"/>
                <c:pt idx="0">
                  <c:v>Fee Increase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'Fee Comp 3'!$F$1:$Q$1</c:f>
              <c:strCache>
                <c:ptCount val="8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  <c:pt idx="7">
                  <c:v>FY20</c:v>
                </c:pt>
              </c:strCache>
              <c:extLst/>
            </c:strRef>
          </c:cat>
          <c:val>
            <c:numRef>
              <c:f>'Fee Comp 3'!$F$5:$Q$5</c:f>
              <c:numCache>
                <c:formatCode>General</c:formatCode>
                <c:ptCount val="8"/>
                <c:pt idx="0">
                  <c:v>0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948-4460-A9A0-2E7E040E9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301520"/>
        <c:axId val="368301128"/>
      </c:lineChart>
      <c:catAx>
        <c:axId val="368300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68300736"/>
        <c:crosses val="autoZero"/>
        <c:auto val="1"/>
        <c:lblAlgn val="ctr"/>
        <c:lblOffset val="100"/>
        <c:noMultiLvlLbl val="0"/>
      </c:catAx>
      <c:valAx>
        <c:axId val="368300736"/>
        <c:scaling>
          <c:orientation val="minMax"/>
          <c:min val="1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Health Fee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368300344"/>
        <c:crosses val="autoZero"/>
        <c:crossBetween val="between"/>
      </c:valAx>
      <c:valAx>
        <c:axId val="3683011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68301520"/>
        <c:crosses val="max"/>
        <c:crossBetween val="between"/>
      </c:valAx>
      <c:catAx>
        <c:axId val="36830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30112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Patient</a:t>
            </a:r>
            <a:r>
              <a:rPr lang="en-US" baseline="0" dirty="0"/>
              <a:t> </a:t>
            </a:r>
            <a:r>
              <a:rPr lang="en-US" baseline="0" dirty="0" smtClean="0"/>
              <a:t>Visits FY15-FY20</a:t>
            </a:r>
            <a:endParaRPr lang="en-US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Primary Care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Sheet1!$B$3:$B$8</c:f>
              <c:strCache>
                <c:ptCount val="6"/>
                <c:pt idx="0">
                  <c:v>FY 15</c:v>
                </c:pt>
                <c:pt idx="1">
                  <c:v>FY 16</c:v>
                </c:pt>
                <c:pt idx="2">
                  <c:v>FY 17 </c:v>
                </c:pt>
                <c:pt idx="3">
                  <c:v>FY 18</c:v>
                </c:pt>
                <c:pt idx="4">
                  <c:v>FY 19</c:v>
                </c:pt>
                <c:pt idx="5">
                  <c:v>FY 20</c:v>
                </c:pt>
              </c:strCache>
            </c:strRef>
          </c:cat>
          <c:val>
            <c:numRef>
              <c:f>Sheet1!$C$3:$C$8</c:f>
              <c:numCache>
                <c:formatCode>_(* #,##0_);_(* \(#,##0\);_(* "-"??_);_(@_)</c:formatCode>
                <c:ptCount val="6"/>
                <c:pt idx="0">
                  <c:v>24632</c:v>
                </c:pt>
                <c:pt idx="1">
                  <c:v>24345</c:v>
                </c:pt>
                <c:pt idx="2">
                  <c:v>25235</c:v>
                </c:pt>
                <c:pt idx="3">
                  <c:v>25073</c:v>
                </c:pt>
                <c:pt idx="4">
                  <c:v>25139</c:v>
                </c:pt>
                <c:pt idx="5">
                  <c:v>20407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A7-4F51-A657-C88A9FB632B1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Women's Health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Sheet1!$B$3:$B$8</c:f>
              <c:strCache>
                <c:ptCount val="6"/>
                <c:pt idx="0">
                  <c:v>FY 15</c:v>
                </c:pt>
                <c:pt idx="1">
                  <c:v>FY 16</c:v>
                </c:pt>
                <c:pt idx="2">
                  <c:v>FY 17 </c:v>
                </c:pt>
                <c:pt idx="3">
                  <c:v>FY 18</c:v>
                </c:pt>
                <c:pt idx="4">
                  <c:v>FY 19</c:v>
                </c:pt>
                <c:pt idx="5">
                  <c:v>FY 20</c:v>
                </c:pt>
              </c:strCache>
            </c:strRef>
          </c:cat>
          <c:val>
            <c:numRef>
              <c:f>Sheet1!$D$3:$D$8</c:f>
              <c:numCache>
                <c:formatCode>_(* #,##0_);_(* \(#,##0\);_(* "-"??_);_(@_)</c:formatCode>
                <c:ptCount val="6"/>
                <c:pt idx="0">
                  <c:v>3434</c:v>
                </c:pt>
                <c:pt idx="1">
                  <c:v>3966</c:v>
                </c:pt>
                <c:pt idx="2">
                  <c:v>3864</c:v>
                </c:pt>
                <c:pt idx="3">
                  <c:v>3793</c:v>
                </c:pt>
                <c:pt idx="4">
                  <c:v>3894</c:v>
                </c:pt>
                <c:pt idx="5">
                  <c:v>3121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A7-4F51-A657-C88A9FB632B1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Psychiatry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Sheet1!$B$3:$B$8</c:f>
              <c:strCache>
                <c:ptCount val="6"/>
                <c:pt idx="0">
                  <c:v>FY 15</c:v>
                </c:pt>
                <c:pt idx="1">
                  <c:v>FY 16</c:v>
                </c:pt>
                <c:pt idx="2">
                  <c:v>FY 17 </c:v>
                </c:pt>
                <c:pt idx="3">
                  <c:v>FY 18</c:v>
                </c:pt>
                <c:pt idx="4">
                  <c:v>FY 19</c:v>
                </c:pt>
                <c:pt idx="5">
                  <c:v>FY 20</c:v>
                </c:pt>
              </c:strCache>
            </c:strRef>
          </c:cat>
          <c:val>
            <c:numRef>
              <c:f>Sheet1!$E$3:$E$8</c:f>
              <c:numCache>
                <c:formatCode>_(* #,##0_);_(* \(#,##0\);_(* "-"??_);_(@_)</c:formatCode>
                <c:ptCount val="6"/>
                <c:pt idx="0">
                  <c:v>4631</c:v>
                </c:pt>
                <c:pt idx="1">
                  <c:v>5265</c:v>
                </c:pt>
                <c:pt idx="2">
                  <c:v>6199</c:v>
                </c:pt>
                <c:pt idx="3">
                  <c:v>7154</c:v>
                </c:pt>
                <c:pt idx="4">
                  <c:v>6572</c:v>
                </c:pt>
                <c:pt idx="5">
                  <c:v>5172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A7-4F51-A657-C88A9FB632B1}"/>
            </c:ext>
          </c:extLst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Total Appointments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Sheet1!$B$3:$B$8</c:f>
              <c:strCache>
                <c:ptCount val="6"/>
                <c:pt idx="0">
                  <c:v>FY 15</c:v>
                </c:pt>
                <c:pt idx="1">
                  <c:v>FY 16</c:v>
                </c:pt>
                <c:pt idx="2">
                  <c:v>FY 17 </c:v>
                </c:pt>
                <c:pt idx="3">
                  <c:v>FY 18</c:v>
                </c:pt>
                <c:pt idx="4">
                  <c:v>FY 19</c:v>
                </c:pt>
                <c:pt idx="5">
                  <c:v>FY 20</c:v>
                </c:pt>
              </c:strCache>
            </c:strRef>
          </c:cat>
          <c:val>
            <c:numRef>
              <c:f>Sheet1!$F$3:$F$8</c:f>
              <c:numCache>
                <c:formatCode>_(* #,##0_);_(* \(#,##0\);_(* "-"??_);_(@_)</c:formatCode>
                <c:ptCount val="6"/>
                <c:pt idx="0">
                  <c:v>32697</c:v>
                </c:pt>
                <c:pt idx="1">
                  <c:v>33576</c:v>
                </c:pt>
                <c:pt idx="2">
                  <c:v>35298</c:v>
                </c:pt>
                <c:pt idx="3">
                  <c:v>36020</c:v>
                </c:pt>
                <c:pt idx="4">
                  <c:v>35605</c:v>
                </c:pt>
                <c:pt idx="5">
                  <c:v>30886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A7-4F51-A657-C88A9FB63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341968"/>
        <c:axId val="377338688"/>
      </c:lineChart>
      <c:catAx>
        <c:axId val="37734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338688"/>
        <c:crosses val="autoZero"/>
        <c:auto val="1"/>
        <c:lblAlgn val="ctr"/>
        <c:lblOffset val="100"/>
        <c:noMultiLvlLbl val="0"/>
      </c:catAx>
      <c:valAx>
        <c:axId val="37733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34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Visits per month FY18-FY20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Sheet1!$C$18</c:f>
              <c:strCache>
                <c:ptCount val="1"/>
                <c:pt idx="0">
                  <c:v>FY 2018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Sheet1!$B$19:$B$30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Sheet1!$C$19:$C$30</c:f>
              <c:numCache>
                <c:formatCode>General</c:formatCode>
                <c:ptCount val="12"/>
                <c:pt idx="0">
                  <c:v>1568</c:v>
                </c:pt>
                <c:pt idx="1">
                  <c:v>2597</c:v>
                </c:pt>
                <c:pt idx="2">
                  <c:v>3553</c:v>
                </c:pt>
                <c:pt idx="3">
                  <c:v>4265</c:v>
                </c:pt>
                <c:pt idx="4">
                  <c:v>3964</c:v>
                </c:pt>
                <c:pt idx="5">
                  <c:v>2169</c:v>
                </c:pt>
                <c:pt idx="6">
                  <c:v>3368</c:v>
                </c:pt>
                <c:pt idx="7">
                  <c:v>3642</c:v>
                </c:pt>
                <c:pt idx="8">
                  <c:v>3483</c:v>
                </c:pt>
                <c:pt idx="9">
                  <c:v>3755</c:v>
                </c:pt>
                <c:pt idx="10">
                  <c:v>2034</c:v>
                </c:pt>
                <c:pt idx="11">
                  <c:v>1622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24-468A-A710-99B789392478}"/>
            </c:ext>
          </c:extLst>
        </c:ser>
        <c:ser>
          <c:idx val="1"/>
          <c:order val="1"/>
          <c:tx>
            <c:strRef>
              <c:f>Sheet1!$D$18</c:f>
              <c:strCache>
                <c:ptCount val="1"/>
                <c:pt idx="0">
                  <c:v>FY 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Sheet1!$B$19:$B$30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Sheet1!$D$19:$D$30</c:f>
              <c:numCache>
                <c:formatCode>General</c:formatCode>
                <c:ptCount val="12"/>
                <c:pt idx="0">
                  <c:v>1668</c:v>
                </c:pt>
                <c:pt idx="1">
                  <c:v>2554</c:v>
                </c:pt>
                <c:pt idx="2">
                  <c:v>3581</c:v>
                </c:pt>
                <c:pt idx="3">
                  <c:v>4160</c:v>
                </c:pt>
                <c:pt idx="4">
                  <c:v>3614</c:v>
                </c:pt>
                <c:pt idx="5">
                  <c:v>2005</c:v>
                </c:pt>
                <c:pt idx="6">
                  <c:v>3286</c:v>
                </c:pt>
                <c:pt idx="7">
                  <c:v>3791</c:v>
                </c:pt>
                <c:pt idx="8">
                  <c:v>3412</c:v>
                </c:pt>
                <c:pt idx="9">
                  <c:v>3972</c:v>
                </c:pt>
                <c:pt idx="10">
                  <c:v>1963</c:v>
                </c:pt>
                <c:pt idx="11">
                  <c:v>1599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24-468A-A710-99B789392478}"/>
            </c:ext>
          </c:extLst>
        </c:ser>
        <c:ser>
          <c:idx val="2"/>
          <c:order val="2"/>
          <c:tx>
            <c:strRef>
              <c:f>Sheet1!$E$18</c:f>
              <c:strCache>
                <c:ptCount val="1"/>
                <c:pt idx="0">
                  <c:v>FY 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Sheet1!$B$19:$B$30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Sheet1!$E$19:$E$30</c:f>
              <c:numCache>
                <c:formatCode>General</c:formatCode>
                <c:ptCount val="12"/>
                <c:pt idx="0">
                  <c:v>1718</c:v>
                </c:pt>
                <c:pt idx="1">
                  <c:v>2516</c:v>
                </c:pt>
                <c:pt idx="2">
                  <c:v>3472</c:v>
                </c:pt>
                <c:pt idx="3">
                  <c:v>3939</c:v>
                </c:pt>
                <c:pt idx="4">
                  <c:v>3308</c:v>
                </c:pt>
                <c:pt idx="5">
                  <c:v>2044</c:v>
                </c:pt>
                <c:pt idx="6">
                  <c:v>3698</c:v>
                </c:pt>
                <c:pt idx="7">
                  <c:v>3477</c:v>
                </c:pt>
                <c:pt idx="8">
                  <c:v>2807</c:v>
                </c:pt>
                <c:pt idx="9">
                  <c:v>1368</c:v>
                </c:pt>
                <c:pt idx="10">
                  <c:v>1122</c:v>
                </c:pt>
                <c:pt idx="11">
                  <c:v>1417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24-468A-A710-99B789392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6575752"/>
        <c:axId val="376577720"/>
      </c:lineChart>
      <c:catAx>
        <c:axId val="37657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577720"/>
        <c:crosses val="autoZero"/>
        <c:auto val="1"/>
        <c:lblAlgn val="ctr"/>
        <c:lblOffset val="100"/>
        <c:noMultiLvlLbl val="0"/>
      </c:catAx>
      <c:valAx>
        <c:axId val="37657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575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Psychiatry Visits </a:t>
            </a:r>
            <a:r>
              <a:rPr lang="en-US" dirty="0" smtClean="0"/>
              <a:t>by Month FY18-FY21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FY18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Sheet1!$B$37:$B$48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Sheet1!$C$37:$C$48</c:f>
              <c:numCache>
                <c:formatCode>General</c:formatCode>
                <c:ptCount val="12"/>
                <c:pt idx="0">
                  <c:v>426</c:v>
                </c:pt>
                <c:pt idx="1">
                  <c:v>547</c:v>
                </c:pt>
                <c:pt idx="2">
                  <c:v>546</c:v>
                </c:pt>
                <c:pt idx="3">
                  <c:v>673</c:v>
                </c:pt>
                <c:pt idx="4">
                  <c:v>741</c:v>
                </c:pt>
                <c:pt idx="5">
                  <c:v>507</c:v>
                </c:pt>
                <c:pt idx="6">
                  <c:v>618</c:v>
                </c:pt>
                <c:pt idx="7">
                  <c:v>604</c:v>
                </c:pt>
                <c:pt idx="8">
                  <c:v>726</c:v>
                </c:pt>
                <c:pt idx="9">
                  <c:v>783</c:v>
                </c:pt>
                <c:pt idx="10">
                  <c:v>589</c:v>
                </c:pt>
                <c:pt idx="11">
                  <c:v>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A1-47D0-AA13-1D515B8AC5E1}"/>
            </c:ext>
          </c:extLst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FY19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Sheet1!$B$37:$B$48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Sheet1!$D$37:$D$48</c:f>
              <c:numCache>
                <c:formatCode>General</c:formatCode>
                <c:ptCount val="12"/>
                <c:pt idx="0">
                  <c:v>443</c:v>
                </c:pt>
                <c:pt idx="1">
                  <c:v>541</c:v>
                </c:pt>
                <c:pt idx="2">
                  <c:v>524</c:v>
                </c:pt>
                <c:pt idx="3">
                  <c:v>646</c:v>
                </c:pt>
                <c:pt idx="4">
                  <c:v>571</c:v>
                </c:pt>
                <c:pt idx="5">
                  <c:v>398</c:v>
                </c:pt>
                <c:pt idx="6">
                  <c:v>575</c:v>
                </c:pt>
                <c:pt idx="7">
                  <c:v>602</c:v>
                </c:pt>
                <c:pt idx="8">
                  <c:v>614</c:v>
                </c:pt>
                <c:pt idx="9">
                  <c:v>701</c:v>
                </c:pt>
                <c:pt idx="10">
                  <c:v>521</c:v>
                </c:pt>
                <c:pt idx="11">
                  <c:v>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A1-47D0-AA13-1D515B8AC5E1}"/>
            </c:ext>
          </c:extLst>
        </c:ser>
        <c:ser>
          <c:idx val="2"/>
          <c:order val="2"/>
          <c:tx>
            <c:strRef>
              <c:f>Sheet1!$E$36</c:f>
              <c:strCache>
                <c:ptCount val="1"/>
                <c:pt idx="0">
                  <c:v>FY20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Sheet1!$B$37:$B$48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Sheet1!$E$37:$E$48</c:f>
              <c:numCache>
                <c:formatCode>General</c:formatCode>
                <c:ptCount val="12"/>
                <c:pt idx="0">
                  <c:v>420</c:v>
                </c:pt>
                <c:pt idx="1">
                  <c:v>487</c:v>
                </c:pt>
                <c:pt idx="2">
                  <c:v>540</c:v>
                </c:pt>
                <c:pt idx="3">
                  <c:v>622</c:v>
                </c:pt>
                <c:pt idx="4">
                  <c:v>542</c:v>
                </c:pt>
                <c:pt idx="5">
                  <c:v>398</c:v>
                </c:pt>
                <c:pt idx="6">
                  <c:v>601</c:v>
                </c:pt>
                <c:pt idx="7">
                  <c:v>629</c:v>
                </c:pt>
                <c:pt idx="8">
                  <c:v>742</c:v>
                </c:pt>
                <c:pt idx="9">
                  <c:v>923</c:v>
                </c:pt>
                <c:pt idx="10">
                  <c:v>675</c:v>
                </c:pt>
                <c:pt idx="11">
                  <c:v>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A1-47D0-AA13-1D515B8AC5E1}"/>
            </c:ext>
          </c:extLst>
        </c:ser>
        <c:ser>
          <c:idx val="3"/>
          <c:order val="3"/>
          <c:tx>
            <c:strRef>
              <c:f>Sheet1!$F$36</c:f>
              <c:strCache>
                <c:ptCount val="1"/>
                <c:pt idx="0">
                  <c:v>FY21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Sheet1!$B$37:$B$48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Sheet1!$F$37:$F$48</c:f>
              <c:numCache>
                <c:formatCode>General</c:formatCode>
                <c:ptCount val="12"/>
                <c:pt idx="0">
                  <c:v>714</c:v>
                </c:pt>
                <c:pt idx="1">
                  <c:v>695</c:v>
                </c:pt>
                <c:pt idx="2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A1-47D0-AA13-1D515B8AC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642088"/>
        <c:axId val="631641760"/>
      </c:lineChart>
      <c:catAx>
        <c:axId val="631642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41760"/>
        <c:crosses val="autoZero"/>
        <c:auto val="1"/>
        <c:lblAlgn val="ctr"/>
        <c:lblOffset val="100"/>
        <c:noMultiLvlLbl val="0"/>
      </c:catAx>
      <c:valAx>
        <c:axId val="63164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42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Primary Care Visits by </a:t>
            </a:r>
            <a:r>
              <a:rPr lang="en-US" dirty="0" smtClean="0"/>
              <a:t>Month FY 18-21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Sheet1!$C$54</c:f>
              <c:strCache>
                <c:ptCount val="1"/>
                <c:pt idx="0">
                  <c:v>FY 2018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Sheet1!$B$55:$B$66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Sheet1!$C$55:$C$66</c:f>
              <c:numCache>
                <c:formatCode>General</c:formatCode>
                <c:ptCount val="12"/>
                <c:pt idx="0">
                  <c:v>1003</c:v>
                </c:pt>
                <c:pt idx="1">
                  <c:v>1823</c:v>
                </c:pt>
                <c:pt idx="2">
                  <c:v>2628</c:v>
                </c:pt>
                <c:pt idx="3">
                  <c:v>3106</c:v>
                </c:pt>
                <c:pt idx="4">
                  <c:v>2808</c:v>
                </c:pt>
                <c:pt idx="5">
                  <c:v>1417</c:v>
                </c:pt>
                <c:pt idx="6">
                  <c:v>2383</c:v>
                </c:pt>
                <c:pt idx="7">
                  <c:v>2649</c:v>
                </c:pt>
                <c:pt idx="8">
                  <c:v>2394</c:v>
                </c:pt>
                <c:pt idx="9">
                  <c:v>2557</c:v>
                </c:pt>
                <c:pt idx="10">
                  <c:v>1222</c:v>
                </c:pt>
                <c:pt idx="11">
                  <c:v>1083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05-469C-9315-55C475D5D7FD}"/>
            </c:ext>
          </c:extLst>
        </c:ser>
        <c:ser>
          <c:idx val="1"/>
          <c:order val="1"/>
          <c:tx>
            <c:strRef>
              <c:f>Sheet1!$D$54</c:f>
              <c:strCache>
                <c:ptCount val="1"/>
                <c:pt idx="0">
                  <c:v>FY 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Sheet1!$B$55:$B$66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Sheet1!$D$55:$D$66</c:f>
              <c:numCache>
                <c:formatCode>General</c:formatCode>
                <c:ptCount val="12"/>
                <c:pt idx="0">
                  <c:v>1079</c:v>
                </c:pt>
                <c:pt idx="1">
                  <c:v>1814</c:v>
                </c:pt>
                <c:pt idx="2">
                  <c:v>2659</c:v>
                </c:pt>
                <c:pt idx="3">
                  <c:v>3039</c:v>
                </c:pt>
                <c:pt idx="4">
                  <c:v>2607</c:v>
                </c:pt>
                <c:pt idx="5">
                  <c:v>1359</c:v>
                </c:pt>
                <c:pt idx="6">
                  <c:v>2311</c:v>
                </c:pt>
                <c:pt idx="7">
                  <c:v>2755</c:v>
                </c:pt>
                <c:pt idx="8">
                  <c:v>2438</c:v>
                </c:pt>
                <c:pt idx="9">
                  <c:v>2792</c:v>
                </c:pt>
                <c:pt idx="10">
                  <c:v>1237</c:v>
                </c:pt>
                <c:pt idx="11">
                  <c:v>1049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05-469C-9315-55C475D5D7FD}"/>
            </c:ext>
          </c:extLst>
        </c:ser>
        <c:ser>
          <c:idx val="2"/>
          <c:order val="2"/>
          <c:tx>
            <c:strRef>
              <c:f>Sheet1!$E$54</c:f>
              <c:strCache>
                <c:ptCount val="1"/>
                <c:pt idx="0">
                  <c:v>FY 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Sheet1!$B$55:$B$66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Sheet1!$E$55:$E$66</c:f>
              <c:numCache>
                <c:formatCode>General</c:formatCode>
                <c:ptCount val="12"/>
                <c:pt idx="0">
                  <c:v>1146</c:v>
                </c:pt>
                <c:pt idx="1">
                  <c:v>1859</c:v>
                </c:pt>
                <c:pt idx="2">
                  <c:v>2621</c:v>
                </c:pt>
                <c:pt idx="3">
                  <c:v>2887</c:v>
                </c:pt>
                <c:pt idx="4">
                  <c:v>2369</c:v>
                </c:pt>
                <c:pt idx="5">
                  <c:v>1360</c:v>
                </c:pt>
                <c:pt idx="6">
                  <c:v>2693</c:v>
                </c:pt>
                <c:pt idx="7">
                  <c:v>2486</c:v>
                </c:pt>
                <c:pt idx="8">
                  <c:v>1753</c:v>
                </c:pt>
                <c:pt idx="9">
                  <c:v>327</c:v>
                </c:pt>
                <c:pt idx="10">
                  <c:v>372</c:v>
                </c:pt>
                <c:pt idx="11">
                  <c:v>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05-469C-9315-55C475D5D7FD}"/>
            </c:ext>
          </c:extLst>
        </c:ser>
        <c:ser>
          <c:idx val="3"/>
          <c:order val="3"/>
          <c:tx>
            <c:strRef>
              <c:f>Sheet1!$F$54</c:f>
              <c:strCache>
                <c:ptCount val="1"/>
                <c:pt idx="0">
                  <c:v>FY 2021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Sheet1!$B$55:$B$66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Sheet1!$F$55:$F$66</c:f>
              <c:numCache>
                <c:formatCode>General</c:formatCode>
                <c:ptCount val="12"/>
                <c:pt idx="0">
                  <c:v>667</c:v>
                </c:pt>
                <c:pt idx="1">
                  <c:v>1012</c:v>
                </c:pt>
                <c:pt idx="2">
                  <c:v>1245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05-469C-9315-55C475D5D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949528"/>
        <c:axId val="634946904"/>
      </c:lineChart>
      <c:catAx>
        <c:axId val="63494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946904"/>
        <c:crosses val="autoZero"/>
        <c:auto val="1"/>
        <c:lblAlgn val="ctr"/>
        <c:lblOffset val="100"/>
        <c:noMultiLvlLbl val="0"/>
      </c:catAx>
      <c:valAx>
        <c:axId val="634946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949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Was there anything else we could have done to make your visit better? 2020 </a:t>
            </a:r>
            <a:r>
              <a:rPr lang="en-US" dirty="0" smtClean="0"/>
              <a:t>YTD</a:t>
            </a:r>
            <a:endParaRPr lang="en-US" dirty="0"/>
          </a:p>
        </c:rich>
      </c:tx>
      <c:layout>
        <c:manualLayout>
          <c:xMode val="edge"/>
          <c:yMode val="edge"/>
          <c:x val="0.11969977437030897"/>
          <c:y val="3.1844865328686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731250698925792"/>
          <c:y val="0.21210601395107651"/>
          <c:w val="0.44680572823133957"/>
          <c:h val="0.6566317496617412"/>
        </c:manualLayout>
      </c:layout>
      <c:pieChart>
        <c:varyColors val="1"/>
        <c:ser>
          <c:idx val="0"/>
          <c:order val="0"/>
          <c:tx>
            <c:strRef>
              <c:f>'Summary Scores'!$S$33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ED-4842-ABB3-0C69B02B95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ED-4842-ABB3-0C69B02B958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85C35FE-037C-4CE4-B467-656C790C389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F93C5969-1201-4400-90C0-CFFB9DEC98A1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8ED-4842-ABB3-0C69B02B958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50A60FE-E82B-412D-9257-C33E7710191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0F8AB51D-5668-48DC-82F7-6E5BB5186465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8ED-4842-ABB3-0C69B02B9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Scores'!$R$34:$R$35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'Summary Scores'!$S$34:$S$35</c:f>
              <c:numCache>
                <c:formatCode>0%</c:formatCode>
                <c:ptCount val="2"/>
                <c:pt idx="0">
                  <c:v>5.4999999999999993E-2</c:v>
                </c:pt>
                <c:pt idx="1">
                  <c:v>0.61166666666666658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ED-4842-ABB3-0C69B02B9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Do you feel that Stamps Health Services contributes to your academic success, overall health and well-being? </a:t>
            </a:r>
            <a:r>
              <a:rPr lang="en-US" dirty="0" smtClean="0"/>
              <a:t>2020</a:t>
            </a:r>
            <a:r>
              <a:rPr lang="en-US" baseline="0" dirty="0" smtClean="0"/>
              <a:t> YTD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'Summary Scores'!$T$102</c:f>
              <c:strCache>
                <c:ptCount val="1"/>
                <c:pt idx="0">
                  <c:v>% 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'Summary Scores'!$T$103:$T$112</c:f>
              <c:numCache>
                <c:formatCode>0</c:formatCode>
                <c:ptCount val="10"/>
                <c:pt idx="0">
                  <c:v>4</c:v>
                </c:pt>
                <c:pt idx="1">
                  <c:v>7</c:v>
                </c:pt>
                <c:pt idx="2">
                  <c:v>3</c:v>
                </c:pt>
                <c:pt idx="3">
                  <c:v>5</c:v>
                </c:pt>
                <c:pt idx="4">
                  <c:v>14</c:v>
                </c:pt>
                <c:pt idx="5">
                  <c:v>10</c:v>
                </c:pt>
                <c:pt idx="6">
                  <c:v>39</c:v>
                </c:pt>
                <c:pt idx="7">
                  <c:v>94</c:v>
                </c:pt>
                <c:pt idx="8">
                  <c:v>112</c:v>
                </c:pt>
                <c:pt idx="9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2-44E6-8080-2DC362540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2"/>
        <c:axId val="790146656"/>
        <c:axId val="790149608"/>
      </c:barChart>
      <c:catAx>
        <c:axId val="7901466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149608"/>
        <c:crosses val="autoZero"/>
        <c:auto val="1"/>
        <c:lblAlgn val="ctr"/>
        <c:lblOffset val="100"/>
        <c:noMultiLvlLbl val="0"/>
      </c:catAx>
      <c:valAx>
        <c:axId val="79014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14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How likely are you to recommend Stamps Health Services to another student? </a:t>
            </a:r>
            <a:r>
              <a:rPr lang="en-US" dirty="0" smtClean="0"/>
              <a:t>2020</a:t>
            </a:r>
            <a:r>
              <a:rPr lang="en-US" baseline="0" dirty="0" smtClean="0"/>
              <a:t> YTD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'Summary Scores'!$U$102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'Summary Scores'!$U$103:$U$112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27</c:v>
                </c:pt>
                <c:pt idx="5">
                  <c:v>19</c:v>
                </c:pt>
                <c:pt idx="6">
                  <c:v>53</c:v>
                </c:pt>
                <c:pt idx="7">
                  <c:v>109</c:v>
                </c:pt>
                <c:pt idx="8">
                  <c:v>109</c:v>
                </c:pt>
                <c:pt idx="9" formatCode="0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D-4AD3-A444-FCF575F0D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2"/>
        <c:axId val="790146656"/>
        <c:axId val="790149608"/>
      </c:barChart>
      <c:catAx>
        <c:axId val="7901466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149608"/>
        <c:crosses val="autoZero"/>
        <c:auto val="1"/>
        <c:lblAlgn val="ctr"/>
        <c:lblOffset val="100"/>
        <c:noMultiLvlLbl val="0"/>
      </c:catAx>
      <c:valAx>
        <c:axId val="79014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14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0.9722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135C3C6-1D9A-4195-939F-9C873ADD487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762240" cy="489585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FA2BDC2-549A-4A06-8E48-66F3B125D28F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71D933F-F69B-4EFA-AE9A-5F28AF24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9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5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70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4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11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29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F7264-28D8-4166-B57D-87E382947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2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Personal Services:</a:t>
            </a:r>
          </a:p>
          <a:p>
            <a:r>
              <a:rPr lang="en-US" dirty="0" smtClean="0"/>
              <a:t>Total $7,734,023</a:t>
            </a:r>
          </a:p>
          <a:p>
            <a:r>
              <a:rPr lang="en-US" dirty="0" smtClean="0"/>
              <a:t>Stamps</a:t>
            </a:r>
            <a:r>
              <a:rPr lang="en-US" baseline="0" dirty="0" smtClean="0"/>
              <a:t> $7,179,222     (67 positions + temp/prn positions)</a:t>
            </a:r>
          </a:p>
          <a:p>
            <a:r>
              <a:rPr lang="en-US" dirty="0" smtClean="0"/>
              <a:t>HI $423,196    (5 positions)</a:t>
            </a:r>
          </a:p>
          <a:p>
            <a:r>
              <a:rPr lang="en-US" dirty="0" smtClean="0"/>
              <a:t>CARE $131,605   (2 positions)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D933F-F69B-4EFA-AE9A-5F28AF2464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b="1" cap="all" spc="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buNone/>
              <a:defRPr sz="2400" cap="all" spc="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7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7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5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2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3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9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0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F4AD6C-E6A5-7F4B-88D7-22D1EECE52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5467" y="4860758"/>
            <a:ext cx="5783981" cy="4235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spc="300">
                <a:solidFill>
                  <a:srgbClr val="EAAA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46921-24E6-2E43-8E52-14457BED9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944EC7-2890-1D4F-9B3E-B3C580CCAC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5467" y="4167105"/>
            <a:ext cx="5783981" cy="50114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30427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F8ACA3-D8B4-124F-B304-97896A66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090D3-F941-9841-8644-3923F6E27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8AB6A-B421-4540-92E9-24DD9BE3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587" y="217771"/>
            <a:ext cx="1625600" cy="6858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B6D3E86-46E5-A940-BF18-DBC392A28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749" y="1132114"/>
            <a:ext cx="11456937" cy="4476524"/>
          </a:xfrm>
          <a:prstGeom prst="rect">
            <a:avLst/>
          </a:prstGeom>
        </p:spPr>
        <p:txBody>
          <a:bodyPr/>
          <a:lstStyle>
            <a:lvl1pPr>
              <a:defRPr sz="2400" cap="none" baseline="0">
                <a:solidFill>
                  <a:srgbClr val="003057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AAA00"/>
                </a:solidFill>
                <a:latin typeface="Roboto Slab" pitchFamily="2" charset="0"/>
                <a:ea typeface="Roboto Slab" pitchFamily="2" charset="0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749" y="106193"/>
            <a:ext cx="10515600" cy="7973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74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0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b="1" cap="all" spc="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buNone/>
              <a:defRPr sz="2400" cap="all" spc="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83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5588000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714" y="1600200"/>
            <a:ext cx="5802487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46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11830756" cy="47498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 sz="2400"/>
            </a:lvl1pPr>
            <a:lvl2pPr marL="466344" indent="-285750">
              <a:spcAft>
                <a:spcPts val="600"/>
              </a:spcAft>
              <a:buFont typeface="Lucida Grande"/>
              <a:buChar char="•"/>
              <a:defRPr sz="2100"/>
            </a:lvl2pPr>
            <a:lvl3pPr>
              <a:spcAft>
                <a:spcPts val="600"/>
              </a:spcAft>
              <a:defRPr sz="21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4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45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66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68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1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66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9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1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2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11830756" cy="47498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 sz="2400"/>
            </a:lvl1pPr>
            <a:lvl2pPr marL="466344" indent="-285750">
              <a:spcAft>
                <a:spcPts val="600"/>
              </a:spcAft>
              <a:buFont typeface="Lucida Grande"/>
              <a:buChar char="•"/>
              <a:defRPr sz="2100"/>
            </a:lvl2pPr>
            <a:lvl3pPr>
              <a:spcAft>
                <a:spcPts val="600"/>
              </a:spcAft>
              <a:defRPr sz="21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6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42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6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5588000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714" y="1600200"/>
            <a:ext cx="5802487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617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666" y="1371600"/>
            <a:ext cx="5621868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08889" y="1371600"/>
            <a:ext cx="5610579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38666" y="3784601"/>
            <a:ext cx="5621868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08889" y="3784600"/>
            <a:ext cx="5610579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9956" y="1329267"/>
            <a:ext cx="3668888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23701" y="1329267"/>
            <a:ext cx="3740924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6890" y="1329267"/>
            <a:ext cx="382693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49956" y="2946400"/>
            <a:ext cx="3668888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3701" y="2946400"/>
            <a:ext cx="3740924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176890" y="2946400"/>
            <a:ext cx="382693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9956" y="4677839"/>
            <a:ext cx="3668888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23701" y="4677839"/>
            <a:ext cx="3740923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76890" y="4677839"/>
            <a:ext cx="3826933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F8ACA3-D8B4-124F-B304-97896A668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090D3-F941-9841-8644-3923F6E27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749" y="6334919"/>
            <a:ext cx="9857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8AB6A-B421-4540-92E9-24DD9BE306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7587" y="217771"/>
            <a:ext cx="1625600" cy="6858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B6D3E86-46E5-A940-BF18-DBC392A28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749" y="1132114"/>
            <a:ext cx="11456937" cy="4476524"/>
          </a:xfrm>
          <a:prstGeom prst="rect">
            <a:avLst/>
          </a:prstGeom>
        </p:spPr>
        <p:txBody>
          <a:bodyPr/>
          <a:lstStyle>
            <a:lvl1pPr>
              <a:defRPr sz="2400" cap="none" baseline="0">
                <a:solidFill>
                  <a:srgbClr val="003057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AAA00"/>
                </a:solidFill>
                <a:latin typeface="Roboto Slab" pitchFamily="2" charset="0"/>
                <a:ea typeface="Roboto Slab" pitchFamily="2" charset="0"/>
              </a:defRPr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749" y="106193"/>
            <a:ext cx="10515600" cy="7973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60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929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930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71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0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11899345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784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kern="1200" cap="all" spc="20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262626"/>
          </a:solidFill>
          <a:latin typeface="+mn-lt"/>
          <a:ea typeface="+mn-ea"/>
          <a:cs typeface="+mn-cs"/>
        </a:defRPr>
      </a:lvl1pPr>
      <a:lvl2pPr marL="466344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1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2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E1D09-7142-3F4D-A1CC-D6145287A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49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EC7EF-79B1-AA4B-998D-79D581DB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1749" y="6334919"/>
            <a:ext cx="9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057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036DC-5D98-744B-BBA2-FABD38839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587" y="217771"/>
            <a:ext cx="16256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A10E7-1131-404D-9B38-1703E699B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2527" y="4360244"/>
            <a:ext cx="3753875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057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4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.gatech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5094" y="4547858"/>
            <a:ext cx="6795913" cy="1202267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Stamps health Services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initiatives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683" y="1367075"/>
            <a:ext cx="855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Mandatory Student Fee Advisory Committee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1203960" y="872066"/>
          <a:ext cx="9982200" cy="416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4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236" y="1020417"/>
            <a:ext cx="5380896" cy="2772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200" b="0" dirty="0"/>
              <a:t>Center for Assessment, Referral and Education (CARE)</a:t>
            </a:r>
            <a:br>
              <a:rPr lang="en-US" sz="3200" b="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197" y="4009292"/>
            <a:ext cx="4972819" cy="201343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7667FA-B6DC-4EDD-8138-6C7F4806A81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07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3050" y="1162050"/>
            <a:ext cx="8667750" cy="4867275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en-US" sz="7200" dirty="0"/>
              <a:t>Center for Assessment, Referral and Education (CARE) offers students:​</a:t>
            </a:r>
          </a:p>
          <a:p>
            <a:pPr lvl="1" fontAlgn="base"/>
            <a:r>
              <a:rPr lang="en-US" sz="7200" dirty="0"/>
              <a:t>Single point of entry for mental health services on and off campus</a:t>
            </a:r>
          </a:p>
          <a:p>
            <a:pPr lvl="1" fontAlgn="base"/>
            <a:r>
              <a:rPr lang="en-US" sz="7200" dirty="0"/>
              <a:t>Mental health assessments​</a:t>
            </a:r>
          </a:p>
          <a:p>
            <a:pPr lvl="1" fontAlgn="base"/>
            <a:r>
              <a:rPr lang="en-US" sz="7200" dirty="0"/>
              <a:t>Case management and follow-up services</a:t>
            </a:r>
          </a:p>
          <a:p>
            <a:pPr lvl="1" fontAlgn="base"/>
            <a:r>
              <a:rPr lang="en-US" sz="7200" dirty="0"/>
              <a:t>CARE Plan</a:t>
            </a:r>
          </a:p>
          <a:p>
            <a:pPr lvl="1" fontAlgn="base"/>
            <a:r>
              <a:rPr lang="en-US" sz="7200" dirty="0"/>
              <a:t>Rapid access to appropriate campus and community resources</a:t>
            </a:r>
          </a:p>
          <a:p>
            <a:pPr lvl="1" fontAlgn="base"/>
            <a:endParaRPr lang="en-US" sz="7200" dirty="0"/>
          </a:p>
          <a:p>
            <a:r>
              <a:rPr lang="en-US" sz="7200" dirty="0"/>
              <a:t>Location</a:t>
            </a:r>
          </a:p>
          <a:p>
            <a:pPr lvl="1"/>
            <a:r>
              <a:rPr lang="en-US" sz="7200" dirty="0"/>
              <a:t>Smithgall Student Services (Flag) Building</a:t>
            </a:r>
          </a:p>
          <a:p>
            <a:pPr lvl="1"/>
            <a:r>
              <a:rPr lang="en-US" sz="7200" dirty="0"/>
              <a:t>Located in Suite 102B</a:t>
            </a:r>
          </a:p>
          <a:p>
            <a:pPr lvl="1"/>
            <a:r>
              <a:rPr lang="en-US" sz="7200" dirty="0"/>
              <a:t>Phone: 404-894-3498</a:t>
            </a:r>
          </a:p>
          <a:p>
            <a:pPr lvl="1"/>
            <a:r>
              <a:rPr lang="en-US" sz="7200" dirty="0">
                <a:hlinkClick r:id="rId3"/>
              </a:rPr>
              <a:t>www.care.gatech.edu</a:t>
            </a:r>
            <a:endParaRPr lang="en-US" sz="7200" dirty="0"/>
          </a:p>
          <a:p>
            <a:pPr lvl="1" fontAlgn="base"/>
            <a:endParaRPr lang="en-US" sz="7200" dirty="0"/>
          </a:p>
          <a:p>
            <a:r>
              <a:rPr lang="en-US" sz="7200" dirty="0"/>
              <a:t>Hours are Monday – Friday 8:00 a.m. – 5:00 p.m., Tuesday 9:00 a.m. – 5:00 p.m.</a:t>
            </a:r>
          </a:p>
          <a:p>
            <a:r>
              <a:rPr lang="en-US" sz="7200" dirty="0"/>
              <a:t>Services in CARE are confidential and at no additional charge</a:t>
            </a:r>
          </a:p>
          <a:p>
            <a:r>
              <a:rPr lang="en-US" sz="7200" dirty="0"/>
              <a:t>All degree-seeking enrolled students are eligible</a:t>
            </a:r>
          </a:p>
          <a:p>
            <a:r>
              <a:rPr lang="en-US" sz="7200" dirty="0"/>
              <a:t>All students are given an electronic CARE Plan</a:t>
            </a:r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1125" y="266700"/>
            <a:ext cx="9324975" cy="723899"/>
          </a:xfrm>
        </p:spPr>
        <p:txBody>
          <a:bodyPr>
            <a:normAutofit/>
          </a:bodyPr>
          <a:lstStyle/>
          <a:p>
            <a:r>
              <a:rPr lang="en-US" sz="3200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2753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5850" y="1162050"/>
            <a:ext cx="9062830" cy="4829175"/>
          </a:xfrm>
        </p:spPr>
        <p:txBody>
          <a:bodyPr>
            <a:normAutofit fontScale="25000" lnSpcReduction="20000"/>
          </a:bodyPr>
          <a:lstStyle/>
          <a:p>
            <a:pPr marL="342900" indent="-342900"/>
            <a:r>
              <a:rPr lang="en-US" sz="7200" dirty="0"/>
              <a:t>CARE has been providing services through </a:t>
            </a:r>
            <a:r>
              <a:rPr lang="en-US" sz="7200" dirty="0" err="1"/>
              <a:t>telebehavioral</a:t>
            </a:r>
            <a:r>
              <a:rPr lang="en-US" sz="7200" dirty="0"/>
              <a:t> health since the Covid-19 pandemic resulted in a shift to remote service provision.</a:t>
            </a:r>
          </a:p>
          <a:p>
            <a:pPr marL="0" indent="0">
              <a:buNone/>
            </a:pPr>
            <a:endParaRPr lang="en-US" sz="7200" dirty="0"/>
          </a:p>
          <a:p>
            <a:pPr lvl="1"/>
            <a:r>
              <a:rPr lang="en-US" sz="7200" dirty="0"/>
              <a:t>CARE staff contacted all clients served in Spring/Summer 2020 for case management follow up due to Covid-19 impacts</a:t>
            </a:r>
          </a:p>
          <a:p>
            <a:pPr marL="342900" indent="-342900"/>
            <a:endParaRPr lang="en-US" sz="7200" dirty="0"/>
          </a:p>
          <a:p>
            <a:pPr marL="342900" indent="-342900"/>
            <a:r>
              <a:rPr lang="en-US" sz="7200" dirty="0"/>
              <a:t>Students call CARE at 404-894-3498 to schedule an appointment and complete paperwork online.</a:t>
            </a:r>
          </a:p>
          <a:p>
            <a:pPr marL="342900" indent="-342900"/>
            <a:endParaRPr lang="en-US" sz="7200" dirty="0"/>
          </a:p>
          <a:p>
            <a:pPr marL="342900" indent="-342900"/>
            <a:r>
              <a:rPr lang="en-US" sz="7200" dirty="0"/>
              <a:t>Most appointments are provided via Blue Jeans or telephone</a:t>
            </a:r>
          </a:p>
          <a:p>
            <a:pPr marL="342900" indent="-342900"/>
            <a:endParaRPr lang="en-US" sz="7200" dirty="0"/>
          </a:p>
          <a:p>
            <a:pPr marL="342900" indent="-342900"/>
            <a:r>
              <a:rPr lang="en-US" sz="7200" dirty="0"/>
              <a:t>Hours are Monday, Wednesday, Thursday and Friday 8:00 a.m. – 5:00 p.m., Tuesday 9:00 a.m. – 5:00 p.m.</a:t>
            </a:r>
          </a:p>
          <a:p>
            <a:pPr marL="342900" indent="-342900"/>
            <a:endParaRPr lang="en-US" sz="7200" dirty="0"/>
          </a:p>
          <a:p>
            <a:pPr marL="342900" indent="-342900"/>
            <a:r>
              <a:rPr lang="en-US" sz="7200" dirty="0"/>
              <a:t>Students who need services from the Counseling Center or Stamps Psychiatry need to start in CARE.</a:t>
            </a:r>
          </a:p>
          <a:p>
            <a:pPr marL="0" indent="0" fontAlgn="base">
              <a:buNone/>
            </a:pPr>
            <a:endParaRPr lang="en-US" sz="6400" dirty="0"/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8274" y="209550"/>
            <a:ext cx="8943975" cy="850625"/>
          </a:xfrm>
        </p:spPr>
        <p:txBody>
          <a:bodyPr>
            <a:normAutofit/>
          </a:bodyPr>
          <a:lstStyle/>
          <a:p>
            <a:r>
              <a:rPr lang="en-US" sz="3200" dirty="0"/>
              <a:t>CARE operations since Covid-19</a:t>
            </a:r>
          </a:p>
        </p:txBody>
      </p:sp>
    </p:spTree>
    <p:extLst>
      <p:ext uri="{BB962C8B-B14F-4D97-AF65-F5344CB8AC3E}">
        <p14:creationId xmlns:p14="http://schemas.microsoft.com/office/powerpoint/2010/main" val="35864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1100" y="1266825"/>
            <a:ext cx="9062830" cy="4829175"/>
          </a:xfrm>
        </p:spPr>
        <p:txBody>
          <a:bodyPr>
            <a:normAutofit fontScale="25000" lnSpcReduction="20000"/>
          </a:bodyPr>
          <a:lstStyle/>
          <a:p>
            <a:pPr marL="342900" indent="-342900"/>
            <a:r>
              <a:rPr lang="en-US" sz="7200" dirty="0">
                <a:latin typeface="Roboto" panose="02000000000000000000"/>
                <a:cs typeface="Calibri" panose="020F0502020204030204" pitchFamily="34" charset="0"/>
              </a:rPr>
              <a:t>Total number of new assessments in CARE since August 2019: 1,881</a:t>
            </a:r>
          </a:p>
          <a:p>
            <a:pPr marL="342900" indent="-342900"/>
            <a:endParaRPr lang="en-US" sz="72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r>
              <a:rPr lang="en-US" sz="7200" dirty="0">
                <a:latin typeface="Roboto" panose="02000000000000000000"/>
                <a:cs typeface="Calibri" panose="020F0502020204030204" pitchFamily="34" charset="0"/>
              </a:rPr>
              <a:t>Total contacts in CARE since August 2019:  4,946</a:t>
            </a:r>
          </a:p>
          <a:p>
            <a:pPr marL="342900" indent="-342900"/>
            <a:endParaRPr lang="en-US" sz="72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r>
              <a:rPr lang="en-US" sz="7200" dirty="0">
                <a:latin typeface="Roboto" panose="02000000000000000000"/>
                <a:cs typeface="Calibri" panose="020F0502020204030204" pitchFamily="34" charset="0"/>
              </a:rPr>
              <a:t>CARE opened using a walk-in model exclusively but expanded to offer appointments based upon student need. </a:t>
            </a:r>
          </a:p>
          <a:p>
            <a:pPr marL="0" indent="0">
              <a:buNone/>
            </a:pPr>
            <a:endParaRPr lang="en-US" sz="72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r>
              <a:rPr lang="en-US" sz="7200" dirty="0">
                <a:latin typeface="Roboto" panose="02000000000000000000"/>
                <a:cs typeface="Calibri" panose="020F0502020204030204" pitchFamily="34" charset="0"/>
              </a:rPr>
              <a:t>On average, all students received the next available appointment (counseling, psychiatry) the same day as their assessment or within one (1) business day</a:t>
            </a:r>
            <a:r>
              <a:rPr lang="en-US" sz="7200" dirty="0">
                <a:latin typeface="Roboto" panose="02000000000000000000"/>
              </a:rPr>
              <a:t>.</a:t>
            </a:r>
          </a:p>
          <a:p>
            <a:pPr marL="0" indent="0">
              <a:buNone/>
            </a:pPr>
            <a:endParaRPr lang="en-US" sz="7200" dirty="0">
              <a:latin typeface="Roboto" panose="02000000000000000000"/>
            </a:endParaRPr>
          </a:p>
          <a:p>
            <a:pPr marL="342900" indent="-342900"/>
            <a:r>
              <a:rPr lang="en-US" sz="7200" dirty="0">
                <a:latin typeface="Roboto" panose="02000000000000000000"/>
                <a:cs typeface="Calibri" panose="020F0502020204030204" pitchFamily="34" charset="0"/>
              </a:rPr>
              <a:t>CARE administered client satisfaction surveys for the 2019-20 academic year</a:t>
            </a: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9600" dirty="0">
              <a:latin typeface="Roboto" panose="02000000000000000000"/>
            </a:endParaRP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3600" dirty="0"/>
          </a:p>
          <a:p>
            <a:pPr marL="0" indent="0" fontAlgn="base">
              <a:buNone/>
            </a:pPr>
            <a:endParaRPr lang="en-US" sz="6400" dirty="0"/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8274" y="209550"/>
            <a:ext cx="8943975" cy="850625"/>
          </a:xfrm>
        </p:spPr>
        <p:txBody>
          <a:bodyPr>
            <a:normAutofit/>
          </a:bodyPr>
          <a:lstStyle/>
          <a:p>
            <a:r>
              <a:rPr lang="en-US" sz="3200" dirty="0"/>
              <a:t>CARE: Year 1 in Review</a:t>
            </a:r>
          </a:p>
        </p:txBody>
      </p:sp>
    </p:spTree>
    <p:extLst>
      <p:ext uri="{BB962C8B-B14F-4D97-AF65-F5344CB8AC3E}">
        <p14:creationId xmlns:p14="http://schemas.microsoft.com/office/powerpoint/2010/main" val="13265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1100" y="1266825"/>
            <a:ext cx="9062830" cy="48291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Satisfaction Survey Highlights: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Overall, how satisfied were you with the services you have received at CARE?</a:t>
            </a:r>
          </a:p>
          <a:p>
            <a:r>
              <a:rPr lang="en-US" sz="7200" dirty="0"/>
              <a:t>98% Satisfied or Extremely Satisfied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How satisfied were you with your CARE Assessment and the referrals provided?</a:t>
            </a:r>
          </a:p>
          <a:p>
            <a:r>
              <a:rPr lang="en-US" sz="7200" dirty="0"/>
              <a:t>94% Satisfied or Extremely Satisfied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How satisfied were you with the clinician who conducted your CARE assessment?</a:t>
            </a:r>
          </a:p>
          <a:p>
            <a:r>
              <a:rPr lang="en-US" sz="7200" dirty="0"/>
              <a:t>98%Satisfied or Extremely Satisfied</a:t>
            </a: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9600" dirty="0">
              <a:latin typeface="Roboto" panose="02000000000000000000"/>
            </a:endParaRP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3600" dirty="0"/>
          </a:p>
          <a:p>
            <a:pPr marL="0" indent="0" fontAlgn="base">
              <a:buNone/>
            </a:pPr>
            <a:endParaRPr lang="en-US" sz="6400" dirty="0"/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9420" y="200026"/>
            <a:ext cx="9062830" cy="860150"/>
          </a:xfrm>
        </p:spPr>
        <p:txBody>
          <a:bodyPr>
            <a:normAutofit/>
          </a:bodyPr>
          <a:lstStyle/>
          <a:p>
            <a:r>
              <a:rPr lang="en-US" sz="3200" dirty="0"/>
              <a:t>CARE: Year 1 in Review</a:t>
            </a:r>
          </a:p>
        </p:txBody>
      </p:sp>
    </p:spTree>
    <p:extLst>
      <p:ext uri="{BB962C8B-B14F-4D97-AF65-F5344CB8AC3E}">
        <p14:creationId xmlns:p14="http://schemas.microsoft.com/office/powerpoint/2010/main" val="27411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1100" y="1266825"/>
            <a:ext cx="9062830" cy="4829175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endParaRPr lang="en-US" sz="9600" dirty="0">
              <a:latin typeface="Roboto" panose="02000000000000000000"/>
            </a:endParaRP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3600" dirty="0"/>
          </a:p>
          <a:p>
            <a:pPr marL="0" indent="0" fontAlgn="base">
              <a:buNone/>
            </a:pPr>
            <a:endParaRPr lang="en-US" sz="6400" dirty="0"/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8274" y="209550"/>
            <a:ext cx="8943975" cy="850625"/>
          </a:xfrm>
        </p:spPr>
        <p:txBody>
          <a:bodyPr>
            <a:normAutofit/>
          </a:bodyPr>
          <a:lstStyle/>
          <a:p>
            <a:r>
              <a:rPr lang="en-US" sz="3200" dirty="0"/>
              <a:t>CARE: Year 1 in Review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7C58093-FDAD-4C5B-B66B-3CEF9C30B912}"/>
              </a:ext>
            </a:extLst>
          </p:cNvPr>
          <p:cNvGraphicFramePr/>
          <p:nvPr>
            <p:extLst/>
          </p:nvPr>
        </p:nvGraphicFramePr>
        <p:xfrm>
          <a:off x="1628775" y="1266825"/>
          <a:ext cx="7620000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80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1100" y="1266825"/>
            <a:ext cx="9062830" cy="4829175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endParaRPr lang="en-US" sz="9600" dirty="0">
              <a:latin typeface="Roboto" panose="02000000000000000000"/>
            </a:endParaRPr>
          </a:p>
          <a:p>
            <a:pPr marL="342900" indent="-342900"/>
            <a:endParaRPr lang="en-US" sz="9600" dirty="0">
              <a:latin typeface="Roboto" panose="02000000000000000000"/>
              <a:cs typeface="Calibri" panose="020F0502020204030204" pitchFamily="34" charset="0"/>
            </a:endParaRPr>
          </a:p>
          <a:p>
            <a:pPr marL="342900" indent="-342900"/>
            <a:endParaRPr lang="en-US" sz="3600" dirty="0"/>
          </a:p>
          <a:p>
            <a:pPr marL="0" indent="0" fontAlgn="base">
              <a:buNone/>
            </a:pPr>
            <a:endParaRPr lang="en-US" sz="6400" dirty="0"/>
          </a:p>
          <a:p>
            <a:pPr marL="0" indent="0" fontAlgn="base">
              <a:buNone/>
            </a:pPr>
            <a:r>
              <a:rPr lang="en-US" sz="6400" dirty="0"/>
              <a:t>​</a:t>
            </a:r>
          </a:p>
          <a:p>
            <a:pPr marL="0" indent="0" fontAlgn="base">
              <a:buNone/>
            </a:pPr>
            <a:r>
              <a:rPr lang="en-US" sz="3200" dirty="0"/>
              <a:t> 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8274" y="209550"/>
            <a:ext cx="8943975" cy="850625"/>
          </a:xfrm>
        </p:spPr>
        <p:txBody>
          <a:bodyPr>
            <a:normAutofit/>
          </a:bodyPr>
          <a:lstStyle/>
          <a:p>
            <a:r>
              <a:rPr lang="en-US" sz="3200" dirty="0"/>
              <a:t>CARE: Year 1 in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3E19D4E-0EB2-402B-9C7B-FC6890861D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999" y="1333499"/>
          <a:ext cx="8719931" cy="4524377"/>
        </p:xfrm>
        <a:graphic>
          <a:graphicData uri="http://schemas.openxmlformats.org/drawingml/2006/table">
            <a:tbl>
              <a:tblPr firstRow="1" firstCol="1" bandRow="1"/>
              <a:tblGrid>
                <a:gridCol w="7707988">
                  <a:extLst>
                    <a:ext uri="{9D8B030D-6E8A-4147-A177-3AD203B41FA5}">
                      <a16:colId xmlns:a16="http://schemas.microsoft.com/office/drawing/2014/main" val="45256218"/>
                    </a:ext>
                  </a:extLst>
                </a:gridCol>
                <a:gridCol w="1011943">
                  <a:extLst>
                    <a:ext uri="{9D8B030D-6E8A-4147-A177-3AD203B41FA5}">
                      <a16:colId xmlns:a16="http://schemas.microsoft.com/office/drawing/2014/main" val="4086407596"/>
                    </a:ext>
                  </a:extLst>
                </a:gridCol>
              </a:tblGrid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Top 10 Referrals: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Percent: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156272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Off-Campus Counseling Services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930476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Informal Recreation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17.65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678724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On-Campus Counseling Services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16.08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361602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Lifeskills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Workshops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12.65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38670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C2D2 Services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9.21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69044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On-Campus Psychiatric Treatment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6.98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096224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Coaching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627201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Campus Emergency Services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841947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 Initiatives Wellness Coaching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5.24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7869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Nutritionist</a:t>
                      </a:r>
                      <a:endParaRPr lang="en-US" sz="140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 panose="020000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5.06</a:t>
                      </a:r>
                      <a:endParaRPr lang="en-US" sz="1400" dirty="0"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418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0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Stamps Health Services Patient Visits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6943702"/>
              </p:ext>
            </p:extLst>
          </p:nvPr>
        </p:nvGraphicFramePr>
        <p:xfrm>
          <a:off x="304800" y="1600200"/>
          <a:ext cx="5588000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9195454"/>
              </p:ext>
            </p:extLst>
          </p:nvPr>
        </p:nvGraphicFramePr>
        <p:xfrm>
          <a:off x="6084888" y="1600200"/>
          <a:ext cx="5802312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22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Visits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5308803"/>
              </p:ext>
            </p:extLst>
          </p:nvPr>
        </p:nvGraphicFramePr>
        <p:xfrm>
          <a:off x="304800" y="1600200"/>
          <a:ext cx="5588000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31727780"/>
              </p:ext>
            </p:extLst>
          </p:nvPr>
        </p:nvGraphicFramePr>
        <p:xfrm>
          <a:off x="6084888" y="1600200"/>
          <a:ext cx="5802312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73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Mandatory for all students registered for 4 or more credit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source of revenue for Stamps Health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Also provides part of the funding for Health Initiatives and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Stamps Health Services does not receive funding from the Institute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Student Health Fee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Revenue from clinical activities of Stamps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Health Initiatives and CARE receive both Health Fee dollars and Resident Instruction dollars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Financial data presented today are only Health Fee related dollars and include the Health Fee dollars going to Health Initiatives and CARE.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Student Health Fee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0"/>
            <a:ext cx="8613648" cy="99135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students feel about Stamps?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170905" y="991352"/>
          <a:ext cx="4476751" cy="279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347077" y="3941552"/>
          <a:ext cx="4476750" cy="247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5346130" y="3734054"/>
          <a:ext cx="4467225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81378" y="1122152"/>
          <a:ext cx="4514851" cy="2819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176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Revenue Impact due to </a:t>
            </a:r>
            <a:r>
              <a:rPr lang="en-US" dirty="0" err="1" smtClean="0"/>
              <a:t>covid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63227" y="2984500"/>
          <a:ext cx="11546382" cy="142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Worksheet" r:id="rId3" imgW="7153141" imgH="885864" progId="Excel.Sheet.12">
                  <p:embed/>
                </p:oleObj>
              </mc:Choice>
              <mc:Fallback>
                <p:oleObj name="Worksheet" r:id="rId3" imgW="7153141" imgH="885864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227" y="2984500"/>
                        <a:ext cx="11546382" cy="1429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0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87" y="1534510"/>
            <a:ext cx="11636930" cy="4193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Unplanned expenses due to </a:t>
            </a:r>
            <a:r>
              <a:rPr lang="en-US" dirty="0" err="1" smtClean="0"/>
              <a:t>covid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7157" y="495676"/>
            <a:ext cx="4572396" cy="27434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69574"/>
            <a:ext cx="1669773" cy="2027584"/>
          </a:xfrm>
        </p:spPr>
        <p:txBody>
          <a:bodyPr/>
          <a:lstStyle/>
          <a:p>
            <a:r>
              <a:rPr lang="en-US" dirty="0" smtClean="0"/>
              <a:t>FY20 Budget and actuals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646" y="3390842"/>
            <a:ext cx="4822354" cy="285927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7853"/>
              </p:ext>
            </p:extLst>
          </p:nvPr>
        </p:nvGraphicFramePr>
        <p:xfrm>
          <a:off x="2157343" y="246525"/>
          <a:ext cx="4762501" cy="2297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2660">
                  <a:extLst>
                    <a:ext uri="{9D8B030D-6E8A-4147-A177-3AD203B41FA5}">
                      <a16:colId xmlns:a16="http://schemas.microsoft.com/office/drawing/2014/main" val="2022458626"/>
                    </a:ext>
                  </a:extLst>
                </a:gridCol>
                <a:gridCol w="1307229">
                  <a:extLst>
                    <a:ext uri="{9D8B030D-6E8A-4147-A177-3AD203B41FA5}">
                      <a16:colId xmlns:a16="http://schemas.microsoft.com/office/drawing/2014/main" val="3871029578"/>
                    </a:ext>
                  </a:extLst>
                </a:gridCol>
                <a:gridCol w="1332612">
                  <a:extLst>
                    <a:ext uri="{9D8B030D-6E8A-4147-A177-3AD203B41FA5}">
                      <a16:colId xmlns:a16="http://schemas.microsoft.com/office/drawing/2014/main" val="462390774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FY20 Budget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FY20 Actuals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470007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838284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Mandatory Fee 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$7,920,041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$7,573,489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139968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Clinic &amp; Pharmacy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$3,852,168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$4,126,062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872898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Psychiatry Clinic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$37,629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$25,444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7181139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Dental Space Lease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$49,078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$35,667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347553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Miscellaneous Revenues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$85,797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141736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Interest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$225,147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$131,585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483347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$12,084,063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$11,978,044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827579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37438"/>
              </p:ext>
            </p:extLst>
          </p:nvPr>
        </p:nvGraphicFramePr>
        <p:xfrm>
          <a:off x="2157343" y="3239114"/>
          <a:ext cx="4762501" cy="2630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2660">
                  <a:extLst>
                    <a:ext uri="{9D8B030D-6E8A-4147-A177-3AD203B41FA5}">
                      <a16:colId xmlns:a16="http://schemas.microsoft.com/office/drawing/2014/main" val="1375514135"/>
                    </a:ext>
                  </a:extLst>
                </a:gridCol>
                <a:gridCol w="1307229">
                  <a:extLst>
                    <a:ext uri="{9D8B030D-6E8A-4147-A177-3AD203B41FA5}">
                      <a16:colId xmlns:a16="http://schemas.microsoft.com/office/drawing/2014/main" val="2451985382"/>
                    </a:ext>
                  </a:extLst>
                </a:gridCol>
                <a:gridCol w="1332612">
                  <a:extLst>
                    <a:ext uri="{9D8B030D-6E8A-4147-A177-3AD203B41FA5}">
                      <a16:colId xmlns:a16="http://schemas.microsoft.com/office/drawing/2014/main" val="293167051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Expenditures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421154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Personal Services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$7,537,065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$6,601,350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15134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Travel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$37,824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$21,471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664948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Supplies and Materials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$2,871,169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$3,654,070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733421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Utilities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$113,149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$82,973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8939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Aux and Institute Overhead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$832,010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$594,584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38764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 Diems and Fees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$383,153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$372,869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0669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Other OSE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$489,240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$313,912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1292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Expenses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$12,263,610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$11,641,229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3624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1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260145"/>
              </p:ext>
            </p:extLst>
          </p:nvPr>
        </p:nvGraphicFramePr>
        <p:xfrm>
          <a:off x="0" y="1414463"/>
          <a:ext cx="118300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39071124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839145978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76157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FY2020 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FY2020 Actuals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687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$12,084,063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$11,978,044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20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Expenditures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$12,263,610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$11,641,229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94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Surplus/(Deficit)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($179,547)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$336,815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25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54672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2743200" cy="991352"/>
          </a:xfrm>
        </p:spPr>
        <p:txBody>
          <a:bodyPr/>
          <a:lstStyle/>
          <a:p>
            <a:r>
              <a:rPr lang="en-US" dirty="0" smtClean="0"/>
              <a:t>FY20 Budget </a:t>
            </a:r>
            <a:br>
              <a:rPr lang="en-US" dirty="0" smtClean="0"/>
            </a:br>
            <a:r>
              <a:rPr lang="en-US" dirty="0" smtClean="0"/>
              <a:t>and Actuals</a:t>
            </a:r>
            <a:br>
              <a:rPr lang="en-US" dirty="0" smtClean="0"/>
            </a:br>
            <a:r>
              <a:rPr lang="en-US" dirty="0" smtClean="0"/>
              <a:t>-Summary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Trends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5588000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084888" y="1600200"/>
          <a:ext cx="5802312" cy="462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63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1749" y="106193"/>
            <a:ext cx="4399094" cy="800408"/>
          </a:xfrm>
        </p:spPr>
        <p:txBody>
          <a:bodyPr/>
          <a:lstStyle/>
          <a:p>
            <a:r>
              <a:rPr lang="en-US" dirty="0"/>
              <a:t>Budget </a:t>
            </a:r>
            <a:r>
              <a:rPr lang="en-US" dirty="0" smtClean="0"/>
              <a:t>FY21 </a:t>
            </a:r>
            <a:r>
              <a:rPr lang="en-US" dirty="0"/>
              <a:t>and </a:t>
            </a:r>
            <a:r>
              <a:rPr lang="en-US" dirty="0" smtClean="0"/>
              <a:t>FY22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432417"/>
              </p:ext>
            </p:extLst>
          </p:nvPr>
        </p:nvGraphicFramePr>
        <p:xfrm>
          <a:off x="6710845" y="4855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774768"/>
              </p:ext>
            </p:extLst>
          </p:nvPr>
        </p:nvGraphicFramePr>
        <p:xfrm>
          <a:off x="6839514" y="32287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636467"/>
              </p:ext>
            </p:extLst>
          </p:nvPr>
        </p:nvGraphicFramePr>
        <p:xfrm>
          <a:off x="1432958" y="1002787"/>
          <a:ext cx="4999384" cy="2524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1217">
                  <a:extLst>
                    <a:ext uri="{9D8B030D-6E8A-4147-A177-3AD203B41FA5}">
                      <a16:colId xmlns:a16="http://schemas.microsoft.com/office/drawing/2014/main" val="1387787616"/>
                    </a:ext>
                  </a:extLst>
                </a:gridCol>
                <a:gridCol w="1399268">
                  <a:extLst>
                    <a:ext uri="{9D8B030D-6E8A-4147-A177-3AD203B41FA5}">
                      <a16:colId xmlns:a16="http://schemas.microsoft.com/office/drawing/2014/main" val="1014911549"/>
                    </a:ext>
                  </a:extLst>
                </a:gridCol>
                <a:gridCol w="1228899">
                  <a:extLst>
                    <a:ext uri="{9D8B030D-6E8A-4147-A177-3AD203B41FA5}">
                      <a16:colId xmlns:a16="http://schemas.microsoft.com/office/drawing/2014/main" val="3466581869"/>
                    </a:ext>
                  </a:extLst>
                </a:gridCol>
              </a:tblGrid>
              <a:tr h="23619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FY21 Budget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FY 2022 Budget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425449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5733355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Mandatory Fee 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7,953,270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7,927,883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7978018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Clinic &amp; Pharmacy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4,587,934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4,289,082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9719103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Psychiatry Clinic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38,006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52,031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5572417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Dental Space Lease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47,050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48,612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2266681"/>
                  </a:ext>
                </a:extLst>
              </a:tr>
              <a:tr h="241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Miscellaneous </a:t>
                      </a:r>
                      <a:r>
                        <a:rPr lang="en-US" sz="1600" u="none" strike="noStrike" dirty="0">
                          <a:effectLst/>
                        </a:rPr>
                        <a:t>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25,000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7291954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Interest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62,272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134,217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818544"/>
                  </a:ext>
                </a:extLst>
              </a:tr>
              <a:tr h="236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Revenue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12,688,532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12,476,825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130586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687065"/>
              </p:ext>
            </p:extLst>
          </p:nvPr>
        </p:nvGraphicFramePr>
        <p:xfrm>
          <a:off x="1432958" y="3752425"/>
          <a:ext cx="5007599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668">
                  <a:extLst>
                    <a:ext uri="{9D8B030D-6E8A-4147-A177-3AD203B41FA5}">
                      <a16:colId xmlns:a16="http://schemas.microsoft.com/office/drawing/2014/main" val="2388104512"/>
                    </a:ext>
                  </a:extLst>
                </a:gridCol>
                <a:gridCol w="1391478">
                  <a:extLst>
                    <a:ext uri="{9D8B030D-6E8A-4147-A177-3AD203B41FA5}">
                      <a16:colId xmlns:a16="http://schemas.microsoft.com/office/drawing/2014/main" val="2646929808"/>
                    </a:ext>
                  </a:extLst>
                </a:gridCol>
                <a:gridCol w="1232453">
                  <a:extLst>
                    <a:ext uri="{9D8B030D-6E8A-4147-A177-3AD203B41FA5}">
                      <a16:colId xmlns:a16="http://schemas.microsoft.com/office/drawing/2014/main" val="25937697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EXPENDITURES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825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Personal Services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$7,584,081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$7,734,023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04035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Travel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$29,935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$29,935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88682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Supplies &amp; Materials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$3,032,442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$3,799,673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737614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Utilities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$113,149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$87,121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177939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Aux and Institute Overhead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$872,968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$620,199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376603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 Diems and Fees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$442,000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$380,326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418235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other OSE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$526,603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$371,134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947917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Expenditures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$12,601,178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$13,022,411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7264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1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3928"/>
            <a:ext cx="11830756" cy="4749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Covid</a:t>
            </a:r>
            <a:r>
              <a:rPr lang="en-US" dirty="0" smtClean="0"/>
              <a:t> 19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Revenue reductions and increased expenses impact cash flow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Continued uncertainty re: impact makes planning 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Changes to the Student Health Insurance Plan (SHIP)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So far the new SHIP vendor has not adversely affected Stamps’ financial picture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Keeping salaries at Stamps competitive with the market</a:t>
            </a:r>
          </a:p>
          <a:p>
            <a:pPr marL="809244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Staff turnover necessitates that we be competitive in the marketplace in order to hire quality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Persistent pressure to limit fee increases. Historically the Health Fee has only been increased to add a service. The fee has not increased to cover increased costs of maintaining services (merit raises, increases in expenses due to inflation,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Limited areas in which to cut expenses in a significant way except in staffing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Challenges and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463"/>
            <a:ext cx="6525985" cy="4749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 Health Fee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245681"/>
              </p:ext>
            </p:extLst>
          </p:nvPr>
        </p:nvGraphicFramePr>
        <p:xfrm>
          <a:off x="6525985" y="1221387"/>
          <a:ext cx="5495926" cy="483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29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this time Stamps is not planning to ask for a fee increase for FY22</a:t>
            </a:r>
          </a:p>
          <a:p>
            <a:pPr lvl="1"/>
            <a:r>
              <a:rPr lang="en-US" dirty="0" smtClean="0"/>
              <a:t>Stamps has reserves sufficient to meet our goal of 3 months operating cash on hand and additional funding for facility renovations and </a:t>
            </a:r>
            <a:r>
              <a:rPr lang="en-US" smtClean="0"/>
              <a:t>equipment replacement.</a:t>
            </a:r>
            <a:endParaRPr lang="en-US" dirty="0" smtClean="0"/>
          </a:p>
          <a:p>
            <a:pPr lvl="1"/>
            <a:r>
              <a:rPr lang="en-US" dirty="0" smtClean="0"/>
              <a:t>We are anticipating personnel expenses in FY21 being less than budgeted due to vacant positions</a:t>
            </a:r>
          </a:p>
          <a:p>
            <a:pPr lvl="1"/>
            <a:r>
              <a:rPr lang="en-US" dirty="0" smtClean="0"/>
              <a:t>We are anticipating there will not be a significant change in need for services from Stamps in the 21-22 academic year, so anticipate clinical revenue will be relatively steady.</a:t>
            </a:r>
          </a:p>
          <a:p>
            <a:r>
              <a:rPr lang="en-US" dirty="0" smtClean="0"/>
              <a:t>We may need to consider a Health Fee increase in FY23.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 Request for FY22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Services/Covered by Health Fee at SHS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Primary Care</a:t>
            </a:r>
          </a:p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Women’s Health</a:t>
            </a:r>
          </a:p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Psychiatry </a:t>
            </a:r>
            <a:endParaRPr lang="en-US" sz="26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1148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Travel/Immunization/Allergy</a:t>
            </a:r>
          </a:p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prstClr val="black"/>
                </a:solidFill>
                <a:cs typeface="Arial" pitchFamily="34" charset="0"/>
              </a:rPr>
              <a:t>Sports Medicine</a:t>
            </a:r>
            <a:endParaRPr lang="en-US" sz="2600" dirty="0">
              <a:solidFill>
                <a:prstClr val="black"/>
              </a:solidFill>
              <a:cs typeface="Arial" pitchFamily="34" charset="0"/>
            </a:endParaRPr>
          </a:p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Laboratory &amp; Radiology</a:t>
            </a:r>
          </a:p>
          <a:p>
            <a:pPr marL="411480" lvl="0" indent="-342900">
              <a:spcBef>
                <a:spcPts val="7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cs typeface="Arial" pitchFamily="34" charset="0"/>
              </a:rPr>
              <a:t>Pharmacy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7678" y="1021168"/>
            <a:ext cx="6609523" cy="5200709"/>
          </a:xfrm>
        </p:spPr>
        <p:txBody>
          <a:bodyPr/>
          <a:lstStyle/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Unlimited visits to physicians, nurse practitioners, physician assistants and nurses in Primary Care and Women’s Health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Three </a:t>
            </a:r>
            <a:r>
              <a:rPr lang="en-US" sz="2000" dirty="0">
                <a:solidFill>
                  <a:schemeClr val="bg1"/>
                </a:solidFill>
              </a:rPr>
              <a:t>hours of psychiatric care every calendar year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$25 annual contribution towards eye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care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($35,000 maximum)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Flu shots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X-ray/interpretation by a board certified radiologist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Some lab tests       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Pregnancy testing                  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STD testing (gonorrhea and chlamydia)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Blood pressure screening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Nurse Advise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Line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Testing for Covid-19</a:t>
            </a:r>
          </a:p>
          <a:p>
            <a:pPr marL="274320" lvl="0" indent="-274320">
              <a:spcBef>
                <a:spcPts val="0"/>
              </a:spcBef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731659" cy="99135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Health fees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4166" cy="62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Initiatives and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Health Initiatives</a:t>
            </a:r>
          </a:p>
          <a:p>
            <a:pPr lvl="1"/>
            <a:r>
              <a:rPr lang="en-US" dirty="0" smtClean="0"/>
              <a:t>Health Fee provides salary dollars, benefits and travel for the following:</a:t>
            </a:r>
          </a:p>
          <a:p>
            <a:pPr lvl="2"/>
            <a:r>
              <a:rPr lang="en-US" dirty="0" smtClean="0"/>
              <a:t>Director of Health Promotion</a:t>
            </a:r>
          </a:p>
          <a:p>
            <a:pPr lvl="2"/>
            <a:r>
              <a:rPr lang="en-US" dirty="0" smtClean="0"/>
              <a:t>2 Health Educators</a:t>
            </a:r>
          </a:p>
          <a:p>
            <a:pPr lvl="2"/>
            <a:r>
              <a:rPr lang="en-US" smtClean="0"/>
              <a:t>2 </a:t>
            </a:r>
            <a:r>
              <a:rPr lang="en-US" smtClean="0"/>
              <a:t>Nutritionists</a:t>
            </a:r>
            <a:endParaRPr lang="en-US" dirty="0" smtClean="0"/>
          </a:p>
          <a:p>
            <a:pPr lvl="1"/>
            <a:r>
              <a:rPr lang="en-US" dirty="0" smtClean="0"/>
              <a:t>Health Fee also covers other business related expenses for Health Initiatives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Health Fee provides salary dollars, benefits, and travel for the following: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 Case Managers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171" y="1557145"/>
            <a:ext cx="7295507" cy="370332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 smtClean="0"/>
              <a:t>PROMOTING HEALTH &amp; WELL-BEING 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6C24B0-3335-9E4B-998C-AE8716B29BDA}"/>
              </a:ext>
            </a:extLst>
          </p:cNvPr>
          <p:cNvSpPr txBox="1">
            <a:spLocks/>
          </p:cNvSpPr>
          <p:nvPr/>
        </p:nvSpPr>
        <p:spPr>
          <a:xfrm>
            <a:off x="4578832" y="5143164"/>
            <a:ext cx="7295507" cy="4012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Health initiatives 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366658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06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4DC0FA-37EF-4246-A96D-04FC9D80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89253-AF50-544F-9BEB-C6513AC3F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70"/>
          <a:stretch/>
        </p:blipFill>
        <p:spPr>
          <a:xfrm>
            <a:off x="2127955" y="1930305"/>
            <a:ext cx="7360355" cy="2217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955" y="4292987"/>
            <a:ext cx="8766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VISION: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To transform the Yellow Jacket community by inspiring a thriving and resilient culture of health and well-being.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Roboto" panose="020B0604020202020204" charset="0"/>
              <a:cs typeface="Roboto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MISSION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To cultivate a thriving environment that enhances lifelong well-being among students and employees who live, learn, and work in the Georgia Tech community.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Roboto" panose="020B0604020202020204" charset="0"/>
              <a:cs typeface="Roboto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LOCATION: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Joseph B. Whitehead Building (Stamps)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 floor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Roboto" panose="020B0604020202020204" charset="0"/>
              <a:cs typeface="Roboto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SUB-UNITS: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Roboto" panose="020B0604020202020204" charset="0"/>
                <a:cs typeface="Roboto" panose="020B0604020202020204" charset="0"/>
              </a:rPr>
              <a:t>Community Nutrition, Health Education, VOICE</a:t>
            </a:r>
          </a:p>
        </p:txBody>
      </p:sp>
    </p:spTree>
    <p:extLst>
      <p:ext uri="{BB962C8B-B14F-4D97-AF65-F5344CB8AC3E}">
        <p14:creationId xmlns:p14="http://schemas.microsoft.com/office/powerpoint/2010/main" val="41071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15C6-AF91-2148-BAC0-7F64480A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nutrition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1193" y="1860603"/>
            <a:ext cx="110574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Health Initiatives has two registered dietitians on staff to help you have healthful and balanced eating habits, on and off campus. We encourage you to eat a balanced variety of foods that satisfy both your body and mind. </a:t>
            </a:r>
          </a:p>
        </p:txBody>
      </p:sp>
      <p:pic>
        <p:nvPicPr>
          <p:cNvPr id="6" name="Picture 2" descr="https://healthinitiatives.gatech.edu/sites/default/files/images/slides/smoothie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3898106"/>
            <a:ext cx="9705975" cy="242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9058-B2EF-4346-BA93-F00F13B5F9E9}"/>
              </a:ext>
            </a:extLst>
          </p:cNvPr>
          <p:cNvSpPr txBox="1">
            <a:spLocks/>
          </p:cNvSpPr>
          <p:nvPr/>
        </p:nvSpPr>
        <p:spPr>
          <a:xfrm>
            <a:off x="641220" y="932390"/>
            <a:ext cx="5962889" cy="6895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366658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1220" y="1715956"/>
            <a:ext cx="1102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Education, outreach, and awareness events for the campus related to: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Alcohol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Sexual Health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Stress and Anxiety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Time Management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Sleep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Mindfulness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Resilience,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988" y="2787084"/>
            <a:ext cx="3381611" cy="335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499" y="2573358"/>
            <a:ext cx="3047003" cy="378644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EDUCATION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264" y="992199"/>
            <a:ext cx="3264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6658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66658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134" y="1905338"/>
            <a:ext cx="10579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Sexual and Relationship violence prevention and response initiative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Founded on the premise that everyone has the right to live and learn at Georgia Tech, free of violence or the threat of violence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VOICE advocates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Health Educator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544"/>
          <a:stretch/>
        </p:blipFill>
        <p:spPr>
          <a:xfrm>
            <a:off x="3487236" y="3791918"/>
            <a:ext cx="4607132" cy="2609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99" y="3059500"/>
            <a:ext cx="2709170" cy="33416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10289</TotalTime>
  <Words>1524</Words>
  <Application>Microsoft Office PowerPoint</Application>
  <PresentationFormat>Widescreen</PresentationFormat>
  <Paragraphs>359</Paragraphs>
  <Slides>30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</vt:lpstr>
      <vt:lpstr>Gill Sans MT</vt:lpstr>
      <vt:lpstr>Lucida Grande</vt:lpstr>
      <vt:lpstr>Roboto</vt:lpstr>
      <vt:lpstr>Roboto Condensed Light</vt:lpstr>
      <vt:lpstr>Roboto Light</vt:lpstr>
      <vt:lpstr>Roboto Slab</vt:lpstr>
      <vt:lpstr>Times New Roman</vt:lpstr>
      <vt:lpstr>Wingdings 2</vt:lpstr>
      <vt:lpstr>Custom Design</vt:lpstr>
      <vt:lpstr>White Main</vt:lpstr>
      <vt:lpstr>1_Custom Design</vt:lpstr>
      <vt:lpstr>2_Custom Design</vt:lpstr>
      <vt:lpstr>4_Office Theme</vt:lpstr>
      <vt:lpstr>Dividend</vt:lpstr>
      <vt:lpstr>Worksheet</vt:lpstr>
      <vt:lpstr>PowerPoint Presentation</vt:lpstr>
      <vt:lpstr>Mandatory Student Health Fee</vt:lpstr>
      <vt:lpstr>Core Services/Covered by Health Fee at SHS</vt:lpstr>
      <vt:lpstr>Health Initiatives and CARE</vt:lpstr>
      <vt:lpstr>PROMOTING HEALTH &amp; WELL-BEING  </vt:lpstr>
      <vt:lpstr>Who we are </vt:lpstr>
      <vt:lpstr>Community nutrition </vt:lpstr>
      <vt:lpstr>HEALTH EDUCATION </vt:lpstr>
      <vt:lpstr>VOICE </vt:lpstr>
      <vt:lpstr>PowerPoint Presentation</vt:lpstr>
      <vt:lpstr>Center for Assessment, Referral and Education (CARE) </vt:lpstr>
      <vt:lpstr>CARE</vt:lpstr>
      <vt:lpstr>CARE operations since Covid-19</vt:lpstr>
      <vt:lpstr>CARE: Year 1 in Review</vt:lpstr>
      <vt:lpstr>CARE: Year 1 in Review</vt:lpstr>
      <vt:lpstr>CARE: Year 1 in Review</vt:lpstr>
      <vt:lpstr>CARE: Year 1 in Review</vt:lpstr>
      <vt:lpstr>Stamps Health Services Patient Visits</vt:lpstr>
      <vt:lpstr>Patient Visits </vt:lpstr>
      <vt:lpstr>How do students feel about Stamps?</vt:lpstr>
      <vt:lpstr>Revenue Impact due to covid</vt:lpstr>
      <vt:lpstr>Unplanned expenses due to covid</vt:lpstr>
      <vt:lpstr>FY20 Budget and actuals</vt:lpstr>
      <vt:lpstr>FY20 Budget  and Actuals -Summary</vt:lpstr>
      <vt:lpstr>Historical Trends</vt:lpstr>
      <vt:lpstr>Budget FY21 and FY22</vt:lpstr>
      <vt:lpstr>Financial Challenges and Uncertainties</vt:lpstr>
      <vt:lpstr>GT Health Fee</vt:lpstr>
      <vt:lpstr>Fee Request for FY22</vt:lpstr>
      <vt:lpstr>Health fees 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Holton, Benjamin R</cp:lastModifiedBy>
  <cp:revision>299</cp:revision>
  <cp:lastPrinted>2017-11-14T12:55:49Z</cp:lastPrinted>
  <dcterms:created xsi:type="dcterms:W3CDTF">2016-03-09T16:46:53Z</dcterms:created>
  <dcterms:modified xsi:type="dcterms:W3CDTF">2020-11-10T16:25:09Z</dcterms:modified>
</cp:coreProperties>
</file>