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89" r:id="rId6"/>
    <p:sldId id="288" r:id="rId7"/>
    <p:sldId id="278" r:id="rId8"/>
    <p:sldId id="287" r:id="rId9"/>
    <p:sldId id="256" r:id="rId10"/>
    <p:sldId id="281" r:id="rId11"/>
    <p:sldId id="282" r:id="rId12"/>
    <p:sldId id="283" r:id="rId13"/>
    <p:sldId id="290" r:id="rId14"/>
    <p:sldId id="280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39E12-5833-4E43-BC04-5BDB6674BFF9}" v="23" dt="2020-10-05T18:31:40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Fee Allocation – FY21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Fee Allocation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24-4DE1-B935-D1258CFE6A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24-4DE1-B935-D1258CFE6A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Personal Services</c:v>
                </c:pt>
                <c:pt idx="1">
                  <c:v>Non-Personal Services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4-4DE1-B935-D1258CFE6A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4D63-4BDD-4A55-838A-DEFB7139D8C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435F-DE6F-4DE0-BD78-EBE72D323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37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2410" y="208652"/>
            <a:ext cx="7727178" cy="325923"/>
          </a:xfrm>
        </p:spPr>
        <p:txBody>
          <a:bodyPr lIns="0" tIns="0" rIns="0" bIns="0"/>
          <a:lstStyle>
            <a:lvl1pPr>
              <a:defRPr sz="2118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7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2410" y="208652"/>
            <a:ext cx="7727178" cy="325923"/>
          </a:xfrm>
        </p:spPr>
        <p:txBody>
          <a:bodyPr lIns="0" tIns="0" rIns="0" bIns="0"/>
          <a:lstStyle>
            <a:lvl1pPr>
              <a:defRPr sz="2118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90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2410" y="208652"/>
            <a:ext cx="7727178" cy="325923"/>
          </a:xfrm>
        </p:spPr>
        <p:txBody>
          <a:bodyPr lIns="0" tIns="0" rIns="0" bIns="0"/>
          <a:lstStyle>
            <a:lvl1pPr>
              <a:defRPr sz="2118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615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4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2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484F-35AD-4C22-80FA-C408820D450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809C-5FF1-453D-810C-83460F3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9017"/>
            <a:ext cx="11229879" cy="524435"/>
          </a:xfrm>
          <a:custGeom>
            <a:avLst/>
            <a:gdLst/>
            <a:ahLst/>
            <a:cxnLst/>
            <a:rect l="l" t="t" r="r" b="b"/>
            <a:pathLst>
              <a:path w="9264650" h="594360">
                <a:moveTo>
                  <a:pt x="9264650" y="0"/>
                </a:moveTo>
                <a:lnTo>
                  <a:pt x="9264650" y="0"/>
                </a:lnTo>
                <a:lnTo>
                  <a:pt x="0" y="0"/>
                </a:lnTo>
                <a:lnTo>
                  <a:pt x="0" y="594360"/>
                </a:lnTo>
                <a:lnTo>
                  <a:pt x="8921750" y="594360"/>
                </a:lnTo>
                <a:lnTo>
                  <a:pt x="9264650" y="0"/>
                </a:lnTo>
                <a:close/>
              </a:path>
            </a:pathLst>
          </a:custGeom>
          <a:solidFill>
            <a:srgbClr val="002A4E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g object 17"/>
          <p:cNvSpPr/>
          <p:nvPr/>
        </p:nvSpPr>
        <p:spPr>
          <a:xfrm>
            <a:off x="0" y="119006"/>
            <a:ext cx="9531927" cy="524435"/>
          </a:xfrm>
          <a:custGeom>
            <a:avLst/>
            <a:gdLst/>
            <a:ahLst/>
            <a:cxnLst/>
            <a:rect l="l" t="t" r="r" b="b"/>
            <a:pathLst>
              <a:path w="7863840" h="594360">
                <a:moveTo>
                  <a:pt x="7863332" y="0"/>
                </a:moveTo>
                <a:lnTo>
                  <a:pt x="0" y="0"/>
                </a:lnTo>
                <a:lnTo>
                  <a:pt x="0" y="594360"/>
                </a:lnTo>
                <a:lnTo>
                  <a:pt x="7520432" y="594360"/>
                </a:lnTo>
                <a:lnTo>
                  <a:pt x="7863332" y="0"/>
                </a:lnTo>
                <a:close/>
              </a:path>
            </a:pathLst>
          </a:custGeom>
          <a:solidFill>
            <a:srgbClr val="002A4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9044247" y="6214558"/>
            <a:ext cx="3148061" cy="524435"/>
          </a:xfrm>
          <a:custGeom>
            <a:avLst/>
            <a:gdLst/>
            <a:ahLst/>
            <a:cxnLst/>
            <a:rect l="l" t="t" r="r" b="b"/>
            <a:pathLst>
              <a:path w="2597150" h="594359">
                <a:moveTo>
                  <a:pt x="2596896" y="0"/>
                </a:moveTo>
                <a:lnTo>
                  <a:pt x="342900" y="0"/>
                </a:lnTo>
                <a:lnTo>
                  <a:pt x="0" y="594359"/>
                </a:lnTo>
                <a:lnTo>
                  <a:pt x="2596896" y="594359"/>
                </a:lnTo>
                <a:lnTo>
                  <a:pt x="2596896" y="0"/>
                </a:lnTo>
                <a:close/>
              </a:path>
            </a:pathLst>
          </a:custGeom>
          <a:solidFill>
            <a:srgbClr val="002A4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bg object 19"/>
          <p:cNvSpPr/>
          <p:nvPr/>
        </p:nvSpPr>
        <p:spPr>
          <a:xfrm>
            <a:off x="8556567" y="6214558"/>
            <a:ext cx="3532909" cy="524435"/>
          </a:xfrm>
          <a:custGeom>
            <a:avLst/>
            <a:gdLst/>
            <a:ahLst/>
            <a:cxnLst/>
            <a:rect l="l" t="t" r="r" b="b"/>
            <a:pathLst>
              <a:path w="2914650" h="594359">
                <a:moveTo>
                  <a:pt x="2914396" y="0"/>
                </a:moveTo>
                <a:lnTo>
                  <a:pt x="2914396" y="0"/>
                </a:lnTo>
                <a:lnTo>
                  <a:pt x="342900" y="0"/>
                </a:lnTo>
                <a:lnTo>
                  <a:pt x="0" y="594360"/>
                </a:lnTo>
                <a:lnTo>
                  <a:pt x="2914396" y="594360"/>
                </a:lnTo>
                <a:lnTo>
                  <a:pt x="2914396" y="0"/>
                </a:lnTo>
                <a:close/>
              </a:path>
            </a:pathLst>
          </a:custGeom>
          <a:solidFill>
            <a:srgbClr val="002A4E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bg object 20"/>
          <p:cNvSpPr/>
          <p:nvPr/>
        </p:nvSpPr>
        <p:spPr>
          <a:xfrm>
            <a:off x="9465426" y="6294433"/>
            <a:ext cx="2017221" cy="364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2410" y="208652"/>
            <a:ext cx="77271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182" y="1108375"/>
            <a:ext cx="110913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73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43759D-2FA5-4D94-A9BF-2F7E73306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944" y="3649818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Center</a:t>
            </a:r>
            <a:endParaRPr lang="en-US" sz="4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AA5BB8A-3F09-4CD4-B5AB-0CC290DD0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597" y="4659912"/>
            <a:ext cx="5161606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FY21 Budget Review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Impact and Outlook on Fee Request</a:t>
            </a: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36BAC05-A451-43BA-92E7-6998CF13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r="22374" b="1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0A7C41-5B9B-41F1-A241-BD39D8982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6" r="-4" b="8123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3520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4CA0-5331-4D44-BFA1-D9A0EEF2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83" y="260604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Center Operations Fee FY22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8DCE9-92F1-4529-97AC-B7A083E1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789700" cy="4041648"/>
          </a:xfrm>
        </p:spPr>
        <p:txBody>
          <a:bodyPr anchor="t"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FY22 we are requesting a fee increase to the Student Center Operations fee.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would start Jan 2022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$25 increase to cover the cost of staff, maintenance and operations of a building that will increase the square footage by 65,000 and now encompass 5 buildings.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is needed for the increased square footage and new student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areas (Multicultural space, Graduate Student Space, Reflection Space)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increase was calculated based on current price per square foot.</a:t>
            </a: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*Specific details to come in the FY22 fee presentation*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5920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187F3A2B-11EE-4F79-9DC7-BCEC84E74A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" b="209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66E68D-4D81-47DB-A43B-D834459B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8">
            <a:extLst>
              <a:ext uri="{FF2B5EF4-FFF2-40B4-BE49-F238E27FC236}">
                <a16:creationId xmlns:a16="http://schemas.microsoft.com/office/drawing/2014/main" id="{0830144A-CA2E-4090-B741-733955FE2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651" y="8424238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29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1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33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2E8B1E-186F-4434-9B2D-465E094F3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2588" y="664178"/>
            <a:ext cx="93678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Student Center Budget – FY21</a:t>
            </a:r>
            <a:endParaRPr lang="en-US" sz="3600" b="1" dirty="0">
              <a:latin typeface="Times New Roman" panose="02020603050405020304" pitchFamily="18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20F6BA-7F5A-4072-B3A6-7D7856B12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167" y="3229028"/>
            <a:ext cx="6292351" cy="2980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512870-E340-4F40-BF25-D5B5BE332584}"/>
              </a:ext>
            </a:extLst>
          </p:cNvPr>
          <p:cNvSpPr txBox="1"/>
          <p:nvPr/>
        </p:nvSpPr>
        <p:spPr>
          <a:xfrm>
            <a:off x="1220153" y="2611249"/>
            <a:ext cx="373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Sources - FY21</a:t>
            </a:r>
          </a:p>
          <a:p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3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3C7B-EB04-4A8A-9F5D-FBA180C5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00" y="436206"/>
            <a:ext cx="9367203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Center Operation  Fee – FY21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29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1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33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DC6406B-412B-42AF-BF03-82E1725EA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172827"/>
              </p:ext>
            </p:extLst>
          </p:nvPr>
        </p:nvGraphicFramePr>
        <p:xfrm>
          <a:off x="5730954" y="1883833"/>
          <a:ext cx="6654800" cy="491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9F026ADC-B88D-421F-8797-1EF7A532E09B}"/>
              </a:ext>
            </a:extLst>
          </p:cNvPr>
          <p:cNvSpPr txBox="1">
            <a:spLocks/>
          </p:cNvSpPr>
          <p:nvPr/>
        </p:nvSpPr>
        <p:spPr>
          <a:xfrm>
            <a:off x="1142292" y="4960673"/>
            <a:ext cx="527232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Supplies &amp; Material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&amp; Repairs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Contracted Services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</a:t>
            </a:r>
          </a:p>
          <a:p>
            <a:pPr marL="342900" indent="-342900">
              <a:spcBef>
                <a:spcPts val="0"/>
              </a:spcBef>
            </a:pPr>
            <a:endParaRPr lang="en-US" b="1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618B70F-BF94-43E5-9817-87A9ADF5DB2B}"/>
              </a:ext>
            </a:extLst>
          </p:cNvPr>
          <p:cNvSpPr txBox="1">
            <a:spLocks/>
          </p:cNvSpPr>
          <p:nvPr/>
        </p:nvSpPr>
        <p:spPr>
          <a:xfrm>
            <a:off x="454996" y="4136761"/>
            <a:ext cx="5792617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Non-Personal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$45,070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9B4BD7D-0A88-4578-8775-7AB5A5F2FD64}"/>
              </a:ext>
            </a:extLst>
          </p:cNvPr>
          <p:cNvSpPr txBox="1">
            <a:spLocks/>
          </p:cNvSpPr>
          <p:nvPr/>
        </p:nvSpPr>
        <p:spPr>
          <a:xfrm>
            <a:off x="971654" y="1882771"/>
            <a:ext cx="5846884" cy="119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$1,395,750</a:t>
            </a:r>
          </a:p>
          <a:p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F69878-FBAD-4850-966F-2C7ACD61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50" y="2848552"/>
            <a:ext cx="6274269" cy="1727993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full time staff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 Employees</a:t>
            </a:r>
          </a:p>
        </p:txBody>
      </p:sp>
    </p:spTree>
    <p:extLst>
      <p:ext uri="{BB962C8B-B14F-4D97-AF65-F5344CB8AC3E}">
        <p14:creationId xmlns:p14="http://schemas.microsoft.com/office/powerpoint/2010/main" val="100280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D3C7B-EB04-4A8A-9F5D-FBA180C5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Student Center able to execute budgets as presented during the last cycle?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402E-CFE6-4868-9CAA-D1FE69DC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09140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the SC can execute the budget as presented.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 team did not stop working during the Pandemic and campus was closed.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of the staff still reported to work from March until July. 100% of staff are now reporting and coming to campus each week with varied and hybrid schedules.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operations team moved the SC to the Pavilion, including shutting down and moving all furniture out of the student Center.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Office never closed and custodial team was onsite daily to clean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team members when safe were utilized in areas as needed including helping to pack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programs team worked on WoW and program planning for small semester. Planned homecoming and had continued engagement with SCPC members. They had a virtual retreat in August, recruitment and a new member virtual retreat. The also packed up P&amp;C, Tech Rec and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585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8244" y="184105"/>
            <a:ext cx="6818098" cy="33723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pc="18" dirty="0"/>
              <a:t>SIX</a:t>
            </a:r>
            <a:r>
              <a:rPr spc="-168" dirty="0"/>
              <a:t> </a:t>
            </a:r>
            <a:r>
              <a:rPr spc="97" dirty="0"/>
              <a:t>FEET</a:t>
            </a:r>
            <a:r>
              <a:rPr spc="-168" dirty="0"/>
              <a:t> </a:t>
            </a:r>
            <a:r>
              <a:rPr spc="-18" dirty="0"/>
              <a:t>SOCIAL</a:t>
            </a:r>
            <a:r>
              <a:rPr spc="-168" dirty="0"/>
              <a:t> </a:t>
            </a:r>
            <a:r>
              <a:rPr dirty="0"/>
              <a:t>DISTANCE</a:t>
            </a:r>
            <a:r>
              <a:rPr spc="-163" dirty="0"/>
              <a:t> </a:t>
            </a:r>
            <a:r>
              <a:rPr spc="13" dirty="0"/>
              <a:t>CAPACITIES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96936"/>
              </p:ext>
            </p:extLst>
          </p:nvPr>
        </p:nvGraphicFramePr>
        <p:xfrm>
          <a:off x="822960" y="1007678"/>
          <a:ext cx="10048240" cy="2687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588">
                  <a:extLst>
                    <a:ext uri="{9D8B030D-6E8A-4147-A177-3AD203B41FA5}">
                      <a16:colId xmlns:a16="http://schemas.microsoft.com/office/drawing/2014/main" val="899786191"/>
                    </a:ext>
                  </a:extLst>
                </a:gridCol>
                <a:gridCol w="94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Lucida Sans" panose="020B0602030504020204" pitchFamily="34" charset="0"/>
                          <a:cs typeface="Times New Roman"/>
                        </a:rPr>
                        <a:t>Normal Capacity Lecture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Lucida Sans" panose="020B0602030504020204" pitchFamily="34" charset="0"/>
                          <a:cs typeface="Times New Roman"/>
                        </a:rPr>
                        <a:t>Pre-COVID</a:t>
                      </a:r>
                      <a:endParaRPr sz="1100" b="1" dirty="0">
                        <a:latin typeface="Lucida Sans" panose="020B0602030504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LECTURE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385"/>
                        </a:lnSpc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BANQUET</a:t>
                      </a:r>
                      <a:endParaRPr sz="1100">
                        <a:latin typeface="Lucida Sans"/>
                        <a:cs typeface="Lucida Sans"/>
                      </a:endParaRPr>
                    </a:p>
                    <a:p>
                      <a:pPr marL="252729">
                        <a:lnSpc>
                          <a:spcPts val="1385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ROUNDS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CLASSROOM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507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BOARDROOM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507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OPEN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U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451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CLOSED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U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451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MIDTOWN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II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408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46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42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13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42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MIDTOWN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V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112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25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5042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10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7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BUCKHEAD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154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60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51546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spc="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HOME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PARK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154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70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51546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CENTENNIAL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154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63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51546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7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7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LITTLE </a:t>
                      </a:r>
                      <a:r>
                        <a:rPr sz="1100" spc="3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FIVE</a:t>
                      </a:r>
                      <a:r>
                        <a:rPr sz="1100" spc="-114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POINTS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210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20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5210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0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0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650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8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INMAN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PARK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210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30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5210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0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0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650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3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650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5943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CABBAGETOWN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BOARDROOM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538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1100" b="1" dirty="0">
                          <a:latin typeface="Lucida Sans"/>
                          <a:cs typeface="Lucida Sans"/>
                        </a:rPr>
                        <a:t>20</a:t>
                      </a:r>
                      <a:endParaRPr sz="1100" b="1" dirty="0">
                        <a:latin typeface="Lucida Sans"/>
                        <a:cs typeface="Lucida Sans"/>
                      </a:endParaRPr>
                    </a:p>
                  </a:txBody>
                  <a:tcPr marL="0" marR="0" marT="45384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706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650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650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9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5943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5943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538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865525" y="735061"/>
            <a:ext cx="281155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b="1" spc="-119" dirty="0">
                <a:solidFill>
                  <a:srgbClr val="231F20"/>
                </a:solidFill>
                <a:latin typeface="Lucida Sans"/>
                <a:cs typeface="Lucida Sans"/>
              </a:rPr>
              <a:t>Exhibition </a:t>
            </a:r>
            <a:r>
              <a:rPr sz="1588" b="1" spc="-101" dirty="0">
                <a:solidFill>
                  <a:srgbClr val="231F20"/>
                </a:solidFill>
                <a:latin typeface="Lucida Sans"/>
                <a:cs typeface="Lucida Sans"/>
              </a:rPr>
              <a:t>Hall Meeting</a:t>
            </a:r>
            <a:r>
              <a:rPr sz="1588" b="1" spc="-13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588" b="1" spc="-119" dirty="0">
                <a:solidFill>
                  <a:srgbClr val="231F20"/>
                </a:solidFill>
                <a:latin typeface="Lucida Sans"/>
                <a:cs typeface="Lucida Sans"/>
              </a:rPr>
              <a:t>Rooms</a:t>
            </a:r>
            <a:endParaRPr sz="15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09757"/>
              </p:ext>
            </p:extLst>
          </p:nvPr>
        </p:nvGraphicFramePr>
        <p:xfrm>
          <a:off x="1730735" y="4094914"/>
          <a:ext cx="8060948" cy="1958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LECTURE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CLASSROOM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756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BOARDROOM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507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OPEN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U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56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CLOSED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U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756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C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6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ENSEMBLE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20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42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10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spc="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UNPLUGGED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98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42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042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CLASSROOM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163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154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16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9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6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86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CLASSROOM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175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210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24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N/A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7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9306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CLASSROOM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275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210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9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7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7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CLASSROOM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277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52107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AA9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12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9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4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7</a:t>
                      </a:r>
                      <a:endParaRPr sz="1100">
                        <a:latin typeface="Lucida Sans"/>
                        <a:cs typeface="Lucida Sans"/>
                      </a:endParaRPr>
                    </a:p>
                  </a:txBody>
                  <a:tcPr marL="0" marR="0" marT="4818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8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052966" y="6175338"/>
            <a:ext cx="5131174" cy="5099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5129" marR="4483" defTabSz="806867">
              <a:spcBef>
                <a:spcPts val="88"/>
              </a:spcBef>
            </a:pPr>
            <a:r>
              <a:rPr sz="882" spc="-18" dirty="0">
                <a:solidFill>
                  <a:srgbClr val="231F20"/>
                </a:solidFill>
                <a:latin typeface="Lucida Sans"/>
                <a:cs typeface="Lucida Sans"/>
              </a:rPr>
              <a:t>Please </a:t>
            </a:r>
            <a:r>
              <a:rPr sz="882" spc="-53" dirty="0">
                <a:solidFill>
                  <a:srgbClr val="231F20"/>
                </a:solidFill>
                <a:latin typeface="Lucida Sans"/>
                <a:cs typeface="Lucida Sans"/>
              </a:rPr>
              <a:t>note </a:t>
            </a:r>
            <a:r>
              <a:rPr sz="882" spc="-49" dirty="0">
                <a:solidFill>
                  <a:srgbClr val="231F20"/>
                </a:solidFill>
                <a:latin typeface="Lucida Sans"/>
                <a:cs typeface="Lucida Sans"/>
              </a:rPr>
              <a:t>that </a:t>
            </a:r>
            <a:r>
              <a:rPr sz="882" spc="-44" dirty="0">
                <a:solidFill>
                  <a:srgbClr val="231F20"/>
                </a:solidFill>
                <a:latin typeface="Lucida Sans"/>
                <a:cs typeface="Lucida Sans"/>
              </a:rPr>
              <a:t>these </a:t>
            </a:r>
            <a:r>
              <a:rPr sz="882" spc="-35" dirty="0">
                <a:solidFill>
                  <a:srgbClr val="231F20"/>
                </a:solidFill>
                <a:latin typeface="Lucida Sans"/>
                <a:cs typeface="Lucida Sans"/>
              </a:rPr>
              <a:t>capacities </a:t>
            </a:r>
            <a:r>
              <a:rPr sz="882" spc="-40" dirty="0">
                <a:solidFill>
                  <a:srgbClr val="231F20"/>
                </a:solidFill>
                <a:latin typeface="Lucida Sans"/>
                <a:cs typeface="Lucida Sans"/>
              </a:rPr>
              <a:t>vary </a:t>
            </a:r>
            <a:r>
              <a:rPr sz="882" spc="-44" dirty="0">
                <a:solidFill>
                  <a:srgbClr val="231F20"/>
                </a:solidFill>
                <a:latin typeface="Lucida Sans"/>
                <a:cs typeface="Lucida Sans"/>
              </a:rPr>
              <a:t>based </a:t>
            </a:r>
            <a:r>
              <a:rPr sz="882" spc="-62" dirty="0">
                <a:solidFill>
                  <a:srgbClr val="231F20"/>
                </a:solidFill>
                <a:latin typeface="Lucida Sans"/>
                <a:cs typeface="Lucida Sans"/>
              </a:rPr>
              <a:t>on </a:t>
            </a:r>
            <a:r>
              <a:rPr sz="882" spc="-40" dirty="0">
                <a:solidFill>
                  <a:srgbClr val="231F20"/>
                </a:solidFill>
                <a:latin typeface="Lucida Sans"/>
                <a:cs typeface="Lucida Sans"/>
              </a:rPr>
              <a:t>special </a:t>
            </a:r>
            <a:r>
              <a:rPr sz="882" spc="-49" dirty="0">
                <a:solidFill>
                  <a:srgbClr val="231F20"/>
                </a:solidFill>
                <a:latin typeface="Lucida Sans"/>
                <a:cs typeface="Lucida Sans"/>
              </a:rPr>
              <a:t>requests, </a:t>
            </a:r>
            <a:r>
              <a:rPr sz="882" spc="-62" dirty="0">
                <a:solidFill>
                  <a:srgbClr val="231F20"/>
                </a:solidFill>
                <a:latin typeface="Lucida Sans"/>
                <a:cs typeface="Lucida Sans"/>
              </a:rPr>
              <a:t>including </a:t>
            </a:r>
            <a:r>
              <a:rPr sz="882" spc="-49" dirty="0">
                <a:solidFill>
                  <a:srgbClr val="231F20"/>
                </a:solidFill>
                <a:latin typeface="Lucida Sans"/>
                <a:cs typeface="Lucida Sans"/>
              </a:rPr>
              <a:t>staging and </a:t>
            </a:r>
            <a:r>
              <a:rPr sz="882" spc="-57" dirty="0">
                <a:solidFill>
                  <a:srgbClr val="231F20"/>
                </a:solidFill>
                <a:latin typeface="Lucida Sans"/>
                <a:cs typeface="Lucida Sans"/>
              </a:rPr>
              <a:t>other equipment.  </a:t>
            </a:r>
            <a:r>
              <a:rPr sz="882" spc="-75" dirty="0">
                <a:solidFill>
                  <a:srgbClr val="231F20"/>
                </a:solidFill>
                <a:latin typeface="Lucida Sans"/>
                <a:cs typeface="Lucida Sans"/>
              </a:rPr>
              <a:t>Our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35" dirty="0">
                <a:solidFill>
                  <a:srgbClr val="231F20"/>
                </a:solidFill>
                <a:latin typeface="Lucida Sans"/>
                <a:cs typeface="Lucida Sans"/>
              </a:rPr>
              <a:t>Event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26" dirty="0">
                <a:solidFill>
                  <a:srgbClr val="231F20"/>
                </a:solidFill>
                <a:latin typeface="Lucida Sans"/>
                <a:cs typeface="Lucida Sans"/>
              </a:rPr>
              <a:t>Services</a:t>
            </a:r>
            <a:r>
              <a:rPr sz="882" spc="-79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44" dirty="0">
                <a:solidFill>
                  <a:srgbClr val="231F20"/>
                </a:solidFill>
                <a:latin typeface="Lucida Sans"/>
                <a:cs typeface="Lucida Sans"/>
              </a:rPr>
              <a:t>Team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35" dirty="0">
                <a:solidFill>
                  <a:srgbClr val="231F20"/>
                </a:solidFill>
                <a:latin typeface="Lucida Sans"/>
                <a:cs typeface="Lucida Sans"/>
              </a:rPr>
              <a:t>is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53" dirty="0">
                <a:solidFill>
                  <a:srgbClr val="231F20"/>
                </a:solidFill>
                <a:latin typeface="Lucida Sans"/>
                <a:cs typeface="Lucida Sans"/>
              </a:rPr>
              <a:t>happy</a:t>
            </a:r>
            <a:r>
              <a:rPr sz="882" spc="-6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53" dirty="0">
                <a:solidFill>
                  <a:srgbClr val="231F20"/>
                </a:solidFill>
                <a:latin typeface="Lucida Sans"/>
                <a:cs typeface="Lucida Sans"/>
              </a:rPr>
              <a:t>to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31" dirty="0">
                <a:solidFill>
                  <a:srgbClr val="231F20"/>
                </a:solidFill>
                <a:latin typeface="Lucida Sans"/>
                <a:cs typeface="Lucida Sans"/>
              </a:rPr>
              <a:t>discuss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44" dirty="0">
                <a:solidFill>
                  <a:srgbClr val="231F20"/>
                </a:solidFill>
                <a:latin typeface="Lucida Sans"/>
                <a:cs typeface="Lucida Sans"/>
              </a:rPr>
              <a:t>setups</a:t>
            </a:r>
            <a:r>
              <a:rPr sz="882" spc="-6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57" dirty="0">
                <a:solidFill>
                  <a:srgbClr val="231F20"/>
                </a:solidFill>
                <a:latin typeface="Lucida Sans"/>
                <a:cs typeface="Lucida Sans"/>
              </a:rPr>
              <a:t>other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53" dirty="0">
                <a:solidFill>
                  <a:srgbClr val="231F20"/>
                </a:solidFill>
                <a:latin typeface="Lucida Sans"/>
                <a:cs typeface="Lucida Sans"/>
              </a:rPr>
              <a:t>than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35" dirty="0">
                <a:solidFill>
                  <a:srgbClr val="231F20"/>
                </a:solidFill>
                <a:latin typeface="Lucida Sans"/>
                <a:cs typeface="Lucida Sans"/>
              </a:rPr>
              <a:t>what</a:t>
            </a:r>
            <a:r>
              <a:rPr sz="882" spc="-6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35" dirty="0">
                <a:solidFill>
                  <a:srgbClr val="231F20"/>
                </a:solidFill>
                <a:latin typeface="Lucida Sans"/>
                <a:cs typeface="Lucida Sans"/>
              </a:rPr>
              <a:t>is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44" dirty="0">
                <a:solidFill>
                  <a:srgbClr val="231F20"/>
                </a:solidFill>
                <a:latin typeface="Lucida Sans"/>
                <a:cs typeface="Lucida Sans"/>
              </a:rPr>
              <a:t>described</a:t>
            </a:r>
            <a:r>
              <a:rPr sz="882" spc="-66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82" spc="-57" dirty="0">
                <a:solidFill>
                  <a:srgbClr val="231F20"/>
                </a:solidFill>
                <a:latin typeface="Lucida Sans"/>
                <a:cs typeface="Lucida Sans"/>
              </a:rPr>
              <a:t>here.</a:t>
            </a:r>
            <a:endParaRPr sz="882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11206" defTabSz="806867">
              <a:spcBef>
                <a:spcPts val="538"/>
              </a:spcBef>
            </a:pPr>
            <a:r>
              <a:rPr sz="1059" dirty="0">
                <a:solidFill>
                  <a:srgbClr val="231F20"/>
                </a:solidFill>
                <a:latin typeface="Lucida Sans"/>
                <a:cs typeface="Lucida Sans"/>
              </a:rPr>
              <a:t>STUDENTCENTER.GATECH.EDU</a:t>
            </a:r>
            <a:endParaRPr sz="1059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5525" y="3767344"/>
            <a:ext cx="2632822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1588" b="1" spc="-84" dirty="0">
                <a:solidFill>
                  <a:srgbClr val="231F20"/>
                </a:solidFill>
                <a:latin typeface="Lucida Sans"/>
                <a:cs typeface="Lucida Sans"/>
              </a:rPr>
              <a:t>West </a:t>
            </a:r>
            <a:r>
              <a:rPr sz="1588" b="1" spc="-97" dirty="0">
                <a:solidFill>
                  <a:srgbClr val="231F20"/>
                </a:solidFill>
                <a:latin typeface="Lucida Sans"/>
                <a:cs typeface="Lucida Sans"/>
              </a:rPr>
              <a:t>Village </a:t>
            </a:r>
            <a:r>
              <a:rPr sz="1588" b="1" spc="-101" dirty="0">
                <a:solidFill>
                  <a:srgbClr val="231F20"/>
                </a:solidFill>
                <a:latin typeface="Lucida Sans"/>
                <a:cs typeface="Lucida Sans"/>
              </a:rPr>
              <a:t>Meeting</a:t>
            </a:r>
            <a:r>
              <a:rPr sz="1588" b="1" spc="-1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588" b="1" spc="-119" dirty="0">
                <a:solidFill>
                  <a:srgbClr val="231F20"/>
                </a:solidFill>
                <a:latin typeface="Lucida Sans"/>
                <a:cs typeface="Lucida Sans"/>
              </a:rPr>
              <a:t>Rooms</a:t>
            </a:r>
            <a:endParaRPr sz="1588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54DC6-CC1C-49D8-BEFC-8221EB9267D3}"/>
              </a:ext>
            </a:extLst>
          </p:cNvPr>
          <p:cNvSpPr/>
          <p:nvPr/>
        </p:nvSpPr>
        <p:spPr>
          <a:xfrm>
            <a:off x="3284444" y="735061"/>
            <a:ext cx="2811556" cy="3238416"/>
          </a:xfrm>
          <a:prstGeom prst="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343AD-A4DB-4686-8C96-50F1A96D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related to COVID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C826-EB0F-4414-A16E-B3FED1173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which degree have budgets presented for FY21 fees been enforced? And which elements were not enforced?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elements of the budget have been enforced.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budgeted money reallocated to COVID expenses? And if not all of it, what happened to funds that were budgeted but couldn’t be spent?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did not reallocate our current fee dollars for COVID expenses. We were able to use RI monies for COVID related purchases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year end we returned $2K back to SGA from the Tier II programming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1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D1362-72D0-49F2-80D3-941548A0C8E6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Questions related to COVID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8677-E6E9-4EEA-9AC3-A9DE5250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an unexpected increase in student enrollment constrain our department? What’s the sensitivity of units towards student numbers?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already constrained on space due to the Campus Center project and being in temporary spaces.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Campus Center was based on average increases provided by the institute at the time of planning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Georgia Tech increases enrollment and deviates greatly from the average 1% increase, we will have outgrown the new buildings and space before we move into it. 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other sources of revenue do the units have?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main source of revenue is renting space to the community and use of AV. Currently we are seeing a significant decrease in events and revenue.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Pre-COVID the Student Center on average earns $400K in revenue each year.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construction revenue was already reduced for FY21 and has been reduced even more 	dramatically due to COVID.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are anticipating about 75K in revenue for FY21. 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3031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B8B0E-49ED-4D96-8CB5-F91BD899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COVID spending, what were one-time costs that needed to shoulder? What are costs that will occur if the situation continues?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had to purchase fogger machines to clean the buildings and increase the cleaning supplies for all areas.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Supplies were purchased through year end RI funds -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activity fee monies.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permanent changes have been made in the unit due to COVID events? What are temporary changes that would be rolled back?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time we have not had to roll back services, except during the 2 hours from 2 – 4 when we are cleaning and are not having events.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decreased capacities in our spaces. We will change back to normal when applicable.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staff member vacant a positions, it will be challenging to fill the position due to the Critical Hire process. This could change services down the road.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A9936-BB2E-4C5C-9C20-48FB6C15975E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Questions related to COVID</a:t>
            </a:r>
          </a:p>
        </p:txBody>
      </p:sp>
    </p:spTree>
    <p:extLst>
      <p:ext uri="{BB962C8B-B14F-4D97-AF65-F5344CB8AC3E}">
        <p14:creationId xmlns:p14="http://schemas.microsoft.com/office/powerpoint/2010/main" val="169727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4CA0-5331-4D44-BFA1-D9A0EEF2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Center Facility Fee FY22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8DCE9-92F1-4529-97AC-B7A083E1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442" y="2253996"/>
            <a:ext cx="10426877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no increase to the $85 Facility Fee that goes toward the debt for FY22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639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DF31CF8B6044999085B4631A3BD13" ma:contentTypeVersion="12" ma:contentTypeDescription="Create a new document." ma:contentTypeScope="" ma:versionID="b40179db058cb00ecb714925a2b99f8b">
  <xsd:schema xmlns:xsd="http://www.w3.org/2001/XMLSchema" xmlns:xs="http://www.w3.org/2001/XMLSchema" xmlns:p="http://schemas.microsoft.com/office/2006/metadata/properties" xmlns:ns3="5c2dc3aa-63be-4262-ae47-78bb839d3a6f" xmlns:ns4="1a83c03b-447c-499f-b5ac-7afd4eaf28be" targetNamespace="http://schemas.microsoft.com/office/2006/metadata/properties" ma:root="true" ma:fieldsID="0d53bbb67d316cdbd400ffbed50f2009" ns3:_="" ns4:_="">
    <xsd:import namespace="5c2dc3aa-63be-4262-ae47-78bb839d3a6f"/>
    <xsd:import namespace="1a83c03b-447c-499f-b5ac-7afd4eaf28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dc3aa-63be-4262-ae47-78bb839d3a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3c03b-447c-499f-b5ac-7afd4eaf2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83E23F-0C33-4EDC-8F99-C083EF1CC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dc3aa-63be-4262-ae47-78bb839d3a6f"/>
    <ds:schemaRef ds:uri="1a83c03b-447c-499f-b5ac-7afd4eaf2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357D3-A3A6-426E-98E8-7292E9CBC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7188F-51FE-4579-8081-321653FA9437}">
  <ds:schemaRefs>
    <ds:schemaRef ds:uri="http://purl.org/dc/terms/"/>
    <ds:schemaRef ds:uri="http://schemas.microsoft.com/office/2006/metadata/properties"/>
    <ds:schemaRef ds:uri="5c2dc3aa-63be-4262-ae47-78bb839d3a6f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a83c03b-447c-499f-b5ac-7afd4eaf28b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982</Words>
  <Application>Microsoft Office PowerPoint</Application>
  <PresentationFormat>Widescreen</PresentationFormat>
  <Paragraphs>183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Lucida Sans</vt:lpstr>
      <vt:lpstr>Roboto Slab</vt:lpstr>
      <vt:lpstr>Times New Roman</vt:lpstr>
      <vt:lpstr>Verdana</vt:lpstr>
      <vt:lpstr>Office Theme</vt:lpstr>
      <vt:lpstr>1_Office Theme</vt:lpstr>
      <vt:lpstr>Student Center</vt:lpstr>
      <vt:lpstr>Student Center Budget – FY21</vt:lpstr>
      <vt:lpstr>Student Center Operation  Fee – FY21 </vt:lpstr>
      <vt:lpstr>Is the Student Center able to execute budgets as presented during the last cycle?</vt:lpstr>
      <vt:lpstr>SIX FEET SOCIAL DISTANCE CAPACITIES</vt:lpstr>
      <vt:lpstr>Questions related to COVID</vt:lpstr>
      <vt:lpstr>PowerPoint Presentation</vt:lpstr>
      <vt:lpstr>PowerPoint Presentation</vt:lpstr>
      <vt:lpstr>Campus Center Facility Fee FY22</vt:lpstr>
      <vt:lpstr>Student Center Operations Fee FY22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Center</dc:title>
  <dc:creator>Bryant, Lindsay M</dc:creator>
  <cp:lastModifiedBy>Fernandes, Jamie</cp:lastModifiedBy>
  <cp:revision>1</cp:revision>
  <dcterms:created xsi:type="dcterms:W3CDTF">2020-10-07T16:51:07Z</dcterms:created>
  <dcterms:modified xsi:type="dcterms:W3CDTF">2020-10-07T17:06:57Z</dcterms:modified>
</cp:coreProperties>
</file>