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7" r:id="rId2"/>
    <p:sldId id="298" r:id="rId3"/>
    <p:sldId id="294" r:id="rId4"/>
    <p:sldId id="299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B59"/>
    <a:srgbClr val="0064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2381" autoAdjust="0"/>
  </p:normalViewPr>
  <p:slideViewPr>
    <p:cSldViewPr>
      <p:cViewPr varScale="1">
        <p:scale>
          <a:sx n="95" d="100"/>
          <a:sy n="95" d="100"/>
        </p:scale>
        <p:origin x="-21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4944268-79DE-44A9-A725-0FB4C4C125B0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MSFAC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45C392B-F732-4556-8A8B-6B0BF11EE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536762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24675AF5-5B02-4614-A957-405B9C64846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r>
              <a:rPr lang="en-US" smtClean="0"/>
              <a:t>MSFAC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923EBAA0-8872-484F-A9CF-0DC254A63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82098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MSFAC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MSFAC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MSFAC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MSFAC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1863" y="1077913"/>
            <a:ext cx="5653087" cy="1470025"/>
          </a:xfrm>
          <a:effectLst/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70338" y="3019425"/>
            <a:ext cx="4654550" cy="1016000"/>
          </a:xfrm>
        </p:spPr>
        <p:txBody>
          <a:bodyPr/>
          <a:lstStyle>
            <a:lvl1pPr marL="0" indent="0" algn="ctr">
              <a:buFontTx/>
              <a:buNone/>
              <a:defRPr sz="22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0"/>
            <a:ext cx="2190750" cy="6230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419850" cy="6230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98563"/>
            <a:ext cx="4305300" cy="503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98563"/>
            <a:ext cx="4305300" cy="503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98563"/>
            <a:ext cx="8763000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7463" y="6543675"/>
            <a:ext cx="403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8ED74CD5-161A-45EC-B2B4-1ABA5CD98B79}" type="slidenum">
              <a:rPr lang="en-US" sz="1000">
                <a:cs typeface="+mn-cs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000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600">
          <a:solidFill>
            <a:schemeClr val="bg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bg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200">
          <a:solidFill>
            <a:schemeClr val="bg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1371600"/>
            <a:ext cx="5334000" cy="1905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Transportation Fee</a:t>
            </a:r>
          </a:p>
          <a:p>
            <a:pPr eaLnBrk="1" hangingPunct="1"/>
            <a:r>
              <a:rPr lang="en-US" sz="4000" b="1" dirty="0" smtClean="0"/>
              <a:t> MSFAC Meeting</a:t>
            </a:r>
          </a:p>
          <a:p>
            <a:pPr eaLnBrk="1" hangingPunct="1"/>
            <a:endParaRPr lang="en-US" sz="3200" b="1" dirty="0" smtClean="0"/>
          </a:p>
          <a:p>
            <a:pPr eaLnBrk="1" hangingPunct="1"/>
            <a:r>
              <a:rPr lang="en-US" sz="2400" b="1" dirty="0" smtClean="0"/>
              <a:t>12/06/2013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/>
              <a:t>Transportation Summary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114800" cy="5334000"/>
          </a:xfrm>
        </p:spPr>
        <p:txBody>
          <a:bodyPr/>
          <a:lstStyle/>
          <a:p>
            <a:pPr>
              <a:buNone/>
            </a:pPr>
            <a:r>
              <a:rPr lang="en-US" sz="1800" u="sng" dirty="0" smtClean="0"/>
              <a:t>Typical Service Day during Semester</a:t>
            </a:r>
            <a:r>
              <a:rPr lang="en-US" sz="1800" dirty="0" smtClean="0"/>
              <a:t>:  </a:t>
            </a:r>
          </a:p>
          <a:p>
            <a:r>
              <a:rPr lang="en-US" sz="1600" b="1" dirty="0" smtClean="0"/>
              <a:t>Tech Trolley </a:t>
            </a:r>
            <a:r>
              <a:rPr lang="en-US" sz="1600" dirty="0" smtClean="0"/>
              <a:t>– 6,200 riders &amp; 240 trips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Red Route </a:t>
            </a:r>
            <a:r>
              <a:rPr lang="en-US" sz="1600" dirty="0" smtClean="0"/>
              <a:t>– 4,600 riders &amp; 120 trips</a:t>
            </a:r>
          </a:p>
          <a:p>
            <a:r>
              <a:rPr lang="en-US" sz="16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Blue Route </a:t>
            </a:r>
            <a:r>
              <a:rPr lang="en-US" sz="1600" dirty="0" smtClean="0"/>
              <a:t>– 3,900 riders &amp; 100 trips</a:t>
            </a:r>
          </a:p>
          <a:p>
            <a:r>
              <a:rPr lang="en-US" sz="1600" b="1" dirty="0" smtClean="0">
                <a:solidFill>
                  <a:srgbClr val="00B050"/>
                </a:solidFill>
              </a:rPr>
              <a:t>Green Route </a:t>
            </a:r>
            <a:r>
              <a:rPr lang="en-US" sz="1600" dirty="0" smtClean="0"/>
              <a:t>– 1,200 &amp; 40 trips</a:t>
            </a:r>
          </a:p>
          <a:p>
            <a:r>
              <a:rPr lang="en-US" sz="1600" b="1" dirty="0" smtClean="0"/>
              <a:t>Emory Shuttle </a:t>
            </a:r>
            <a:r>
              <a:rPr lang="en-US" sz="1600" dirty="0" smtClean="0"/>
              <a:t>– 150 riders &amp; 22 trips</a:t>
            </a:r>
          </a:p>
          <a:p>
            <a:r>
              <a:rPr lang="en-US" sz="1600" b="1" dirty="0" smtClean="0"/>
              <a:t>Midnight Rambler </a:t>
            </a:r>
            <a:r>
              <a:rPr lang="en-US" sz="1600" dirty="0" smtClean="0"/>
              <a:t>– 350 riders &amp; 50 trips</a:t>
            </a:r>
          </a:p>
          <a:p>
            <a:r>
              <a:rPr lang="en-US" sz="1600" b="1" dirty="0" smtClean="0"/>
              <a:t>Grocery Shuttle </a:t>
            </a:r>
            <a:r>
              <a:rPr lang="en-US" sz="1600" dirty="0" smtClean="0"/>
              <a:t>– 400 rides &amp; 8 trips on weekends</a:t>
            </a:r>
          </a:p>
          <a:p>
            <a:r>
              <a:rPr lang="en-US" sz="1600" b="1" dirty="0" err="1" smtClean="0"/>
              <a:t>Stingerette</a:t>
            </a:r>
            <a:endParaRPr lang="en-US" sz="1600" b="1" dirty="0" smtClean="0"/>
          </a:p>
          <a:p>
            <a:pPr lvl="1"/>
            <a:r>
              <a:rPr lang="en-US" sz="1300" dirty="0" smtClean="0"/>
              <a:t>Night time 450 riders on average, with a peak of 800 rides</a:t>
            </a:r>
          </a:p>
          <a:p>
            <a:pPr lvl="1"/>
            <a:r>
              <a:rPr lang="en-US" sz="1300" dirty="0" smtClean="0"/>
              <a:t>Average wait of 6 minutes</a:t>
            </a:r>
          </a:p>
          <a:p>
            <a:pPr lvl="1"/>
            <a:r>
              <a:rPr lang="en-US" sz="1300" dirty="0" smtClean="0"/>
              <a:t>Para-transit 40 rides</a:t>
            </a:r>
          </a:p>
          <a:p>
            <a:r>
              <a:rPr lang="en-US" sz="1600" b="1" dirty="0" smtClean="0"/>
              <a:t>Gotcha Ride</a:t>
            </a:r>
          </a:p>
          <a:p>
            <a:pPr lvl="1"/>
            <a:r>
              <a:rPr lang="en-US" sz="1300" dirty="0" smtClean="0"/>
              <a:t>Fixed service to/from GLC 50-70 rides in the AM &amp; 40-50 rides in the PM</a:t>
            </a:r>
          </a:p>
          <a:p>
            <a:pPr lvl="1"/>
            <a:r>
              <a:rPr lang="en-US" sz="1300" dirty="0" smtClean="0"/>
              <a:t>Demand Response service – 8,350 rides for the semester</a:t>
            </a:r>
          </a:p>
          <a:p>
            <a:pPr lvl="1"/>
            <a:r>
              <a:rPr lang="en-US" sz="1300" dirty="0" smtClean="0"/>
              <a:t>Phone:  855.GTG.RIDE (484-7433)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48200" y="1295400"/>
            <a:ext cx="4343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 Trolleys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with 6 in operation on the Tech Trolley,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and 2 on the Rambler</a:t>
            </a:r>
          </a:p>
          <a:p>
            <a:pPr marL="800100" lvl="1" indent="-342900" eaLnBrk="0" hangingPunct="0">
              <a:spcBef>
                <a:spcPts val="200"/>
              </a:spcBef>
              <a:buClr>
                <a:schemeClr val="accent1"/>
              </a:buClr>
              <a:buFont typeface="Calibri" pitchFamily="34" charset="0"/>
              <a:buChar char="–"/>
            </a:pPr>
            <a:r>
              <a:rPr lang="en-US" sz="1200" b="0" kern="0" baseline="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Tech Trolley – Weekdays 5:45am to 10pm, Saturday</a:t>
            </a:r>
            <a:r>
              <a:rPr lang="en-US" sz="1200" b="0" kern="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 10am to 6:30pm, Sunday 3pm to 10pm</a:t>
            </a:r>
          </a:p>
          <a:p>
            <a:pPr marL="800100" lvl="1" indent="-342900" eaLnBrk="0" hangingPunct="0">
              <a:spcBef>
                <a:spcPts val="200"/>
              </a:spcBef>
              <a:buClr>
                <a:schemeClr val="accent1"/>
              </a:buClr>
              <a:buFont typeface="Calibri" pitchFamily="34" charset="0"/>
              <a:buChar char="–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Rambler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– 9pm to 3am seven days a week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13 Stingers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with 10 in daily operation on the Red, Blue,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and Green Routes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Weekdays approx.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 7am to 10pm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Stinger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on the Emory </a:t>
            </a:r>
            <a:r>
              <a:rPr lang="en-US" sz="1400" b="0" kern="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route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Weekdays approx. 7am to 7pm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1400" kern="0" dirty="0" err="1" smtClean="0">
                <a:solidFill>
                  <a:schemeClr val="bg1"/>
                </a:solidFill>
                <a:latin typeface="Calibri" pitchFamily="34" charset="0"/>
              </a:rPr>
              <a:t>Stingerette</a:t>
            </a:r>
            <a:r>
              <a:rPr lang="en-US" sz="1400" kern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400" b="0" kern="0" dirty="0" smtClean="0">
                <a:solidFill>
                  <a:schemeClr val="bg1"/>
                </a:solidFill>
                <a:latin typeface="Calibri" pitchFamily="34" charset="0"/>
              </a:rPr>
              <a:t>service w/7 vans, incl. </a:t>
            </a:r>
            <a:r>
              <a:rPr lang="en-US" sz="1400" b="0" kern="0" dirty="0" err="1" smtClean="0">
                <a:solidFill>
                  <a:schemeClr val="bg1"/>
                </a:solidFill>
                <a:latin typeface="Calibri" pitchFamily="34" charset="0"/>
              </a:rPr>
              <a:t>para</a:t>
            </a:r>
            <a:r>
              <a:rPr lang="en-US" sz="1400" b="0" kern="0" dirty="0" smtClean="0">
                <a:solidFill>
                  <a:schemeClr val="bg1"/>
                </a:solidFill>
                <a:latin typeface="Calibri" pitchFamily="34" charset="0"/>
              </a:rPr>
              <a:t>-transit</a:t>
            </a:r>
          </a:p>
          <a:p>
            <a:pPr marL="742950" lvl="1" indent="-285750" eaLnBrk="0" hangingPunct="0">
              <a:spcBef>
                <a:spcPts val="200"/>
              </a:spcBef>
              <a:buClr>
                <a:schemeClr val="accent1"/>
              </a:buClr>
              <a:buFontTx/>
              <a:buChar char="–"/>
              <a:defRPr/>
            </a:pPr>
            <a:r>
              <a:rPr lang="en-US" sz="1200" b="0" kern="0" dirty="0" smtClean="0">
                <a:solidFill>
                  <a:schemeClr val="bg1"/>
                </a:solidFill>
                <a:latin typeface="Calibri" pitchFamily="34" charset="0"/>
              </a:rPr>
              <a:t>Para-transit weekdays 7:30am to 6pm</a:t>
            </a:r>
          </a:p>
          <a:p>
            <a:pPr marL="742950" lvl="1" indent="-285750" eaLnBrk="0" hangingPunct="0">
              <a:spcBef>
                <a:spcPts val="200"/>
              </a:spcBef>
              <a:buClr>
                <a:schemeClr val="accent1"/>
              </a:buClr>
              <a:buFontTx/>
              <a:buChar char="–"/>
              <a:defRPr/>
            </a:pPr>
            <a:r>
              <a:rPr lang="en-US" sz="1200" b="0" kern="0" dirty="0" smtClean="0">
                <a:solidFill>
                  <a:schemeClr val="bg1"/>
                </a:solidFill>
                <a:latin typeface="Calibri" pitchFamily="34" charset="0"/>
              </a:rPr>
              <a:t>Night time from 6pm to 7am seven days a week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1400" kern="0" dirty="0" smtClean="0">
                <a:solidFill>
                  <a:schemeClr val="bg1"/>
                </a:solidFill>
                <a:latin typeface="Calibri" pitchFamily="34" charset="0"/>
              </a:rPr>
              <a:t>8 </a:t>
            </a:r>
            <a:r>
              <a:rPr lang="en-US" sz="1400" kern="0" dirty="0" err="1" smtClean="0">
                <a:solidFill>
                  <a:schemeClr val="bg1"/>
                </a:solidFill>
                <a:latin typeface="Calibri" pitchFamily="34" charset="0"/>
              </a:rPr>
              <a:t>Zipcars</a:t>
            </a:r>
            <a:r>
              <a:rPr lang="en-US" sz="1400" kern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400" b="0" kern="0" dirty="0" smtClean="0">
                <a:solidFill>
                  <a:schemeClr val="bg1"/>
                </a:solidFill>
                <a:latin typeface="Calibri" pitchFamily="34" charset="0"/>
              </a:rPr>
              <a:t>on campus</a:t>
            </a:r>
          </a:p>
          <a:p>
            <a:pPr marL="742950" lvl="1" indent="-285750" eaLnBrk="0" hangingPunct="0">
              <a:spcBef>
                <a:spcPts val="200"/>
              </a:spcBef>
              <a:buClr>
                <a:schemeClr val="accent1"/>
              </a:buClr>
              <a:buFontTx/>
              <a:buChar char="–"/>
              <a:defRPr/>
            </a:pPr>
            <a:r>
              <a:rPr lang="en-US" sz="1200" b="0" kern="0" dirty="0" smtClean="0">
                <a:solidFill>
                  <a:schemeClr val="bg1"/>
                </a:solidFill>
                <a:latin typeface="Calibri" pitchFamily="34" charset="0"/>
              </a:rPr>
              <a:t>Weekdays (33%), Weekends (61%)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1400" kern="0" dirty="0" smtClean="0">
                <a:solidFill>
                  <a:schemeClr val="bg1"/>
                </a:solidFill>
                <a:latin typeface="Calibri" pitchFamily="34" charset="0"/>
              </a:rPr>
              <a:t>Carpooling </a:t>
            </a:r>
            <a:r>
              <a:rPr lang="en-US" sz="1400" b="0" kern="0" dirty="0" smtClean="0">
                <a:solidFill>
                  <a:schemeClr val="bg1"/>
                </a:solidFill>
                <a:latin typeface="Calibri" pitchFamily="34" charset="0"/>
              </a:rPr>
              <a:t>(discounted</a:t>
            </a:r>
          </a:p>
          <a:p>
            <a:pPr marL="742950" lvl="1" indent="-285750" eaLnBrk="0" hangingPunct="0">
              <a:spcBef>
                <a:spcPts val="200"/>
              </a:spcBef>
              <a:buClr>
                <a:schemeClr val="accent1"/>
              </a:buClr>
              <a:buFontTx/>
              <a:buChar char="–"/>
              <a:defRPr/>
            </a:pPr>
            <a:r>
              <a:rPr lang="en-US" sz="1200" b="0" kern="0" dirty="0" smtClean="0">
                <a:solidFill>
                  <a:schemeClr val="bg1"/>
                </a:solidFill>
                <a:latin typeface="Calibri" pitchFamily="34" charset="0"/>
              </a:rPr>
              <a:t>760 carpool permits (1,493 participants)</a:t>
            </a:r>
          </a:p>
          <a:p>
            <a:pPr marL="742950" lvl="1" indent="-285750" eaLnBrk="0" hangingPunct="0">
              <a:spcBef>
                <a:spcPts val="200"/>
              </a:spcBef>
              <a:buClr>
                <a:schemeClr val="accent1"/>
              </a:buClr>
              <a:buFontTx/>
              <a:buChar char="–"/>
              <a:defRPr/>
            </a:pPr>
            <a:r>
              <a:rPr lang="en-US" sz="1200" b="0" kern="0" dirty="0" err="1" smtClean="0">
                <a:solidFill>
                  <a:schemeClr val="bg1"/>
                </a:solidFill>
                <a:latin typeface="Calibri" pitchFamily="34" charset="0"/>
              </a:rPr>
              <a:t>Zimride</a:t>
            </a:r>
            <a:r>
              <a:rPr lang="en-US" sz="1200" b="0" kern="0" dirty="0" smtClean="0">
                <a:solidFill>
                  <a:schemeClr val="bg1"/>
                </a:solidFill>
                <a:latin typeface="Calibri" pitchFamily="34" charset="0"/>
              </a:rPr>
              <a:t> matching assistance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1400" b="0" kern="0" dirty="0" smtClean="0">
                <a:solidFill>
                  <a:schemeClr val="bg1"/>
                </a:solidFill>
                <a:latin typeface="Calibri" pitchFamily="34" charset="0"/>
              </a:rPr>
              <a:t>Improved &amp; Expanded </a:t>
            </a:r>
            <a:r>
              <a:rPr lang="en-US" sz="1400" kern="0" dirty="0" smtClean="0">
                <a:solidFill>
                  <a:schemeClr val="bg1"/>
                </a:solidFill>
                <a:latin typeface="Calibri" pitchFamily="34" charset="0"/>
              </a:rPr>
              <a:t>Bike </a:t>
            </a:r>
            <a:r>
              <a:rPr lang="en-US" sz="1400" b="0" kern="0" dirty="0" smtClean="0">
                <a:solidFill>
                  <a:schemeClr val="bg1"/>
                </a:solidFill>
                <a:latin typeface="Calibri" pitchFamily="34" charset="0"/>
              </a:rPr>
              <a:t>infrastructure</a:t>
            </a:r>
          </a:p>
          <a:p>
            <a:pPr marL="742950" lvl="1" indent="-285750" eaLnBrk="0" hangingPunct="0">
              <a:spcBef>
                <a:spcPts val="200"/>
              </a:spcBef>
              <a:buClr>
                <a:schemeClr val="accent1"/>
              </a:buClr>
              <a:buFontTx/>
              <a:buChar char="–"/>
              <a:defRPr/>
            </a:pPr>
            <a:r>
              <a:rPr lang="en-US" sz="1300" b="0" kern="0" dirty="0" smtClean="0">
                <a:solidFill>
                  <a:schemeClr val="bg1"/>
                </a:solidFill>
                <a:latin typeface="Calibri" pitchFamily="34" charset="0"/>
              </a:rPr>
              <a:t>Bike Sharing/Rentals</a:t>
            </a:r>
          </a:p>
          <a:p>
            <a:pPr marL="742950" lvl="1" indent="-285750" eaLnBrk="0" hangingPunct="0">
              <a:spcBef>
                <a:spcPts val="200"/>
              </a:spcBef>
              <a:buClr>
                <a:schemeClr val="accent1"/>
              </a:buClr>
              <a:buFontTx/>
              <a:buChar char="–"/>
              <a:defRPr/>
            </a:pPr>
            <a:r>
              <a:rPr lang="en-US" sz="1300" b="0" kern="0" dirty="0" smtClean="0">
                <a:solidFill>
                  <a:schemeClr val="bg1"/>
                </a:solidFill>
                <a:latin typeface="Calibri" pitchFamily="34" charset="0"/>
              </a:rPr>
              <a:t>Coordinating w/the City on improved bike access to/from campus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1400" kern="0" dirty="0" smtClean="0">
                <a:solidFill>
                  <a:schemeClr val="bg1"/>
                </a:solidFill>
                <a:latin typeface="Calibri" pitchFamily="34" charset="0"/>
              </a:rPr>
              <a:t>MARTA</a:t>
            </a:r>
            <a:r>
              <a:rPr lang="en-US" sz="1400" b="0" kern="0" dirty="0" smtClean="0">
                <a:solidFill>
                  <a:schemeClr val="bg1"/>
                </a:solidFill>
                <a:latin typeface="Calibri" pitchFamily="34" charset="0"/>
              </a:rPr>
              <a:t> pass program (transit incentive)</a:t>
            </a:r>
          </a:p>
          <a:p>
            <a:pPr marL="742950" lvl="1" indent="-285750" eaLnBrk="0" hangingPunct="0">
              <a:spcBef>
                <a:spcPts val="200"/>
              </a:spcBef>
              <a:buClr>
                <a:schemeClr val="accent1"/>
              </a:buClr>
              <a:buFontTx/>
              <a:buChar char="–"/>
              <a:defRPr/>
            </a:pPr>
            <a:r>
              <a:rPr lang="en-US" sz="1200" b="0" kern="0" dirty="0" smtClean="0">
                <a:solidFill>
                  <a:schemeClr val="bg1"/>
                </a:solidFill>
                <a:latin typeface="Calibri" pitchFamily="34" charset="0"/>
              </a:rPr>
              <a:t>Averaging 930 pass sales/month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/>
              <a:t>FY2015 Proposed Transportation Fee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01000" cy="51816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Recommendation</a:t>
            </a:r>
            <a:r>
              <a:rPr lang="en-US" dirty="0" smtClean="0"/>
              <a:t>:  </a:t>
            </a:r>
          </a:p>
          <a:p>
            <a:r>
              <a:rPr lang="en-US" sz="2400" dirty="0" smtClean="0"/>
              <a:t>Maintain current level of service = $0 increase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u="sng" dirty="0" smtClean="0"/>
              <a:t>Optional Services</a:t>
            </a:r>
            <a:r>
              <a:rPr lang="en-US" dirty="0" smtClean="0"/>
              <a:t>:</a:t>
            </a:r>
          </a:p>
          <a:p>
            <a:r>
              <a:rPr lang="en-US" sz="2200" dirty="0" smtClean="0"/>
              <a:t>Commuter Trolley (during the a.m. p.m. rush hour) = $2 fee increase</a:t>
            </a:r>
          </a:p>
          <a:p>
            <a:r>
              <a:rPr lang="en-US" sz="2200" dirty="0" smtClean="0"/>
              <a:t>Modify the Green Route to operate between 14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Street and the HUB (a reduction of 1.9 miles); and, create a new route serving NARA/TEP and the HUB requiring one additional vehicle = $5 fee increase</a:t>
            </a:r>
          </a:p>
          <a:p>
            <a:r>
              <a:rPr lang="en-US" sz="2200" dirty="0" smtClean="0"/>
              <a:t>2 additional </a:t>
            </a:r>
            <a:r>
              <a:rPr lang="en-US" sz="2200" dirty="0" err="1" smtClean="0"/>
              <a:t>Stingerette</a:t>
            </a:r>
            <a:r>
              <a:rPr lang="en-US" sz="2200" dirty="0" smtClean="0"/>
              <a:t> drivers = $2 fee increase</a:t>
            </a:r>
          </a:p>
          <a:p>
            <a:r>
              <a:rPr lang="en-US" sz="2200" dirty="0" smtClean="0"/>
              <a:t>2 daytime buses (blue and red routes) = $3 fee increase</a:t>
            </a:r>
          </a:p>
          <a:p>
            <a:r>
              <a:rPr lang="en-US" sz="2200" dirty="0" smtClean="0"/>
              <a:t>Transportation services between the Graduate Living Center and the Clough Commons = $2 fee increase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Content Placeholder 6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90600" y="228600"/>
            <a:ext cx="7391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00"/>
      </a:dk2>
      <a:lt2>
        <a:srgbClr val="EECD74"/>
      </a:lt2>
      <a:accent1>
        <a:srgbClr val="EEB211"/>
      </a:accent1>
      <a:accent2>
        <a:srgbClr val="002B54"/>
      </a:accent2>
      <a:accent3>
        <a:srgbClr val="AAAAAA"/>
      </a:accent3>
      <a:accent4>
        <a:srgbClr val="DADADA"/>
      </a:accent4>
      <a:accent5>
        <a:srgbClr val="F5D5AA"/>
      </a:accent5>
      <a:accent6>
        <a:srgbClr val="00264B"/>
      </a:accent6>
      <a:hlink>
        <a:srgbClr val="BC9B6A"/>
      </a:hlink>
      <a:folHlink>
        <a:srgbClr val="C5D6E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BC9B6A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BC9B6A"/>
        </a:dk2>
        <a:lt2>
          <a:srgbClr val="808080"/>
        </a:lt2>
        <a:accent1>
          <a:srgbClr val="EEB211"/>
        </a:accent1>
        <a:accent2>
          <a:srgbClr val="002B54"/>
        </a:accent2>
        <a:accent3>
          <a:srgbClr val="FFFFFF"/>
        </a:accent3>
        <a:accent4>
          <a:srgbClr val="DADADA"/>
        </a:accent4>
        <a:accent5>
          <a:srgbClr val="F5D5AA"/>
        </a:accent5>
        <a:accent6>
          <a:srgbClr val="00264B"/>
        </a:accent6>
        <a:hlink>
          <a:srgbClr val="EEDFB5"/>
        </a:hlink>
        <a:folHlink>
          <a:srgbClr val="C5D6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08080"/>
        </a:dk1>
        <a:lt1>
          <a:srgbClr val="FFFFFF"/>
        </a:lt1>
        <a:dk2>
          <a:srgbClr val="000000"/>
        </a:dk2>
        <a:lt2>
          <a:srgbClr val="BC9B6A"/>
        </a:lt2>
        <a:accent1>
          <a:srgbClr val="EEB211"/>
        </a:accent1>
        <a:accent2>
          <a:srgbClr val="002B54"/>
        </a:accent2>
        <a:accent3>
          <a:srgbClr val="AAAAAA"/>
        </a:accent3>
        <a:accent4>
          <a:srgbClr val="DADADA"/>
        </a:accent4>
        <a:accent5>
          <a:srgbClr val="F5D5AA"/>
        </a:accent5>
        <a:accent6>
          <a:srgbClr val="00264B"/>
        </a:accent6>
        <a:hlink>
          <a:srgbClr val="EEDFB5"/>
        </a:hlink>
        <a:folHlink>
          <a:srgbClr val="C5D6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08080"/>
        </a:dk1>
        <a:lt1>
          <a:srgbClr val="FFFFFF"/>
        </a:lt1>
        <a:dk2>
          <a:srgbClr val="000000"/>
        </a:dk2>
        <a:lt2>
          <a:srgbClr val="EEDFB5"/>
        </a:lt2>
        <a:accent1>
          <a:srgbClr val="EEB211"/>
        </a:accent1>
        <a:accent2>
          <a:srgbClr val="002B54"/>
        </a:accent2>
        <a:accent3>
          <a:srgbClr val="AAAAAA"/>
        </a:accent3>
        <a:accent4>
          <a:srgbClr val="DADADA"/>
        </a:accent4>
        <a:accent5>
          <a:srgbClr val="F5D5AA"/>
        </a:accent5>
        <a:accent6>
          <a:srgbClr val="00264B"/>
        </a:accent6>
        <a:hlink>
          <a:srgbClr val="BC9B6A"/>
        </a:hlink>
        <a:folHlink>
          <a:srgbClr val="C5D6E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394</Words>
  <Application>Microsoft Office PowerPoint</Application>
  <PresentationFormat>On-screen Show (4:3)</PresentationFormat>
  <Paragraphs>55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Transportation Summary</vt:lpstr>
      <vt:lpstr>FY2015 Proposed Transportation Fee</vt:lpstr>
      <vt:lpstr>Slide 4</vt:lpstr>
    </vt:vector>
  </TitlesOfParts>
  <Company>Susan Thesing Graphic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 Presentation Title</dc:title>
  <dc:creator>Georgia Tech</dc:creator>
  <cp:lastModifiedBy>llunsway3</cp:lastModifiedBy>
  <cp:revision>190</cp:revision>
  <dcterms:created xsi:type="dcterms:W3CDTF">2007-11-12T20:44:08Z</dcterms:created>
  <dcterms:modified xsi:type="dcterms:W3CDTF">2013-12-06T18:36:58Z</dcterms:modified>
</cp:coreProperties>
</file>