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97" r:id="rId2"/>
    <p:sldId id="298" r:id="rId3"/>
    <p:sldId id="294" r:id="rId4"/>
    <p:sldId id="299" r:id="rId5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E1B59"/>
    <a:srgbClr val="00642D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82381" autoAdjust="0"/>
  </p:normalViewPr>
  <p:slideViewPr>
    <p:cSldViewPr>
      <p:cViewPr varScale="1">
        <p:scale>
          <a:sx n="95" d="100"/>
          <a:sy n="95" d="100"/>
        </p:scale>
        <p:origin x="-214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150" y="-78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4" tIns="46582" rIns="93164" bIns="46582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4" tIns="46582" rIns="93164" bIns="46582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34944268-79DE-44A9-A725-0FB4C4C125B0}" type="datetimeFigureOut">
              <a:rPr lang="en-US"/>
              <a:pPr>
                <a:defRPr/>
              </a:pPr>
              <a:t>12/6/2013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4" tIns="46582" rIns="93164" bIns="46582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MSFAC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4" tIns="46582" rIns="93164" bIns="46582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445C392B-F732-4556-8A8B-6B0BF11EE7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85367620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4" tIns="46582" rIns="93164" bIns="4658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4" tIns="46582" rIns="93164" bIns="46582" rtlCol="0"/>
          <a:lstStyle>
            <a:lvl1pPr algn="r">
              <a:defRPr sz="1200"/>
            </a:lvl1pPr>
          </a:lstStyle>
          <a:p>
            <a:fld id="{24675AF5-5B02-4614-A957-405B9C648469}" type="datetimeFigureOut">
              <a:rPr lang="en-US" smtClean="0"/>
              <a:pPr/>
              <a:t>12/6/2013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4" tIns="46582" rIns="93164" bIns="4658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4" tIns="46582" rIns="93164" bIns="4658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4" tIns="46582" rIns="93164" bIns="46582" rtlCol="0" anchor="b"/>
          <a:lstStyle>
            <a:lvl1pPr algn="l">
              <a:defRPr sz="1200"/>
            </a:lvl1pPr>
          </a:lstStyle>
          <a:p>
            <a:r>
              <a:rPr lang="en-US" smtClean="0"/>
              <a:t>MSFAC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4" tIns="46582" rIns="93164" bIns="46582" rtlCol="0" anchor="b"/>
          <a:lstStyle>
            <a:lvl1pPr algn="r">
              <a:defRPr sz="1200"/>
            </a:lvl1pPr>
          </a:lstStyle>
          <a:p>
            <a:fld id="{923EBAA0-8872-484F-A9CF-0DC254A631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92820987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MSFAC</a:t>
            </a: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MSFAC</a:t>
            </a:r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MSFAC</a:t>
            </a:r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MSFAC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71863" y="1077913"/>
            <a:ext cx="5653087" cy="1470025"/>
          </a:xfrm>
          <a:effectLst/>
        </p:spPr>
        <p:txBody>
          <a:bodyPr/>
          <a:lstStyle>
            <a:lvl1pPr algn="ct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70338" y="3019425"/>
            <a:ext cx="4654550" cy="1016000"/>
          </a:xfrm>
        </p:spPr>
        <p:txBody>
          <a:bodyPr/>
          <a:lstStyle>
            <a:lvl1pPr marL="0" indent="0" algn="ctr">
              <a:buFontTx/>
              <a:buNone/>
              <a:defRPr sz="22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00850" y="0"/>
            <a:ext cx="2190750" cy="62309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0"/>
            <a:ext cx="6419850" cy="62309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198563"/>
            <a:ext cx="4305300" cy="5032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198563"/>
            <a:ext cx="4305300" cy="5032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0"/>
            <a:ext cx="8763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bg1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198563"/>
            <a:ext cx="8763000" cy="503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1" name="Text Box 7"/>
          <p:cNvSpPr txBox="1">
            <a:spLocks noChangeArrowheads="1"/>
          </p:cNvSpPr>
          <p:nvPr userDrawn="1"/>
        </p:nvSpPr>
        <p:spPr bwMode="auto">
          <a:xfrm>
            <a:off x="17463" y="6543675"/>
            <a:ext cx="4032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rIns="0">
            <a:spAutoFit/>
          </a:bodyPr>
          <a:lstStyle/>
          <a:p>
            <a:pPr algn="ctr">
              <a:spcBef>
                <a:spcPct val="50000"/>
              </a:spcBef>
              <a:defRPr/>
            </a:pPr>
            <a:fld id="{8ED74CD5-161A-45EC-B2B4-1ABA5CD98B79}" type="slidenum">
              <a:rPr lang="en-US" sz="1000">
                <a:cs typeface="+mn-cs"/>
              </a:rPr>
              <a:pPr algn="ctr">
                <a:spcBef>
                  <a:spcPct val="50000"/>
                </a:spcBef>
                <a:defRPr/>
              </a:pPr>
              <a:t>‹#›</a:t>
            </a:fld>
            <a:endParaRPr lang="en-US" sz="1000">
              <a:cs typeface="+mn-cs"/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5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800">
          <a:solidFill>
            <a:schemeClr val="bg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–"/>
        <a:defRPr sz="2600">
          <a:solidFill>
            <a:schemeClr val="bg1"/>
          </a:solidFill>
          <a:latin typeface="Calibri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bg1"/>
          </a:solidFill>
          <a:latin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–"/>
        <a:defRPr sz="2200">
          <a:solidFill>
            <a:schemeClr val="bg1"/>
          </a:solidFill>
          <a:latin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bg1"/>
          </a:solidFill>
          <a:latin typeface="Calibri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657600" y="1371600"/>
            <a:ext cx="5334000" cy="1905000"/>
          </a:xfrm>
        </p:spPr>
        <p:txBody>
          <a:bodyPr/>
          <a:lstStyle/>
          <a:p>
            <a:pPr eaLnBrk="1" hangingPunct="1"/>
            <a:r>
              <a:rPr lang="en-US" sz="4000" b="1" dirty="0" smtClean="0"/>
              <a:t>Transportation Fee</a:t>
            </a:r>
          </a:p>
          <a:p>
            <a:pPr eaLnBrk="1" hangingPunct="1"/>
            <a:r>
              <a:rPr lang="en-US" sz="4000" b="1" dirty="0" smtClean="0"/>
              <a:t> MSFAC Meeting</a:t>
            </a:r>
          </a:p>
          <a:p>
            <a:pPr eaLnBrk="1" hangingPunct="1"/>
            <a:endParaRPr lang="en-US" sz="3200" b="1" dirty="0" smtClean="0"/>
          </a:p>
          <a:p>
            <a:pPr eaLnBrk="1" hangingPunct="1"/>
            <a:r>
              <a:rPr lang="en-US" sz="2400" b="1" dirty="0" smtClean="0"/>
              <a:t>12/06/2013</a:t>
            </a:r>
            <a:r>
              <a:rPr lang="en-US" sz="4000" b="1" dirty="0" smtClean="0"/>
              <a:t/>
            </a:r>
            <a:br>
              <a:rPr lang="en-US" sz="4000" b="1" dirty="0" smtClean="0"/>
            </a:br>
            <a:endParaRPr lang="en-US" sz="4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0" dirty="0" smtClean="0"/>
              <a:t>Transportation Summary</a:t>
            </a:r>
            <a:endParaRPr lang="en-US" sz="40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4114800" cy="5334000"/>
          </a:xfrm>
        </p:spPr>
        <p:txBody>
          <a:bodyPr/>
          <a:lstStyle/>
          <a:p>
            <a:pPr>
              <a:buNone/>
            </a:pPr>
            <a:r>
              <a:rPr lang="en-US" sz="1800" u="sng" dirty="0" smtClean="0"/>
              <a:t>Typical Service Day during Semester</a:t>
            </a:r>
            <a:r>
              <a:rPr lang="en-US" sz="1800" dirty="0" smtClean="0"/>
              <a:t>:  </a:t>
            </a:r>
          </a:p>
          <a:p>
            <a:r>
              <a:rPr lang="en-US" sz="1600" b="1" dirty="0" smtClean="0"/>
              <a:t>Tech Trolley </a:t>
            </a:r>
            <a:r>
              <a:rPr lang="en-US" sz="1600" dirty="0" smtClean="0"/>
              <a:t>– 6,200 riders &amp; 240 trips</a:t>
            </a:r>
          </a:p>
          <a:p>
            <a:r>
              <a:rPr lang="en-US" sz="1600" b="1" dirty="0" smtClean="0">
                <a:solidFill>
                  <a:srgbClr val="FF0000"/>
                </a:solidFill>
              </a:rPr>
              <a:t>Red Route </a:t>
            </a:r>
            <a:r>
              <a:rPr lang="en-US" sz="1600" dirty="0" smtClean="0"/>
              <a:t>– 4,600 riders &amp; 120 trips</a:t>
            </a:r>
          </a:p>
          <a:p>
            <a:r>
              <a:rPr lang="en-US" sz="1600" b="1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Blue Route </a:t>
            </a:r>
            <a:r>
              <a:rPr lang="en-US" sz="1600" dirty="0" smtClean="0"/>
              <a:t>– 3,900 riders &amp; 100 trips</a:t>
            </a:r>
          </a:p>
          <a:p>
            <a:r>
              <a:rPr lang="en-US" sz="1600" b="1" dirty="0" smtClean="0">
                <a:solidFill>
                  <a:srgbClr val="00B050"/>
                </a:solidFill>
              </a:rPr>
              <a:t>Green Route </a:t>
            </a:r>
            <a:r>
              <a:rPr lang="en-US" sz="1600" dirty="0" smtClean="0"/>
              <a:t>– 1,200 &amp; 40 trips</a:t>
            </a:r>
          </a:p>
          <a:p>
            <a:r>
              <a:rPr lang="en-US" sz="1600" b="1" dirty="0" smtClean="0"/>
              <a:t>Emory Shuttle </a:t>
            </a:r>
            <a:r>
              <a:rPr lang="en-US" sz="1600" dirty="0" smtClean="0"/>
              <a:t>– 150 riders &amp; 22 trips</a:t>
            </a:r>
          </a:p>
          <a:p>
            <a:r>
              <a:rPr lang="en-US" sz="1600" b="1" dirty="0" smtClean="0"/>
              <a:t>Midnight Rambler </a:t>
            </a:r>
            <a:r>
              <a:rPr lang="en-US" sz="1600" dirty="0" smtClean="0"/>
              <a:t>– 350 riders &amp; 50 trips</a:t>
            </a:r>
          </a:p>
          <a:p>
            <a:r>
              <a:rPr lang="en-US" sz="1600" b="1" dirty="0" smtClean="0"/>
              <a:t>Grocery Shuttle </a:t>
            </a:r>
            <a:r>
              <a:rPr lang="en-US" sz="1600" dirty="0" smtClean="0"/>
              <a:t>– 400 rides &amp; 8 trips on weekends</a:t>
            </a:r>
          </a:p>
          <a:p>
            <a:r>
              <a:rPr lang="en-US" sz="1600" b="1" dirty="0" err="1" smtClean="0"/>
              <a:t>Stingerette</a:t>
            </a:r>
            <a:endParaRPr lang="en-US" sz="1600" b="1" dirty="0" smtClean="0"/>
          </a:p>
          <a:p>
            <a:pPr lvl="1"/>
            <a:r>
              <a:rPr lang="en-US" sz="1300" dirty="0" smtClean="0"/>
              <a:t>Night time 450 riders on average, with a peak of 800 rides</a:t>
            </a:r>
          </a:p>
          <a:p>
            <a:pPr lvl="1"/>
            <a:r>
              <a:rPr lang="en-US" sz="1300" dirty="0" smtClean="0"/>
              <a:t>Average wait of 6 minutes</a:t>
            </a:r>
          </a:p>
          <a:p>
            <a:pPr lvl="1"/>
            <a:r>
              <a:rPr lang="en-US" sz="1300" dirty="0" smtClean="0"/>
              <a:t>Para-transit 40 rides</a:t>
            </a:r>
          </a:p>
          <a:p>
            <a:r>
              <a:rPr lang="en-US" sz="1600" b="1" dirty="0" smtClean="0"/>
              <a:t>Gotcha Ride</a:t>
            </a:r>
          </a:p>
          <a:p>
            <a:pPr lvl="1"/>
            <a:r>
              <a:rPr lang="en-US" sz="1300" dirty="0" smtClean="0"/>
              <a:t>Fixed service to/from GLC 50-70 rides in the AM &amp; 40-50 rides in the PM</a:t>
            </a:r>
          </a:p>
          <a:p>
            <a:pPr lvl="1"/>
            <a:r>
              <a:rPr lang="en-US" sz="1300" dirty="0" smtClean="0"/>
              <a:t>Demand Response service – 8,350 rides for the semester</a:t>
            </a:r>
          </a:p>
          <a:p>
            <a:pPr lvl="1"/>
            <a:r>
              <a:rPr lang="en-US" sz="1300" dirty="0" smtClean="0"/>
              <a:t>Phone:  855.GTG.RIDE (484-7433)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648200" y="1295400"/>
            <a:ext cx="43434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Tx/>
              <a:buChar char="•"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8 Trolleys 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– with 6 in operation on the Tech Trolley,</a:t>
            </a:r>
            <a:r>
              <a:rPr kumimoji="0" lang="en-US" sz="1400" b="0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and 2 on the Rambler</a:t>
            </a:r>
          </a:p>
          <a:p>
            <a:pPr marL="800100" lvl="1" indent="-342900" eaLnBrk="0" hangingPunct="0">
              <a:spcBef>
                <a:spcPts val="200"/>
              </a:spcBef>
              <a:buClr>
                <a:schemeClr val="accent1"/>
              </a:buClr>
              <a:buFont typeface="Calibri" pitchFamily="34" charset="0"/>
              <a:buChar char="–"/>
            </a:pPr>
            <a:r>
              <a:rPr lang="en-US" sz="1200" b="0" kern="0" baseline="0" dirty="0" smtClean="0">
                <a:solidFill>
                  <a:schemeClr val="bg1"/>
                </a:solidFill>
                <a:latin typeface="Calibri" pitchFamily="34" charset="0"/>
                <a:cs typeface="+mn-cs"/>
              </a:rPr>
              <a:t>Tech Trolley – Weekdays 5:45am to 10pm, Saturday</a:t>
            </a:r>
            <a:r>
              <a:rPr lang="en-US" sz="1200" b="0" kern="0" dirty="0" smtClean="0">
                <a:solidFill>
                  <a:schemeClr val="bg1"/>
                </a:solidFill>
                <a:latin typeface="Calibri" pitchFamily="34" charset="0"/>
                <a:cs typeface="+mn-cs"/>
              </a:rPr>
              <a:t> 10am to 6:30pm, Sunday 3pm to 10pm</a:t>
            </a:r>
          </a:p>
          <a:p>
            <a:pPr marL="800100" lvl="1" indent="-342900" eaLnBrk="0" hangingPunct="0">
              <a:spcBef>
                <a:spcPts val="200"/>
              </a:spcBef>
              <a:buClr>
                <a:schemeClr val="accent1"/>
              </a:buClr>
              <a:buFont typeface="Calibri" pitchFamily="34" charset="0"/>
              <a:buChar char="–"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Rambler</a:t>
            </a:r>
            <a:r>
              <a:rPr kumimoji="0" lang="en-US" sz="1200" b="0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– 9pm to 3am seven days a week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Tx/>
              <a:buChar char="•"/>
              <a:tabLst/>
              <a:defRPr/>
            </a:pPr>
            <a:r>
              <a:rPr kumimoji="0" lang="en-US" sz="140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13 Stingers 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with 10 in daily operation on the Red, Blue,</a:t>
            </a:r>
            <a:r>
              <a:rPr kumimoji="0" lang="en-US" sz="1400" b="0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and Green Routes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200"/>
              </a:spcBef>
              <a:spcAft>
                <a:spcPct val="0"/>
              </a:spcAft>
              <a:buClr>
                <a:schemeClr val="accent1"/>
              </a:buClr>
              <a:buSzTx/>
              <a:buFontTx/>
              <a:buChar char="–"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itchFamily="34" charset="0"/>
              </a:rPr>
              <a:t>Weekdays approx.</a:t>
            </a:r>
            <a:r>
              <a:rPr kumimoji="0" lang="en-US" sz="1200" b="0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itchFamily="34" charset="0"/>
              </a:rPr>
              <a:t> 7am to 10pm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Tx/>
              <a:buChar char="•"/>
              <a:tabLst/>
              <a:defRPr/>
            </a:pPr>
            <a:r>
              <a:rPr kumimoji="0" lang="en-US" sz="140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1 Stinger</a:t>
            </a:r>
            <a:r>
              <a:rPr kumimoji="0" lang="en-US" sz="1400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1400" b="0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on the Emory </a:t>
            </a:r>
            <a:r>
              <a:rPr lang="en-US" sz="1400" b="0" kern="0" dirty="0" smtClean="0">
                <a:solidFill>
                  <a:schemeClr val="bg1"/>
                </a:solidFill>
                <a:latin typeface="Calibri" pitchFamily="34" charset="0"/>
                <a:cs typeface="+mn-cs"/>
              </a:rPr>
              <a:t>route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200"/>
              </a:spcBef>
              <a:spcAft>
                <a:spcPct val="0"/>
              </a:spcAft>
              <a:buClr>
                <a:schemeClr val="accent1"/>
              </a:buClr>
              <a:buSzTx/>
              <a:buFontTx/>
              <a:buChar char="–"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itchFamily="34" charset="0"/>
              </a:rPr>
              <a:t>Weekdays approx. 7am to 7pm</a:t>
            </a:r>
          </a:p>
          <a:p>
            <a:pPr marL="342900" lvl="0" indent="-342900" eaLnBrk="0" hangingPunct="0">
              <a:spcBef>
                <a:spcPct val="20000"/>
              </a:spcBef>
              <a:buClr>
                <a:schemeClr val="accent1"/>
              </a:buClr>
              <a:buFontTx/>
              <a:buChar char="•"/>
              <a:defRPr/>
            </a:pPr>
            <a:r>
              <a:rPr lang="en-US" sz="1400" kern="0" dirty="0" err="1" smtClean="0">
                <a:solidFill>
                  <a:schemeClr val="bg1"/>
                </a:solidFill>
                <a:latin typeface="Calibri" pitchFamily="34" charset="0"/>
              </a:rPr>
              <a:t>Stingerette</a:t>
            </a:r>
            <a:r>
              <a:rPr lang="en-US" sz="1400" kern="0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1400" b="0" kern="0" dirty="0" smtClean="0">
                <a:solidFill>
                  <a:schemeClr val="bg1"/>
                </a:solidFill>
                <a:latin typeface="Calibri" pitchFamily="34" charset="0"/>
              </a:rPr>
              <a:t>service w/7 vans, incl. </a:t>
            </a:r>
            <a:r>
              <a:rPr lang="en-US" sz="1400" b="0" kern="0" dirty="0" err="1" smtClean="0">
                <a:solidFill>
                  <a:schemeClr val="bg1"/>
                </a:solidFill>
                <a:latin typeface="Calibri" pitchFamily="34" charset="0"/>
              </a:rPr>
              <a:t>para</a:t>
            </a:r>
            <a:r>
              <a:rPr lang="en-US" sz="1400" b="0" kern="0" dirty="0" smtClean="0">
                <a:solidFill>
                  <a:schemeClr val="bg1"/>
                </a:solidFill>
                <a:latin typeface="Calibri" pitchFamily="34" charset="0"/>
              </a:rPr>
              <a:t>-transit</a:t>
            </a:r>
          </a:p>
          <a:p>
            <a:pPr marL="742950" lvl="1" indent="-285750" eaLnBrk="0" hangingPunct="0">
              <a:spcBef>
                <a:spcPts val="200"/>
              </a:spcBef>
              <a:buClr>
                <a:schemeClr val="accent1"/>
              </a:buClr>
              <a:buFontTx/>
              <a:buChar char="–"/>
              <a:defRPr/>
            </a:pPr>
            <a:r>
              <a:rPr lang="en-US" sz="1200" b="0" kern="0" dirty="0" smtClean="0">
                <a:solidFill>
                  <a:schemeClr val="bg1"/>
                </a:solidFill>
                <a:latin typeface="Calibri" pitchFamily="34" charset="0"/>
              </a:rPr>
              <a:t>Para-transit weekdays 7:30am to 6pm</a:t>
            </a:r>
          </a:p>
          <a:p>
            <a:pPr marL="742950" lvl="1" indent="-285750" eaLnBrk="0" hangingPunct="0">
              <a:spcBef>
                <a:spcPts val="200"/>
              </a:spcBef>
              <a:buClr>
                <a:schemeClr val="accent1"/>
              </a:buClr>
              <a:buFontTx/>
              <a:buChar char="–"/>
              <a:defRPr/>
            </a:pPr>
            <a:r>
              <a:rPr lang="en-US" sz="1200" b="0" kern="0" dirty="0" smtClean="0">
                <a:solidFill>
                  <a:schemeClr val="bg1"/>
                </a:solidFill>
                <a:latin typeface="Calibri" pitchFamily="34" charset="0"/>
              </a:rPr>
              <a:t>Night time from 6pm to 7am seven days a week</a:t>
            </a:r>
          </a:p>
          <a:p>
            <a:pPr marL="342900" lvl="0" indent="-342900" eaLnBrk="0" hangingPunct="0">
              <a:spcBef>
                <a:spcPct val="20000"/>
              </a:spcBef>
              <a:buClr>
                <a:schemeClr val="accent1"/>
              </a:buClr>
              <a:buFontTx/>
              <a:buChar char="•"/>
              <a:defRPr/>
            </a:pPr>
            <a:r>
              <a:rPr lang="en-US" sz="1400" kern="0" dirty="0" smtClean="0">
                <a:solidFill>
                  <a:schemeClr val="bg1"/>
                </a:solidFill>
                <a:latin typeface="Calibri" pitchFamily="34" charset="0"/>
              </a:rPr>
              <a:t>8 </a:t>
            </a:r>
            <a:r>
              <a:rPr lang="en-US" sz="1400" kern="0" dirty="0" err="1" smtClean="0">
                <a:solidFill>
                  <a:schemeClr val="bg1"/>
                </a:solidFill>
                <a:latin typeface="Calibri" pitchFamily="34" charset="0"/>
              </a:rPr>
              <a:t>Zipcars</a:t>
            </a:r>
            <a:r>
              <a:rPr lang="en-US" sz="1400" kern="0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1400" b="0" kern="0" dirty="0" smtClean="0">
                <a:solidFill>
                  <a:schemeClr val="bg1"/>
                </a:solidFill>
                <a:latin typeface="Calibri" pitchFamily="34" charset="0"/>
              </a:rPr>
              <a:t>on campus</a:t>
            </a:r>
          </a:p>
          <a:p>
            <a:pPr marL="742950" lvl="1" indent="-285750" eaLnBrk="0" hangingPunct="0">
              <a:spcBef>
                <a:spcPts val="200"/>
              </a:spcBef>
              <a:buClr>
                <a:schemeClr val="accent1"/>
              </a:buClr>
              <a:buFontTx/>
              <a:buChar char="–"/>
              <a:defRPr/>
            </a:pPr>
            <a:r>
              <a:rPr lang="en-US" sz="1200" b="0" kern="0" dirty="0" smtClean="0">
                <a:solidFill>
                  <a:schemeClr val="bg1"/>
                </a:solidFill>
                <a:latin typeface="Calibri" pitchFamily="34" charset="0"/>
              </a:rPr>
              <a:t>Weekdays (33%), Weekends (61%)</a:t>
            </a:r>
          </a:p>
          <a:p>
            <a:pPr marL="342900" lvl="0" indent="-342900" eaLnBrk="0" hangingPunct="0">
              <a:spcBef>
                <a:spcPct val="20000"/>
              </a:spcBef>
              <a:buClr>
                <a:schemeClr val="accent1"/>
              </a:buClr>
              <a:buFontTx/>
              <a:buChar char="•"/>
              <a:defRPr/>
            </a:pPr>
            <a:r>
              <a:rPr lang="en-US" sz="1400" kern="0" dirty="0" smtClean="0">
                <a:solidFill>
                  <a:schemeClr val="bg1"/>
                </a:solidFill>
                <a:latin typeface="Calibri" pitchFamily="34" charset="0"/>
              </a:rPr>
              <a:t>Carpooling </a:t>
            </a:r>
            <a:r>
              <a:rPr lang="en-US" sz="1400" b="0" kern="0" dirty="0" smtClean="0">
                <a:solidFill>
                  <a:schemeClr val="bg1"/>
                </a:solidFill>
                <a:latin typeface="Calibri" pitchFamily="34" charset="0"/>
              </a:rPr>
              <a:t>(discounted</a:t>
            </a:r>
          </a:p>
          <a:p>
            <a:pPr marL="742950" lvl="1" indent="-285750" eaLnBrk="0" hangingPunct="0">
              <a:spcBef>
                <a:spcPts val="200"/>
              </a:spcBef>
              <a:buClr>
                <a:schemeClr val="accent1"/>
              </a:buClr>
              <a:buFontTx/>
              <a:buChar char="–"/>
              <a:defRPr/>
            </a:pPr>
            <a:r>
              <a:rPr lang="en-US" sz="1200" b="0" kern="0" dirty="0" smtClean="0">
                <a:solidFill>
                  <a:schemeClr val="bg1"/>
                </a:solidFill>
                <a:latin typeface="Calibri" pitchFamily="34" charset="0"/>
              </a:rPr>
              <a:t>760 carpool permits (1,493 participants)</a:t>
            </a:r>
          </a:p>
          <a:p>
            <a:pPr marL="742950" lvl="1" indent="-285750" eaLnBrk="0" hangingPunct="0">
              <a:spcBef>
                <a:spcPts val="200"/>
              </a:spcBef>
              <a:buClr>
                <a:schemeClr val="accent1"/>
              </a:buClr>
              <a:buFontTx/>
              <a:buChar char="–"/>
              <a:defRPr/>
            </a:pPr>
            <a:r>
              <a:rPr lang="en-US" sz="1200" b="0" kern="0" dirty="0" err="1" smtClean="0">
                <a:solidFill>
                  <a:schemeClr val="bg1"/>
                </a:solidFill>
                <a:latin typeface="Calibri" pitchFamily="34" charset="0"/>
              </a:rPr>
              <a:t>Zimride</a:t>
            </a:r>
            <a:r>
              <a:rPr lang="en-US" sz="1200" b="0" kern="0" dirty="0" smtClean="0">
                <a:solidFill>
                  <a:schemeClr val="bg1"/>
                </a:solidFill>
                <a:latin typeface="Calibri" pitchFamily="34" charset="0"/>
              </a:rPr>
              <a:t> matching assistance</a:t>
            </a:r>
          </a:p>
          <a:p>
            <a:pPr marL="342900" lvl="0" indent="-342900" eaLnBrk="0" hangingPunct="0">
              <a:spcBef>
                <a:spcPct val="20000"/>
              </a:spcBef>
              <a:buClr>
                <a:schemeClr val="accent1"/>
              </a:buClr>
              <a:buFontTx/>
              <a:buChar char="•"/>
              <a:defRPr/>
            </a:pPr>
            <a:r>
              <a:rPr lang="en-US" sz="1400" b="0" kern="0" dirty="0" smtClean="0">
                <a:solidFill>
                  <a:schemeClr val="bg1"/>
                </a:solidFill>
                <a:latin typeface="Calibri" pitchFamily="34" charset="0"/>
              </a:rPr>
              <a:t>Improved &amp; Expanded </a:t>
            </a:r>
            <a:r>
              <a:rPr lang="en-US" sz="1400" kern="0" dirty="0" smtClean="0">
                <a:solidFill>
                  <a:schemeClr val="bg1"/>
                </a:solidFill>
                <a:latin typeface="Calibri" pitchFamily="34" charset="0"/>
              </a:rPr>
              <a:t>Bike </a:t>
            </a:r>
            <a:r>
              <a:rPr lang="en-US" sz="1400" b="0" kern="0" dirty="0" smtClean="0">
                <a:solidFill>
                  <a:schemeClr val="bg1"/>
                </a:solidFill>
                <a:latin typeface="Calibri" pitchFamily="34" charset="0"/>
              </a:rPr>
              <a:t>infrastructure</a:t>
            </a:r>
          </a:p>
          <a:p>
            <a:pPr marL="742950" lvl="1" indent="-285750" eaLnBrk="0" hangingPunct="0">
              <a:spcBef>
                <a:spcPts val="200"/>
              </a:spcBef>
              <a:buClr>
                <a:schemeClr val="accent1"/>
              </a:buClr>
              <a:buFontTx/>
              <a:buChar char="–"/>
              <a:defRPr/>
            </a:pPr>
            <a:r>
              <a:rPr lang="en-US" sz="1300" b="0" kern="0" dirty="0" smtClean="0">
                <a:solidFill>
                  <a:schemeClr val="bg1"/>
                </a:solidFill>
                <a:latin typeface="Calibri" pitchFamily="34" charset="0"/>
              </a:rPr>
              <a:t>Bike Sharing/Rentals</a:t>
            </a:r>
          </a:p>
          <a:p>
            <a:pPr marL="742950" lvl="1" indent="-285750" eaLnBrk="0" hangingPunct="0">
              <a:spcBef>
                <a:spcPts val="200"/>
              </a:spcBef>
              <a:buClr>
                <a:schemeClr val="accent1"/>
              </a:buClr>
              <a:buFontTx/>
              <a:buChar char="–"/>
              <a:defRPr/>
            </a:pPr>
            <a:r>
              <a:rPr lang="en-US" sz="1300" b="0" kern="0" dirty="0" smtClean="0">
                <a:solidFill>
                  <a:schemeClr val="bg1"/>
                </a:solidFill>
                <a:latin typeface="Calibri" pitchFamily="34" charset="0"/>
              </a:rPr>
              <a:t>Coordinating w/the City on improved bike access to/from campus</a:t>
            </a:r>
          </a:p>
          <a:p>
            <a:pPr marL="342900" lvl="0" indent="-342900" eaLnBrk="0" hangingPunct="0">
              <a:spcBef>
                <a:spcPct val="20000"/>
              </a:spcBef>
              <a:buClr>
                <a:schemeClr val="accent1"/>
              </a:buClr>
              <a:buFontTx/>
              <a:buChar char="•"/>
              <a:defRPr/>
            </a:pPr>
            <a:r>
              <a:rPr lang="en-US" sz="1400" kern="0" dirty="0" smtClean="0">
                <a:solidFill>
                  <a:schemeClr val="bg1"/>
                </a:solidFill>
                <a:latin typeface="Calibri" pitchFamily="34" charset="0"/>
              </a:rPr>
              <a:t>MARTA</a:t>
            </a:r>
            <a:r>
              <a:rPr lang="en-US" sz="1400" b="0" kern="0" dirty="0" smtClean="0">
                <a:solidFill>
                  <a:schemeClr val="bg1"/>
                </a:solidFill>
                <a:latin typeface="Calibri" pitchFamily="34" charset="0"/>
              </a:rPr>
              <a:t> pass program (transit incentive)</a:t>
            </a:r>
          </a:p>
          <a:p>
            <a:pPr marL="742950" lvl="1" indent="-285750" eaLnBrk="0" hangingPunct="0">
              <a:spcBef>
                <a:spcPts val="200"/>
              </a:spcBef>
              <a:buClr>
                <a:schemeClr val="accent1"/>
              </a:buClr>
              <a:buFontTx/>
              <a:buChar char="–"/>
              <a:defRPr/>
            </a:pPr>
            <a:r>
              <a:rPr lang="en-US" sz="1200" b="0" kern="0" dirty="0" smtClean="0">
                <a:solidFill>
                  <a:schemeClr val="bg1"/>
                </a:solidFill>
                <a:latin typeface="Calibri" pitchFamily="34" charset="0"/>
              </a:rPr>
              <a:t>Averaging 930 pass sales/month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7" dur="500" fill="hold"/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0" dirty="0" smtClean="0"/>
              <a:t>FY2015 Proposed Transportation Fee</a:t>
            </a:r>
            <a:endParaRPr lang="en-US" sz="40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001000" cy="5181600"/>
          </a:xfrm>
        </p:spPr>
        <p:txBody>
          <a:bodyPr/>
          <a:lstStyle/>
          <a:p>
            <a:pPr>
              <a:buNone/>
            </a:pPr>
            <a:r>
              <a:rPr lang="en-US" u="sng" dirty="0" smtClean="0"/>
              <a:t>Recommendation</a:t>
            </a:r>
            <a:r>
              <a:rPr lang="en-US" dirty="0" smtClean="0"/>
              <a:t>:  </a:t>
            </a:r>
          </a:p>
          <a:p>
            <a:r>
              <a:rPr lang="en-US" sz="2400" dirty="0" smtClean="0"/>
              <a:t>Maintain current level of service = $0 increase</a:t>
            </a:r>
          </a:p>
          <a:p>
            <a:pPr>
              <a:buNone/>
            </a:pPr>
            <a:endParaRPr lang="en-US" sz="800" dirty="0" smtClean="0"/>
          </a:p>
          <a:p>
            <a:pPr>
              <a:buNone/>
            </a:pPr>
            <a:r>
              <a:rPr lang="en-US" u="sng" dirty="0" smtClean="0"/>
              <a:t>Optional Services</a:t>
            </a:r>
            <a:r>
              <a:rPr lang="en-US" dirty="0" smtClean="0"/>
              <a:t>:</a:t>
            </a:r>
          </a:p>
          <a:p>
            <a:r>
              <a:rPr lang="en-US" sz="2200" dirty="0" smtClean="0"/>
              <a:t>Commuter Trolley (during the a.m. p.m. rush hour) = $2 fee increase</a:t>
            </a:r>
          </a:p>
          <a:p>
            <a:r>
              <a:rPr lang="en-US" sz="2200" dirty="0" smtClean="0"/>
              <a:t>Modify the Green Route to operate between 14</a:t>
            </a:r>
            <a:r>
              <a:rPr lang="en-US" sz="2200" baseline="30000" dirty="0" smtClean="0"/>
              <a:t>th</a:t>
            </a:r>
            <a:r>
              <a:rPr lang="en-US" sz="2200" dirty="0" smtClean="0"/>
              <a:t> Street and the HUB (a reduction of 1.9 miles); and, create a new route serving NARA/TEP and the HUB requiring one additional vehicle = $5 fee increase</a:t>
            </a:r>
          </a:p>
          <a:p>
            <a:r>
              <a:rPr lang="en-US" sz="2200" dirty="0" smtClean="0"/>
              <a:t>2 additional </a:t>
            </a:r>
            <a:r>
              <a:rPr lang="en-US" sz="2200" dirty="0" err="1" smtClean="0"/>
              <a:t>Stingerette</a:t>
            </a:r>
            <a:r>
              <a:rPr lang="en-US" sz="2200" dirty="0" smtClean="0"/>
              <a:t> drivers = $2 fee increase</a:t>
            </a:r>
          </a:p>
          <a:p>
            <a:r>
              <a:rPr lang="en-US" sz="2200" dirty="0" smtClean="0"/>
              <a:t>2 daytime buses (blue and red routes) = $3 fee increase</a:t>
            </a:r>
          </a:p>
          <a:p>
            <a:r>
              <a:rPr lang="en-US" sz="2200" dirty="0" smtClean="0"/>
              <a:t>Transportation services between the Graduate Living Center and the Clough Commons = $2 fee increase</a:t>
            </a:r>
          </a:p>
          <a:p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3" name="Content Placeholder 6"/>
          <p:cNvPicPr>
            <a:picLocks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990600" y="228600"/>
            <a:ext cx="7391400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808080"/>
      </a:dk1>
      <a:lt1>
        <a:srgbClr val="FFFFFF"/>
      </a:lt1>
      <a:dk2>
        <a:srgbClr val="000000"/>
      </a:dk2>
      <a:lt2>
        <a:srgbClr val="EECD74"/>
      </a:lt2>
      <a:accent1>
        <a:srgbClr val="EEB211"/>
      </a:accent1>
      <a:accent2>
        <a:srgbClr val="002B54"/>
      </a:accent2>
      <a:accent3>
        <a:srgbClr val="AAAAAA"/>
      </a:accent3>
      <a:accent4>
        <a:srgbClr val="DADADA"/>
      </a:accent4>
      <a:accent5>
        <a:srgbClr val="F5D5AA"/>
      </a:accent5>
      <a:accent6>
        <a:srgbClr val="00264B"/>
      </a:accent6>
      <a:hlink>
        <a:srgbClr val="BC9B6A"/>
      </a:hlink>
      <a:folHlink>
        <a:srgbClr val="C5D6E7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FFFFFF"/>
        </a:dk1>
        <a:lt1>
          <a:srgbClr val="FFFFFF"/>
        </a:lt1>
        <a:dk2>
          <a:srgbClr val="BC9B6A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FFFFFF"/>
        </a:dk1>
        <a:lt1>
          <a:srgbClr val="FFFFFF"/>
        </a:lt1>
        <a:dk2>
          <a:srgbClr val="BC9B6A"/>
        </a:dk2>
        <a:lt2>
          <a:srgbClr val="808080"/>
        </a:lt2>
        <a:accent1>
          <a:srgbClr val="EEB211"/>
        </a:accent1>
        <a:accent2>
          <a:srgbClr val="002B54"/>
        </a:accent2>
        <a:accent3>
          <a:srgbClr val="FFFFFF"/>
        </a:accent3>
        <a:accent4>
          <a:srgbClr val="DADADA"/>
        </a:accent4>
        <a:accent5>
          <a:srgbClr val="F5D5AA"/>
        </a:accent5>
        <a:accent6>
          <a:srgbClr val="00264B"/>
        </a:accent6>
        <a:hlink>
          <a:srgbClr val="EEDFB5"/>
        </a:hlink>
        <a:folHlink>
          <a:srgbClr val="C5D6E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808080"/>
        </a:dk1>
        <a:lt1>
          <a:srgbClr val="FFFFFF"/>
        </a:lt1>
        <a:dk2>
          <a:srgbClr val="000000"/>
        </a:dk2>
        <a:lt2>
          <a:srgbClr val="BC9B6A"/>
        </a:lt2>
        <a:accent1>
          <a:srgbClr val="EEB211"/>
        </a:accent1>
        <a:accent2>
          <a:srgbClr val="002B54"/>
        </a:accent2>
        <a:accent3>
          <a:srgbClr val="AAAAAA"/>
        </a:accent3>
        <a:accent4>
          <a:srgbClr val="DADADA"/>
        </a:accent4>
        <a:accent5>
          <a:srgbClr val="F5D5AA"/>
        </a:accent5>
        <a:accent6>
          <a:srgbClr val="00264B"/>
        </a:accent6>
        <a:hlink>
          <a:srgbClr val="EEDFB5"/>
        </a:hlink>
        <a:folHlink>
          <a:srgbClr val="C5D6E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808080"/>
        </a:dk1>
        <a:lt1>
          <a:srgbClr val="FFFFFF"/>
        </a:lt1>
        <a:dk2>
          <a:srgbClr val="000000"/>
        </a:dk2>
        <a:lt2>
          <a:srgbClr val="EEDFB5"/>
        </a:lt2>
        <a:accent1>
          <a:srgbClr val="EEB211"/>
        </a:accent1>
        <a:accent2>
          <a:srgbClr val="002B54"/>
        </a:accent2>
        <a:accent3>
          <a:srgbClr val="AAAAAA"/>
        </a:accent3>
        <a:accent4>
          <a:srgbClr val="DADADA"/>
        </a:accent4>
        <a:accent5>
          <a:srgbClr val="F5D5AA"/>
        </a:accent5>
        <a:accent6>
          <a:srgbClr val="00264B"/>
        </a:accent6>
        <a:hlink>
          <a:srgbClr val="BC9B6A"/>
        </a:hlink>
        <a:folHlink>
          <a:srgbClr val="C5D6E7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2295</TotalTime>
  <Words>394</Words>
  <Application>Microsoft Office PowerPoint</Application>
  <PresentationFormat>On-screen Show (4:3)</PresentationFormat>
  <Paragraphs>55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Default Design</vt:lpstr>
      <vt:lpstr>Slide 1</vt:lpstr>
      <vt:lpstr>Transportation Summary</vt:lpstr>
      <vt:lpstr>FY2015 Proposed Transportation Fee</vt:lpstr>
      <vt:lpstr>Slide 4</vt:lpstr>
    </vt:vector>
  </TitlesOfParts>
  <Company>Susan Thesing Graphic Design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  Presentation Title</dc:title>
  <dc:creator>Georgia Tech</dc:creator>
  <cp:lastModifiedBy>llunsway3</cp:lastModifiedBy>
  <cp:revision>190</cp:revision>
  <dcterms:created xsi:type="dcterms:W3CDTF">2007-11-12T20:44:08Z</dcterms:created>
  <dcterms:modified xsi:type="dcterms:W3CDTF">2013-12-06T18:36:58Z</dcterms:modified>
</cp:coreProperties>
</file>