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08" r:id="rId4"/>
    <p:sldId id="304" r:id="rId5"/>
    <p:sldId id="303" r:id="rId6"/>
    <p:sldId id="316" r:id="rId7"/>
    <p:sldId id="312" r:id="rId8"/>
    <p:sldId id="317" r:id="rId9"/>
    <p:sldId id="314" r:id="rId10"/>
    <p:sldId id="31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Net Income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Sheet1!$B$5:$B$10</c:f>
              <c:strCache>
                <c:ptCount val="6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</c:strCache>
            </c:strRef>
          </c:cat>
          <c:val>
            <c:numRef>
              <c:f>Sheet1!$C$5:$C$10</c:f>
              <c:numCache>
                <c:formatCode>"$"#,##0</c:formatCode>
                <c:ptCount val="6"/>
                <c:pt idx="0">
                  <c:v>2007743</c:v>
                </c:pt>
                <c:pt idx="1">
                  <c:v>107488</c:v>
                </c:pt>
                <c:pt idx="2">
                  <c:v>-3090099</c:v>
                </c:pt>
                <c:pt idx="3">
                  <c:v>3129987</c:v>
                </c:pt>
                <c:pt idx="4">
                  <c:v>-10532718</c:v>
                </c:pt>
                <c:pt idx="5">
                  <c:v>-9701686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66-4493-B93E-EC8C1B890D60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Ending Fund Balance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Sheet1!$B$5:$B$10</c:f>
              <c:strCache>
                <c:ptCount val="6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</c:strCache>
            </c:strRef>
          </c:cat>
          <c:val>
            <c:numRef>
              <c:f>Sheet1!$D$5:$D$10</c:f>
              <c:numCache>
                <c:formatCode>"$"#,##0</c:formatCode>
                <c:ptCount val="6"/>
                <c:pt idx="0">
                  <c:v>6507947</c:v>
                </c:pt>
                <c:pt idx="1">
                  <c:v>6615435</c:v>
                </c:pt>
                <c:pt idx="2">
                  <c:v>3525336</c:v>
                </c:pt>
                <c:pt idx="3">
                  <c:v>6655323</c:v>
                </c:pt>
                <c:pt idx="4">
                  <c:v>-3877395</c:v>
                </c:pt>
                <c:pt idx="5">
                  <c:v>-13579081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66-4493-B93E-EC8C1B890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322536"/>
        <c:axId val="516320576"/>
      </c:lineChart>
      <c:catAx>
        <c:axId val="51632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16320576"/>
        <c:crosses val="autoZero"/>
        <c:auto val="1"/>
        <c:lblAlgn val="ctr"/>
        <c:lblOffset val="100"/>
        <c:noMultiLvlLbl val="0"/>
      </c:catAx>
      <c:valAx>
        <c:axId val="51632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1632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0B25F9-69B5-4BB7-92C4-3B88D4DE39B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DB5560-6C1F-41EF-9B06-384D7512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1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5D9BEA-D109-450E-847A-D8E1981E88FC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E871BE-8D99-4B56-8CCC-ECEAE81E1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7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7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1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0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6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2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1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12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71BE-8D99-4B56-8CCC-ECEAE81E17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3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F39A-1D93-4413-A348-08A32C5F048F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5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1B26-7B51-4811-9CDF-560A09B4B0CE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7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BD34-3D7D-40E9-98EB-83F2A4971ECB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3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AE76-2029-4789-97F7-4FE109AE531E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17F0-8622-48EB-8FB2-E83097A05C43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0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C1A1-264D-4C7C-82CF-4CFD3E29DDC9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3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2C50-BAA6-4AC9-BF3F-F766A890C7E0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7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84F-B371-486A-8052-1C491BCD7447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1EAB-FE04-4B38-A849-95CF7D997398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9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0641-7CA9-4B7F-A5F6-0567EDC7A206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6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E55C-DDF3-4348-A8E2-84679B07EAC5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@GTAthletics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2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CE8CE-0C72-44C0-AF69-EE2712ABC8F3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@GTAthletics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A68A-E9C7-4F67-8C4D-9565172F0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46482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GEORGIA TECH ATHLETIC ASSOCIATION</a:t>
            </a:r>
            <a:br>
              <a:rPr lang="en-US" sz="60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60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MSFAC FINANCIAL UPDATE</a:t>
            </a:r>
            <a:r>
              <a:rPr lang="en-US" sz="40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8</a:t>
            </a:r>
            <a:r>
              <a:rPr lang="en-US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2020</a:t>
            </a:r>
            <a:r>
              <a:rPr lang="en-US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3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A1CC44-F9C2-49B3-AE79-366E58E79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1724" y="1631278"/>
            <a:ext cx="7108552" cy="45114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quareSlab711 Lt BT" panose="02060606020206060203" pitchFamily="18" charset="0"/>
              </a:rPr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9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 BALANCE SUMMARY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356353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quareSlab711 Lt BT" panose="02060606020206060203" pitchFamily="18" charset="0"/>
              </a:rPr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1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006110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431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FY21 OPERATING BUDGET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896600" cy="493871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operating budget – June 2020</a:t>
            </a:r>
            <a:endParaRPr lang="en-US" sz="43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football season with attendance at 50% 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Generated revenue reduction of $7MM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Revised operating budget – October 2020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Amended football schedule with 20% attendance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generated revenue reduction of $8MM 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testing and other health/safety initiatives </a:t>
            </a:r>
          </a:p>
          <a:p>
            <a:pPr lvl="2"/>
            <a:endParaRPr lang="en-US" sz="32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en-US" sz="32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quareSlab711 Lt BT" panose="02060606020206060203" pitchFamily="18" charset="0"/>
              </a:rPr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4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FY21 OPERATING BUDGET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896600" cy="49387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fundraising support - $6MM</a:t>
            </a:r>
          </a:p>
          <a:p>
            <a:pPr lvl="2"/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Candler Fund, AD Initiative, Support the Swarm, etc.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4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cost containment - $11MM</a:t>
            </a:r>
          </a:p>
          <a:p>
            <a:pPr lvl="2"/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Workforce management strategies </a:t>
            </a:r>
          </a:p>
          <a:p>
            <a:pPr lvl="2"/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Operating budget cuts up to 40% per unit/sport</a:t>
            </a:r>
          </a:p>
          <a:p>
            <a:pPr lvl="2"/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 and meal plan reductions</a:t>
            </a:r>
          </a:p>
          <a:p>
            <a:pPr lvl="2"/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Scheduling adjustments to reduce costs (e.g. Notre Dame)</a:t>
            </a:r>
          </a:p>
          <a:p>
            <a:pPr lvl="2"/>
            <a:endParaRPr lang="en-US" sz="32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44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sz="35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sz="35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quareSlab711 Lt BT" panose="02060606020206060203" pitchFamily="18" charset="0"/>
              </a:rPr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FY21 OPERATING BUDGET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quareSlab711 Lt BT" panose="02060606020206060203" pitchFamily="18" charset="0"/>
              </a:rPr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AF0B718-5771-450F-85C0-E7AC6B06C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517445"/>
              </p:ext>
            </p:extLst>
          </p:nvPr>
        </p:nvGraphicFramePr>
        <p:xfrm>
          <a:off x="609600" y="1417638"/>
          <a:ext cx="10972800" cy="4419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443589959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145160305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946140105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96892304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70909440"/>
                    </a:ext>
                  </a:extLst>
                </a:gridCol>
              </a:tblGrid>
              <a:tr h="115126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FY20          OPERATING RESULTS (ACTUALS)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FY21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OPERATING BUDGET (FINAL)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VARIANCE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81896"/>
                  </a:ext>
                </a:extLst>
              </a:tr>
              <a:tr h="4669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Revenues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$81,301,974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$75,332,000 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($5,969,974)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-7%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476738"/>
                  </a:ext>
                </a:extLst>
              </a:tr>
              <a:tr h="4669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Expenses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$91,003,660 </a:t>
                      </a: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$75,332,000 </a:t>
                      </a: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($15,671,660)</a:t>
                      </a: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-17%</a:t>
                      </a: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62670"/>
                  </a:ext>
                </a:extLst>
              </a:tr>
              <a:tr h="46690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Net Surplus/(Deficit)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($9,701,686)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$0 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($9,701,686)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61764"/>
                  </a:ext>
                </a:extLst>
              </a:tr>
              <a:tr h="46690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26890"/>
                  </a:ext>
                </a:extLst>
              </a:tr>
              <a:tr h="466904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Beginning Fund Balance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($3,877,395)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($13,579,081)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23186"/>
                  </a:ext>
                </a:extLst>
              </a:tr>
              <a:tr h="466904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Net Surplus/Deficit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($9,701,686)</a:t>
                      </a: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$0 </a:t>
                      </a: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648365"/>
                  </a:ext>
                </a:extLst>
              </a:tr>
              <a:tr h="46690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Ending Fund Balance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($13,579,081)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($13,579,081)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49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1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IMPACT ON ATHLETIC FEES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3999"/>
            <a:ext cx="5943600" cy="48323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fee increase since 2012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FY20 - prorated reduction for spring semester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FY21 – minimal impact with strong enrollment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quareSlab711 Lt BT" panose="02060606020206060203" pitchFamily="18" charset="0"/>
              </a:rPr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306C6-8A0D-4897-BA6F-EF91E6EF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057400"/>
            <a:ext cx="5562600" cy="33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9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INITIATIVES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896600" cy="4938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 to student health and safety</a:t>
            </a:r>
          </a:p>
          <a:p>
            <a:pPr lvl="2"/>
            <a:r>
              <a:rPr lang="en-US" sz="35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locations – BDS and McCamish Pavilion </a:t>
            </a:r>
          </a:p>
          <a:p>
            <a:pPr lvl="2"/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3600" dirty="0" err="1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JacketsProtectJackets</a:t>
            </a:r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campaign partner</a:t>
            </a:r>
          </a:p>
          <a:p>
            <a:pPr lvl="2"/>
            <a:r>
              <a:rPr lang="en-US" sz="36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Utilization of brand and overall influence to enhance internal and external messaging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quareSlab711 Lt BT" panose="02060606020206060203" pitchFamily="18" charset="0"/>
              </a:rPr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694ED-77DE-4476-9047-D2174935E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749741"/>
            <a:ext cx="2819400" cy="1803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3EA0A-3B92-4448-A0B7-1BCE0B2C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599" y="4749740"/>
            <a:ext cx="3276601" cy="18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8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INITIATIVES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848600" cy="4938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face-to-face engagement opportunities on campus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Socially distant attendance at FB games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game-day experiences 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Flicks @ Tech movie series hosted at Bobby Dodd Stadium 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Men’s basketball attendance – TBD?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quareSlab711 Lt BT" panose="02060606020206060203" pitchFamily="18" charset="0"/>
              </a:rPr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5EB56E-C249-49AB-B7EB-5EE892DB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684981"/>
            <a:ext cx="3225604" cy="46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FUTURE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17639"/>
            <a:ext cx="10896600" cy="4938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Athletic Association is committed to…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physical and mental health initiatives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Partnering with student organizations to build community beyond athletic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new opportunities to generate revenue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Requesting fee increases for specific student initiatives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Maintaining competitive programs that make us all proud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quareSlab711 Lt BT" panose="02060606020206060203" pitchFamily="18" charset="0"/>
              </a:rPr>
              <a:t>@GTAthletics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A68A-E9C7-4F67-8C4D-9565172F08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371</Words>
  <Application>Microsoft Office PowerPoint</Application>
  <PresentationFormat>Widescreen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SquareSlab711 Lt BT</vt:lpstr>
      <vt:lpstr>Tahoma</vt:lpstr>
      <vt:lpstr>Tw Cen MT</vt:lpstr>
      <vt:lpstr>Wingdings</vt:lpstr>
      <vt:lpstr>Office Theme</vt:lpstr>
      <vt:lpstr>GEORGIA TECH ATHLETIC ASSOCIATION  MSFAC FINANCIAL UPDATE OCTOBER 8, 2020 </vt:lpstr>
      <vt:lpstr>FUND BALANCE SUMMARY</vt:lpstr>
      <vt:lpstr>FY21 OPERATING BUDGET</vt:lpstr>
      <vt:lpstr>FY21 OPERATING BUDGET</vt:lpstr>
      <vt:lpstr>FY21 OPERATING BUDGET</vt:lpstr>
      <vt:lpstr>COVID IMPACT ON ATHLETIC FEES</vt:lpstr>
      <vt:lpstr>STUDENT INITIATIVES</vt:lpstr>
      <vt:lpstr>STUDENT INITIATIVES</vt:lpstr>
      <vt:lpstr>THE FUTURE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PRESENTATION</dc:title>
  <dc:creator>cyandle</dc:creator>
  <cp:lastModifiedBy>Fernandes, Jamie</cp:lastModifiedBy>
  <cp:revision>155</cp:revision>
  <cp:lastPrinted>2020-10-01T13:37:36Z</cp:lastPrinted>
  <dcterms:created xsi:type="dcterms:W3CDTF">2014-10-09T12:58:37Z</dcterms:created>
  <dcterms:modified xsi:type="dcterms:W3CDTF">2020-10-07T23:17:52Z</dcterms:modified>
</cp:coreProperties>
</file>