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  <p:sldMasterId id="2147483683" r:id="rId2"/>
    <p:sldMasterId id="2147483695" r:id="rId3"/>
  </p:sldMasterIdLst>
  <p:sldIdLst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3" userDrawn="1">
          <p15:clr>
            <a:srgbClr val="A4A3A4"/>
          </p15:clr>
        </p15:guide>
        <p15:guide id="2" pos="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934B"/>
    <a:srgbClr val="857437"/>
    <a:srgbClr val="262626"/>
    <a:srgbClr val="EEB2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80" autoAdjust="0"/>
    <p:restoredTop sz="94715"/>
  </p:normalViewPr>
  <p:slideViewPr>
    <p:cSldViewPr snapToGrid="0" snapToObjects="1">
      <p:cViewPr varScale="1">
        <p:scale>
          <a:sx n="161" d="100"/>
          <a:sy n="161" d="100"/>
        </p:scale>
        <p:origin x="1056" y="208"/>
      </p:cViewPr>
      <p:guideLst>
        <p:guide orient="horz" pos="773"/>
        <p:guide pos="18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9196" y="3793068"/>
            <a:ext cx="5096935" cy="168486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3600"/>
              </a:lnSpc>
              <a:buNone/>
              <a:defRPr sz="3000" b="0" cap="none" spc="0" baseline="0">
                <a:solidFill>
                  <a:schemeClr val="tx1">
                    <a:lumMod val="50000"/>
                    <a:lumOff val="50000"/>
                  </a:schemeClr>
                </a:solidFill>
                <a:latin typeface="Roboto Condensed Light" pitchFamily="2" charset="0"/>
                <a:ea typeface="Roboto Condensed Light" pitchFamily="2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17EE9D9-49A7-AE42-84D1-352EBEE40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9197" y="333632"/>
            <a:ext cx="5096935" cy="34594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ts val="4800"/>
              </a:lnSpc>
              <a:defRPr sz="4200" b="1" cap="none" spc="0" baseline="0">
                <a:solidFill>
                  <a:srgbClr val="A793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7251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865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750" y="365125"/>
            <a:ext cx="66008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1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12142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285" y="1215483"/>
            <a:ext cx="4211515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5483"/>
            <a:ext cx="4210050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609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35113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50" y="2078656"/>
            <a:ext cx="4213225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35113"/>
            <a:ext cx="4229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78656"/>
            <a:ext cx="4229100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66059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37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785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547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1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15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ADA8079-4F60-D34B-96A4-C32E3C6A4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886575" y="365125"/>
            <a:ext cx="1971675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0213FC5-8FDB-D640-8F18-46D09DD7FD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5750" y="365125"/>
            <a:ext cx="6600825" cy="5811838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9F9D1-30A5-3C44-9E01-F570121C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4AC5DF8-E50D-1745-97C5-A23C0E511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2D20E1-9670-8A49-9442-60CC2307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46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FBFBEFA-1B24-BD40-967B-224093822B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128C1E-32D8-CF48-A92C-E6AC112D0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B7E5600-2DCC-EB44-9203-121C72C9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2FBA1A-F7CC-514B-BEB5-104BA2E0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xmlns="" id="{D1CD0E1A-EFF5-9943-8AA6-521A2B23E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1505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6B768D-628B-BB40-BEE5-32E27182F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4DA323E-BF1A-8C44-9650-0F8A4E12D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4285" y="1215483"/>
            <a:ext cx="4211515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71EEF26-478D-684B-BFF1-D8FD9BE7D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15483"/>
            <a:ext cx="4210050" cy="496148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ABF72E-E074-E741-8514-3417AC9D8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752637-104D-064E-9B91-0BC72B6E1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44C3EF-E136-164D-954C-112EADD99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98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310077-12D2-2D4D-8F51-D9CB6B044F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35113"/>
            <a:ext cx="42132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E0DF7D1-4D77-4C46-B579-F5861C745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750" y="2078656"/>
            <a:ext cx="4213225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A19A1FD-16BD-7B41-8D0F-269780D1BB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35113"/>
            <a:ext cx="42291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BAF2E0-F5E8-3946-89DE-62BFD441B2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078656"/>
            <a:ext cx="4229100" cy="411100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F5BD322-BC93-4244-92C5-7651A797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DE79E3B-E843-6343-9ECC-916F6A2E3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03D151B-D611-8446-9323-A31F43088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xmlns="" id="{419FCA3D-219A-9547-A7A7-4EB9BE7D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4609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BB5170-396F-CE4F-A0AB-300CE9708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9A6F2CA-2DD1-AF41-91EF-4D055700C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635E81-A1AE-8442-89DE-148AC4FCD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F7583BD-E195-8D45-B88C-3F15BB70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2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07AE419-AE08-F348-87A6-E9445B339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4F02ABE-49F8-8E43-8B96-1F432917E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D30AFCF-7504-9244-8529-F384A6BDB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01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EC417-39B3-8947-8902-0153B5002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90FAD0-D969-274E-8AC0-FC5A894FB3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5FBC2C-9388-6049-AEF3-C1606676A7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EA470E-5CA9-A545-B98E-1EFAA05E8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99ABCA5-3B76-9E47-892E-A475FC83C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8F5A757-8D62-3444-9BDB-1CB584B73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491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38E57A-36CB-814D-B1A5-9012A244B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D3259A3-587A-6D4A-AEF8-E4225996F7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5325" y="457201"/>
            <a:ext cx="5622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AC1918-55BE-A644-8FDC-9E18F9A994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5750" y="2274848"/>
            <a:ext cx="2949575" cy="35941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B9DD8F2-DDA7-354F-9FEA-A07E773A6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F10CDF-1139-2249-8F5E-3E7043C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B3F2438-4A98-5A4C-9057-FC3F0CBCD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E886C1-1209-CD40-86E4-C72B7974B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A157BF9-8D1A-FD41-A037-BF729754D1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2A231DA-AB5C-C240-9332-9CC3D46A8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067AB74-A3C5-CF45-A5A3-124A94D15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F83F40-6572-9341-AE1A-0342450A9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78206-0642-9F48-9727-6B519CB285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9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11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11" Type="http://schemas.openxmlformats.org/officeDocument/2006/relationships/image" Target="../media/image3.jpg"/><Relationship Id="rId1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2981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342900" rtl="0" eaLnBrk="1" latinLnBrk="0" hangingPunct="1">
        <a:spcBef>
          <a:spcPct val="0"/>
        </a:spcBef>
        <a:buNone/>
        <a:defRPr sz="3600" b="1" kern="1200">
          <a:solidFill>
            <a:srgbClr val="857437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15483"/>
            <a:ext cx="8572500" cy="459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5" y="5811838"/>
            <a:ext cx="445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032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A7934B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66794E2-0939-7444-A82A-8BD5C7FA1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200721"/>
            <a:ext cx="8572500" cy="10147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616A5F8-57A3-204B-9489-10B6EA097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750" y="1215483"/>
            <a:ext cx="8572500" cy="45963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2C088-FD5F-6E47-B5E9-B42B8CA51A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57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554A5-B4DD-7045-B047-B7DA6D1E70A4}" type="datetimeFigureOut">
              <a:rPr lang="en-US" smtClean="0"/>
              <a:t>2/3/20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9B8B9A-12D6-EA40-AB29-6918054B5D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4615" y="5811838"/>
            <a:ext cx="44562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9F842A-A21A-C542-88CC-30F0DD78DA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00850" y="581183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78206-0642-9F48-9727-6B519CB285F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1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003057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Roboto" panose="020000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CRC Mandatory Fee/Generated Revenue vs. Expenses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Revenue</a:t>
            </a:r>
            <a:endParaRPr lang="en-US" dirty="0"/>
          </a:p>
          <a:p>
            <a:r>
              <a:rPr lang="en-US" dirty="0"/>
              <a:t>Mandatory Fee Revenue	$2,356,375</a:t>
            </a:r>
          </a:p>
          <a:p>
            <a:r>
              <a:rPr lang="en-US" dirty="0"/>
              <a:t>Generated Revenue		$2,231,696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US" b="1" u="sng" dirty="0" smtClean="0"/>
              <a:t>Expenses</a:t>
            </a:r>
            <a:endParaRPr lang="en-US" dirty="0"/>
          </a:p>
          <a:p>
            <a:pPr marL="0" indent="0">
              <a:buNone/>
            </a:pPr>
            <a:r>
              <a:rPr lang="en-US" u="sng" dirty="0" smtClean="0"/>
              <a:t>Salaries/Wages</a:t>
            </a:r>
            <a:r>
              <a:rPr lang="en-US" dirty="0"/>
              <a:t> </a:t>
            </a:r>
          </a:p>
          <a:p>
            <a:r>
              <a:rPr lang="en-US" dirty="0"/>
              <a:t>Faculty/Staff		</a:t>
            </a:r>
            <a:r>
              <a:rPr lang="en-US" dirty="0" smtClean="0"/>
              <a:t>$</a:t>
            </a:r>
            <a:r>
              <a:rPr lang="en-US" dirty="0"/>
              <a:t>1,263,065</a:t>
            </a:r>
          </a:p>
          <a:p>
            <a:r>
              <a:rPr lang="en-US" dirty="0"/>
              <a:t>Students			$1,100,700</a:t>
            </a:r>
          </a:p>
          <a:p>
            <a:r>
              <a:rPr lang="en-US" dirty="0"/>
              <a:t>Fringe Benefits		$   364,457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 smtClean="0"/>
              <a:t>Travel</a:t>
            </a:r>
            <a:r>
              <a:rPr lang="en-US" dirty="0"/>
              <a:t>	</a:t>
            </a:r>
            <a:r>
              <a:rPr lang="en-US" dirty="0"/>
              <a:t>		</a:t>
            </a:r>
            <a:r>
              <a:rPr lang="en-US" dirty="0" smtClean="0"/>
              <a:t>$ </a:t>
            </a:r>
            <a:r>
              <a:rPr lang="en-US" dirty="0" smtClean="0"/>
              <a:t>145,778*</a:t>
            </a:r>
          </a:p>
          <a:p>
            <a:pPr marL="0" indent="0">
              <a:buNone/>
            </a:pPr>
            <a:r>
              <a:rPr lang="en-US" dirty="0" smtClean="0"/>
              <a:t>*This includes all student </a:t>
            </a:r>
            <a:r>
              <a:rPr lang="en-US" smtClean="0"/>
              <a:t>based travel programing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u="sng" dirty="0"/>
              <a:t>Operating Supplies and </a:t>
            </a:r>
            <a:r>
              <a:rPr lang="en-US" u="sng" dirty="0" smtClean="0"/>
              <a:t>Expenses</a:t>
            </a:r>
            <a:endParaRPr lang="en-US" dirty="0"/>
          </a:p>
          <a:p>
            <a:r>
              <a:rPr lang="en-US" dirty="0"/>
              <a:t>Supplies and </a:t>
            </a:r>
            <a:r>
              <a:rPr lang="en-US" dirty="0" smtClean="0"/>
              <a:t>Materials</a:t>
            </a:r>
            <a:r>
              <a:rPr lang="en-US" dirty="0"/>
              <a:t>	</a:t>
            </a:r>
            <a:r>
              <a:rPr lang="en-US" dirty="0" smtClean="0"/>
              <a:t>        $</a:t>
            </a:r>
            <a:r>
              <a:rPr lang="en-US" dirty="0"/>
              <a:t>1,275,090</a:t>
            </a:r>
          </a:p>
          <a:p>
            <a:r>
              <a:rPr lang="en-US" dirty="0"/>
              <a:t>Repairs and Maintenance	</a:t>
            </a:r>
            <a:r>
              <a:rPr lang="en-US" dirty="0" smtClean="0"/>
              <a:t>        $     </a:t>
            </a:r>
            <a:r>
              <a:rPr lang="en-US" dirty="0"/>
              <a:t>88,100</a:t>
            </a:r>
          </a:p>
          <a:p>
            <a:r>
              <a:rPr lang="en-US" dirty="0"/>
              <a:t>Telecommunications		 </a:t>
            </a:r>
            <a:r>
              <a:rPr lang="en-US" dirty="0" smtClean="0"/>
              <a:t>       $     </a:t>
            </a:r>
            <a:r>
              <a:rPr lang="en-US" dirty="0"/>
              <a:t>30,882</a:t>
            </a:r>
          </a:p>
          <a:p>
            <a:r>
              <a:rPr lang="en-US" dirty="0"/>
              <a:t>Building and Facilities </a:t>
            </a:r>
            <a:r>
              <a:rPr lang="en-US" dirty="0" smtClean="0"/>
              <a:t>Improvements</a:t>
            </a:r>
            <a:r>
              <a:rPr lang="en-US" dirty="0"/>
              <a:t> </a:t>
            </a:r>
            <a:r>
              <a:rPr lang="en-US" dirty="0" smtClean="0"/>
              <a:t>$   </a:t>
            </a:r>
            <a:r>
              <a:rPr lang="en-US" dirty="0"/>
              <a:t>320,000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79974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2015_editable_slide_template</Template>
  <TotalTime>380</TotalTime>
  <Words>13</Words>
  <Application>Microsoft Macintosh PowerPoint</Application>
  <PresentationFormat>On-screen Show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Roboto</vt:lpstr>
      <vt:lpstr>Roboto Condensed Light</vt:lpstr>
      <vt:lpstr>Arial</vt:lpstr>
      <vt:lpstr>Custom Design</vt:lpstr>
      <vt:lpstr>1_Custom Design</vt:lpstr>
      <vt:lpstr>2_Custom Design</vt:lpstr>
      <vt:lpstr>CRC Mandatory Fee/Generated Revenue vs. Expenses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Edwards, Michael W</cp:lastModifiedBy>
  <cp:revision>39</cp:revision>
  <dcterms:created xsi:type="dcterms:W3CDTF">2016-03-09T16:46:53Z</dcterms:created>
  <dcterms:modified xsi:type="dcterms:W3CDTF">2020-02-03T13:17:30Z</dcterms:modified>
</cp:coreProperties>
</file>