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83" r:id="rId5"/>
    <p:sldMasterId id="2147483695" r:id="rId6"/>
  </p:sldMasterIdLst>
  <p:notesMasterIdLst>
    <p:notesMasterId r:id="rId14"/>
  </p:notesMasterIdLst>
  <p:sldIdLst>
    <p:sldId id="256" r:id="rId7"/>
    <p:sldId id="259" r:id="rId8"/>
    <p:sldId id="260" r:id="rId9"/>
    <p:sldId id="262" r:id="rId10"/>
    <p:sldId id="261" r:id="rId11"/>
    <p:sldId id="263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4B"/>
    <a:srgbClr val="857437"/>
    <a:srgbClr val="EEB2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 autoAdjust="0"/>
    <p:restoredTop sz="94714"/>
  </p:normalViewPr>
  <p:slideViewPr>
    <p:cSldViewPr snapToGrid="0" snapToObjects="1">
      <p:cViewPr varScale="1">
        <p:scale>
          <a:sx n="151" d="100"/>
          <a:sy n="151" d="100"/>
        </p:scale>
        <p:origin x="1336" y="200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Generated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857437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FY19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02-469C-8D88-8E3CA95670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Revenue Benchmark</c:v>
                </c:pt>
              </c:strCache>
            </c:strRef>
          </c:tx>
          <c:spPr>
            <a:solidFill>
              <a:srgbClr val="EEB211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8E-4A0F-B60C-1070845F85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331700001685805"/>
                  <c:y val="-0.0844799914854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8E-4A0F-B60C-1070845F854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241237552049239"/>
                  <c:y val="-0.213759877668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A8E-4A0F-B60C-1070845F854C}"/>
                </c:ext>
                <c:ext xmlns:c15="http://schemas.microsoft.com/office/drawing/2012/chart" uri="{CE6537A1-D6FC-4f65-9D91-7224C49458BB}">
                  <c15:layout>
                    <c:manualLayout>
                      <c:w val="0.0582284275686627"/>
                      <c:h val="0.040345595933672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0241236364862404"/>
                  <c:y val="-0.319999967748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8E-4A0F-B60C-1070845F85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361854547293606"/>
                  <c:y val="-0.302079969554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A8E-4A0F-B60C-1070845F85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FY19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100.0</c:v>
                </c:pt>
                <c:pt idx="1">
                  <c:v>30.0</c:v>
                </c:pt>
                <c:pt idx="2">
                  <c:v>60.0</c:v>
                </c:pt>
                <c:pt idx="3">
                  <c:v>90.0</c:v>
                </c:pt>
                <c:pt idx="4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02-469C-8D88-8E3CA9567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9236752"/>
        <c:axId val="-1449231664"/>
      </c:areaChart>
      <c:catAx>
        <c:axId val="-144923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49231664"/>
        <c:crosses val="autoZero"/>
        <c:auto val="1"/>
        <c:lblAlgn val="ctr"/>
        <c:lblOffset val="100"/>
        <c:noMultiLvlLbl val="0"/>
      </c:catAx>
      <c:valAx>
        <c:axId val="-144923166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49236752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445EE7-373A-49AA-8676-A376AC002DE0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40C37-62C0-4BFE-AB0A-1B8AA774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40C37-62C0-4BFE-AB0A-1B8AA7748D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9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196" y="3793068"/>
            <a:ext cx="5096935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197" y="333632"/>
            <a:ext cx="5096935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14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60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1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11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3"/>
            <a:ext cx="85725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811838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3"/>
            <a:ext cx="85725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811838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196" y="1854075"/>
            <a:ext cx="5096935" cy="193899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dirty="0"/>
              <a:t>Mandatory Fee Committee CRC FY21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8, 2020</a:t>
            </a:r>
          </a:p>
          <a:p>
            <a:r>
              <a:rPr lang="en-US" dirty="0"/>
              <a:t>Michael W. Edwards</a:t>
            </a:r>
          </a:p>
          <a:p>
            <a:r>
              <a:rPr lang="en-US" dirty="0"/>
              <a:t>Sr. Director Campus Recreation</a:t>
            </a:r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090" y="3930160"/>
            <a:ext cx="4169088" cy="277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CRC Operating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054" y="1215483"/>
            <a:ext cx="5073161" cy="4961480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Fall 2019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(115 hours/7days)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Monday – Thursday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5:30 a.m. to 12 midnight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Friday</a:t>
            </a:r>
            <a:r>
              <a:rPr lang="en-US" sz="2000" dirty="0"/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5:30 a.m. to 10 p.m.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Saturday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9 a.m. to 10 p.m.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A7934B"/>
                </a:solidFill>
              </a:rPr>
              <a:t>Sunday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12 noon to 12 midnight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Fall 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(68.5 hours/7days)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Monday – Friday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6 </a:t>
            </a:r>
            <a:r>
              <a:rPr lang="en-US" sz="2000" dirty="0" err="1"/>
              <a:t>a.m</a:t>
            </a:r>
            <a:r>
              <a:rPr lang="en-US" sz="2000" dirty="0"/>
              <a:t> to 8 a.m.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11 a.m. to 2:15 p.m.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 4 p.m. to 9:45 p.m.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Saturday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9 a.m. to 1:30 p.m.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3:30 p.m. to 8 p.m.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Sunday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12 noon to 4:30 p.m.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srgbClr val="A7934B"/>
                </a:solidFill>
              </a:rPr>
              <a:t>Additional Cleaning Times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* 22.75 hrs. of CRC crew mass disinfecting/cleaning per week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/>
              <a:t>* 25 hrs. individual machine wipe downs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/>
              <a:t>(3 wipe downs per day)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* Overnight disinfecting/cleaning by GT Facilities</a:t>
            </a:r>
          </a:p>
        </p:txBody>
      </p:sp>
    </p:spTree>
    <p:extLst>
      <p:ext uri="{BB962C8B-B14F-4D97-AF65-F5344CB8AC3E}">
        <p14:creationId xmlns:p14="http://schemas.microsoft.com/office/powerpoint/2010/main" val="38903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Fall 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rgbClr val="A7934B"/>
                </a:solidFill>
              </a:rPr>
              <a:t>Intramurals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eIntramurals</a:t>
            </a:r>
            <a:r>
              <a:rPr lang="en-US" dirty="0"/>
              <a:t>, Sand Volleyball, </a:t>
            </a:r>
            <a:r>
              <a:rPr lang="en-US" dirty="0" err="1"/>
              <a:t>Cornhole</a:t>
            </a: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rgbClr val="A7934B"/>
                </a:solidFill>
              </a:rPr>
              <a:t>Sport Clubs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Practices approved, no travel or competitions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rgbClr val="A7934B"/>
                </a:solidFill>
              </a:rPr>
              <a:t>Fitness</a:t>
            </a:r>
            <a:r>
              <a:rPr lang="en-US" u="sng" dirty="0"/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Virtual Group Fitness Classes, </a:t>
            </a:r>
            <a:br>
              <a:rPr lang="en-US" dirty="0"/>
            </a:br>
            <a:r>
              <a:rPr lang="en-US" dirty="0"/>
              <a:t>Some in-person classes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rgbClr val="A7934B"/>
                </a:solidFill>
              </a:rPr>
              <a:t>Outdoor Recreation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Online Gear Rental, Meet-up trips, Climbing Wall, CORE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u="sng" dirty="0">
                <a:solidFill>
                  <a:srgbClr val="A7934B"/>
                </a:solidFill>
              </a:rPr>
              <a:t>Special Events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Modified </a:t>
            </a:r>
            <a:r>
              <a:rPr lang="en-US" dirty="0" err="1"/>
              <a:t>RecFest</a:t>
            </a:r>
            <a:r>
              <a:rPr lang="en-US" dirty="0"/>
              <a:t>, Navy Seal Challenge, and Holla 5k; </a:t>
            </a:r>
            <a:br>
              <a:rPr lang="en-US" dirty="0"/>
            </a:br>
            <a:r>
              <a:rPr lang="en-US" dirty="0"/>
              <a:t>no Ski or Scuba trips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85750" y="1215482"/>
            <a:ext cx="4210050" cy="5580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 Fall 2019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u="sng" dirty="0">
                <a:solidFill>
                  <a:srgbClr val="A7934B"/>
                </a:solidFill>
              </a:rPr>
              <a:t>Intramurals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20 sports, leagues and tournaments, special events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u="sng" dirty="0">
                <a:solidFill>
                  <a:srgbClr val="A7934B"/>
                </a:solidFill>
              </a:rPr>
              <a:t>Sport Clubs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40+ active clubs, Sport Club Leadership Series, nationally </a:t>
            </a:r>
            <a:br>
              <a:rPr lang="en-US" dirty="0"/>
            </a:br>
            <a:r>
              <a:rPr lang="en-US" dirty="0"/>
              <a:t>ranked clubs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u="sng" dirty="0">
                <a:solidFill>
                  <a:srgbClr val="A7934B"/>
                </a:solidFill>
              </a:rPr>
              <a:t>Fitness</a:t>
            </a:r>
            <a:r>
              <a:rPr lang="en-US" u="sng" dirty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Full group fitness schedule, Massage Therapy, Personal Training, </a:t>
            </a:r>
            <a:br>
              <a:rPr lang="en-US" dirty="0"/>
            </a:br>
            <a:r>
              <a:rPr lang="en-US" dirty="0"/>
              <a:t>Swim lessons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u="sng" dirty="0">
                <a:solidFill>
                  <a:srgbClr val="A7934B"/>
                </a:solidFill>
              </a:rPr>
              <a:t>Outdoor Recreation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Adventure Trips, Tech Treks, Gear Rental, CORE, Climbing Wall, Leadership Challenge Course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u="sng" dirty="0">
                <a:solidFill>
                  <a:srgbClr val="A7934B"/>
                </a:solidFill>
              </a:rPr>
              <a:t>Special Events and Trips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Ski Trip, Scuba Trip, </a:t>
            </a:r>
            <a:r>
              <a:rPr lang="en-US" dirty="0" err="1"/>
              <a:t>RecFest</a:t>
            </a:r>
            <a:r>
              <a:rPr lang="en-US" dirty="0"/>
              <a:t> at the LCC, Navy Seal Challenge, Holla 5k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2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FY21 Budget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Revenue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Mandatory Fee 		$2,356,375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Debt Service Fee		$2,546,258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Generated Revenue 	$2,231,696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RI 			$403,108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ORGT 			$84,593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Expense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Personnel Services	</a:t>
            </a:r>
            <a:r>
              <a:rPr lang="en-US" sz="2000" dirty="0" smtClean="0"/>
              <a:t>	$</a:t>
            </a:r>
            <a:r>
              <a:rPr lang="en-US" sz="2000" dirty="0"/>
              <a:t>3,191,813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OSE			$1,738,181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Travel			$145,778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Debt Service		$2,546,258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FY21 Budget Covid-19 Impact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Revenue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Mandatory Fee 		$</a:t>
            </a:r>
            <a:r>
              <a:rPr lang="en-US" sz="2000" dirty="0" smtClean="0"/>
              <a:t>2,326,870</a:t>
            </a: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Debt Service Fee		$</a:t>
            </a:r>
            <a:r>
              <a:rPr lang="en-US" sz="2000" dirty="0" smtClean="0"/>
              <a:t>2,514,559</a:t>
            </a: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Generated Revenue 	$796,680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RI 			$392,942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ORGT			$84,593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               Expense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Personnel Services	</a:t>
            </a:r>
            <a:r>
              <a:rPr lang="en-US" sz="2000" dirty="0" smtClean="0"/>
              <a:t>	$</a:t>
            </a:r>
            <a:r>
              <a:rPr lang="en-US" sz="2000" dirty="0"/>
              <a:t>2,703,991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OSE			$1,208,343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Travel</a:t>
            </a:r>
            <a:r>
              <a:rPr lang="en-US" sz="2000" dirty="0"/>
              <a:t>			$29,156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Debt Service		$</a:t>
            </a:r>
            <a:r>
              <a:rPr lang="en-US" sz="2000" dirty="0" smtClean="0"/>
              <a:t>2,514,559</a:t>
            </a: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A7934B"/>
                </a:solidFill>
              </a:rPr>
              <a:t>Projected Loss		</a:t>
            </a:r>
            <a:r>
              <a:rPr lang="en-US" sz="2000" dirty="0">
                <a:solidFill>
                  <a:srgbClr val="FF0000"/>
                </a:solidFill>
              </a:rPr>
              <a:t>$</a:t>
            </a:r>
            <a:r>
              <a:rPr lang="en-US" sz="2000" dirty="0" smtClean="0">
                <a:solidFill>
                  <a:srgbClr val="FF0000"/>
                </a:solidFill>
              </a:rPr>
              <a:t>340,405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 Related Costs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1483765"/>
              </p:ext>
            </p:extLst>
          </p:nvPr>
        </p:nvGraphicFramePr>
        <p:xfrm>
          <a:off x="284163" y="1216023"/>
          <a:ext cx="8226791" cy="2334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6647">
                  <a:extLst>
                    <a:ext uri="{9D8B030D-6E8A-4147-A177-3AD203B41FA5}">
                      <a16:colId xmlns:a16="http://schemas.microsoft.com/office/drawing/2014/main" xmlns="" val="928300967"/>
                    </a:ext>
                  </a:extLst>
                </a:gridCol>
                <a:gridCol w="1816890">
                  <a:extLst>
                    <a:ext uri="{9D8B030D-6E8A-4147-A177-3AD203B41FA5}">
                      <a16:colId xmlns:a16="http://schemas.microsoft.com/office/drawing/2014/main" xmlns="" val="31600062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3924279222"/>
                    </a:ext>
                  </a:extLst>
                </a:gridCol>
                <a:gridCol w="2453054">
                  <a:extLst>
                    <a:ext uri="{9D8B030D-6E8A-4147-A177-3AD203B41FA5}">
                      <a16:colId xmlns:a16="http://schemas.microsoft.com/office/drawing/2014/main" xmlns="" val="3202747200"/>
                    </a:ext>
                  </a:extLst>
                </a:gridCol>
              </a:tblGrid>
              <a:tr h="1129127">
                <a:tc>
                  <a:txBody>
                    <a:bodyPr/>
                    <a:lstStyle/>
                    <a:p>
                      <a:r>
                        <a:rPr lang="en-US" dirty="0"/>
                        <a:t>FY21</a:t>
                      </a:r>
                    </a:p>
                    <a:p>
                      <a:r>
                        <a:rPr lang="en-US" dirty="0" err="1"/>
                        <a:t>Covid</a:t>
                      </a:r>
                      <a:r>
                        <a:rPr lang="en-US" dirty="0"/>
                        <a:t>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Expenditures</a:t>
                      </a:r>
                      <a:endParaRPr lang="en-US" dirty="0"/>
                    </a:p>
                  </a:txBody>
                  <a:tcPr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On-going</a:t>
                      </a:r>
                    </a:p>
                  </a:txBody>
                  <a:tcPr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Time</a:t>
                      </a:r>
                    </a:p>
                  </a:txBody>
                  <a:tcPr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Spent</a:t>
                      </a:r>
                      <a:r>
                        <a:rPr lang="en-US" baseline="0" dirty="0"/>
                        <a:t> / Forecasted</a:t>
                      </a:r>
                      <a:endParaRPr lang="en-US" dirty="0"/>
                    </a:p>
                  </a:txBody>
                  <a:tcPr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744685"/>
                  </a:ext>
                </a:extLst>
              </a:tr>
              <a:tr h="381676">
                <a:tc>
                  <a:txBody>
                    <a:bodyPr/>
                    <a:lstStyle/>
                    <a:p>
                      <a:r>
                        <a:rPr lang="en-US" dirty="0"/>
                        <a:t>Labor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$ 75,000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75,000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6404935"/>
                  </a:ext>
                </a:extLst>
              </a:tr>
              <a:tr h="349757">
                <a:tc>
                  <a:txBody>
                    <a:bodyPr/>
                    <a:lstStyle/>
                    <a:p>
                      <a:r>
                        <a:rPr lang="en-US" dirty="0"/>
                        <a:t>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$ 14,700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$ 20,207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$ 34,907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85786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endParaRPr lang="en-US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$ 109,907</a:t>
                      </a:r>
                      <a:endParaRPr lang="en-US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1424213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408" y="3905930"/>
            <a:ext cx="6655776" cy="1246362"/>
          </a:xfrm>
        </p:spPr>
        <p:txBody>
          <a:bodyPr>
            <a:normAutofit/>
          </a:bodyPr>
          <a:lstStyle/>
          <a:p>
            <a:r>
              <a:rPr lang="en-US" dirty="0"/>
              <a:t>Labor: Personnel funds</a:t>
            </a:r>
          </a:p>
          <a:p>
            <a:r>
              <a:rPr lang="en-US" dirty="0"/>
              <a:t>OSE dollars help fund Equipment expenses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4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Opening locker rooms and showers</a:t>
            </a:r>
          </a:p>
          <a:p>
            <a:r>
              <a:rPr lang="en-US" dirty="0" smtClean="0"/>
              <a:t>Continue to expand </a:t>
            </a:r>
            <a:r>
              <a:rPr lang="en-US" dirty="0"/>
              <a:t>hours and days of operation</a:t>
            </a:r>
          </a:p>
          <a:p>
            <a:r>
              <a:rPr lang="en-US" dirty="0"/>
              <a:t>Returning revenue generating programs and services back to pre covid-19 levels</a:t>
            </a:r>
          </a:p>
          <a:p>
            <a:r>
              <a:rPr lang="en-US" dirty="0"/>
              <a:t>Returning memberships to pre covid-19 levels, given remote working schedules</a:t>
            </a:r>
          </a:p>
          <a:p>
            <a:r>
              <a:rPr lang="en-US" dirty="0"/>
              <a:t>Returning staffing levels to pre covid-19 levels</a:t>
            </a:r>
          </a:p>
          <a:p>
            <a:r>
              <a:rPr lang="en-US" dirty="0"/>
              <a:t>Expanding programs and services to campus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Ahead</a:t>
            </a:r>
          </a:p>
        </p:txBody>
      </p:sp>
      <p:pic>
        <p:nvPicPr>
          <p:cNvPr id="1026" name="Picture 2" descr="https://scontent-atl3-1.xx.fbcdn.net/v/t1.0-9/53231502_10156266807647684_3935877488541958144_n.jpg?_nc_cat=105&amp;_nc_sid=e3f864&amp;_nc_ohc=hVaYr7PoqVAAX_xTZLe&amp;_nc_ht=scontent-atl3-1.xx&amp;oh=921c1a0f125904f341f09b6d254f42c2&amp;oe=5FA290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9625" b="23089"/>
          <a:stretch/>
        </p:blipFill>
        <p:spPr bwMode="auto">
          <a:xfrm>
            <a:off x="5047598" y="5125914"/>
            <a:ext cx="3990893" cy="16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1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Milestones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By FY22</a:t>
            </a:r>
          </a:p>
          <a:p>
            <a:r>
              <a:rPr lang="en-US" dirty="0"/>
              <a:t>100% direct open rec hours (currently at 60%)</a:t>
            </a:r>
          </a:p>
          <a:p>
            <a:r>
              <a:rPr lang="en-US" dirty="0"/>
              <a:t>80% of in-person and virtual programs up and running (&lt;30% currently)</a:t>
            </a:r>
          </a:p>
          <a:p>
            <a:r>
              <a:rPr lang="en-US" dirty="0"/>
              <a:t>Restore and prioritize capital projects for CRC</a:t>
            </a:r>
          </a:p>
          <a:p>
            <a:pPr lvl="1"/>
            <a:r>
              <a:rPr lang="en-US" dirty="0"/>
              <a:t>No capital projects in FY21</a:t>
            </a:r>
          </a:p>
          <a:p>
            <a:pPr lvl="1"/>
            <a:r>
              <a:rPr lang="en-US" dirty="0"/>
              <a:t>Spread out now through FY29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4876655"/>
              </p:ext>
            </p:extLst>
          </p:nvPr>
        </p:nvGraphicFramePr>
        <p:xfrm>
          <a:off x="284163" y="1216025"/>
          <a:ext cx="4211637" cy="496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2916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FED1A5E9FBE4ABC6B609BD1903D77" ma:contentTypeVersion="13" ma:contentTypeDescription="Create a new document." ma:contentTypeScope="" ma:versionID="79d7f953fbf0608bd73e072153d16013">
  <xsd:schema xmlns:xsd="http://www.w3.org/2001/XMLSchema" xmlns:xs="http://www.w3.org/2001/XMLSchema" xmlns:p="http://schemas.microsoft.com/office/2006/metadata/properties" xmlns:ns3="b7921914-af94-4025-a5fd-622200618ad8" xmlns:ns4="f491c9bb-9f9c-4141-8660-4e2a729c545c" targetNamespace="http://schemas.microsoft.com/office/2006/metadata/properties" ma:root="true" ma:fieldsID="1e0a4888a4001963fbec279a36a55ab5" ns3:_="" ns4:_="">
    <xsd:import namespace="b7921914-af94-4025-a5fd-622200618ad8"/>
    <xsd:import namespace="f491c9bb-9f9c-4141-8660-4e2a729c545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1914-af94-4025-a5fd-622200618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1c9bb-9f9c-4141-8660-4e2a729c5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A595E1-9AC1-419D-A1C2-5FB8AD256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21914-af94-4025-a5fd-622200618ad8"/>
    <ds:schemaRef ds:uri="f491c9bb-9f9c-4141-8660-4e2a729c5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80B0BD-320A-48A1-A462-F4406B2963C4}">
  <ds:schemaRefs>
    <ds:schemaRef ds:uri="http://schemas.microsoft.com/office/2006/documentManagement/types"/>
    <ds:schemaRef ds:uri="b7921914-af94-4025-a5fd-622200618ad8"/>
    <ds:schemaRef ds:uri="f491c9bb-9f9c-4141-8660-4e2a729c545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2AB3E3-0055-420D-95D6-498776F6E2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1223</TotalTime>
  <Words>349</Words>
  <Application>Microsoft Macintosh PowerPoint</Application>
  <PresentationFormat>On-screen Show (4:3)</PresentationFormat>
  <Paragraphs>123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Roboto</vt:lpstr>
      <vt:lpstr>Roboto Condensed Light</vt:lpstr>
      <vt:lpstr>Custom Design</vt:lpstr>
      <vt:lpstr>1_Custom Design</vt:lpstr>
      <vt:lpstr>2_Custom Design</vt:lpstr>
      <vt:lpstr>Mandatory Fee Committee CRC FY21 Impact</vt:lpstr>
      <vt:lpstr>CRC Operating Hours</vt:lpstr>
      <vt:lpstr>Programming</vt:lpstr>
      <vt:lpstr>Budget</vt:lpstr>
      <vt:lpstr>Covid-19 Related Costs</vt:lpstr>
      <vt:lpstr>Challenges Ahead</vt:lpstr>
      <vt:lpstr>Goals and Milestones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Edwards, Michael W</cp:lastModifiedBy>
  <cp:revision>68</cp:revision>
  <cp:lastPrinted>2020-10-05T17:31:24Z</cp:lastPrinted>
  <dcterms:created xsi:type="dcterms:W3CDTF">2016-03-09T16:46:53Z</dcterms:created>
  <dcterms:modified xsi:type="dcterms:W3CDTF">2020-10-08T12:56:42Z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0x0101009DDFED1A5E9FBE4ABC6B609BD1903D77</vt:lpwstr>
  </property>
</Properties>
</file>