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94" r:id="rId3"/>
    <p:sldId id="295" r:id="rId4"/>
    <p:sldId id="296" r:id="rId5"/>
    <p:sldId id="274" r:id="rId6"/>
    <p:sldId id="275" r:id="rId7"/>
    <p:sldId id="265" r:id="rId8"/>
    <p:sldId id="269" r:id="rId9"/>
    <p:sldId id="257" r:id="rId10"/>
    <p:sldId id="267" r:id="rId11"/>
    <p:sldId id="268" r:id="rId12"/>
    <p:sldId id="270" r:id="rId13"/>
    <p:sldId id="266" r:id="rId14"/>
    <p:sldId id="272" r:id="rId15"/>
    <p:sldId id="303" r:id="rId16"/>
    <p:sldId id="271" r:id="rId17"/>
    <p:sldId id="278" r:id="rId18"/>
    <p:sldId id="305" r:id="rId19"/>
    <p:sldId id="282" r:id="rId20"/>
    <p:sldId id="279" r:id="rId21"/>
    <p:sldId id="301" r:id="rId22"/>
    <p:sldId id="298" r:id="rId23"/>
    <p:sldId id="307" r:id="rId24"/>
    <p:sldId id="306" r:id="rId25"/>
    <p:sldId id="300" r:id="rId26"/>
    <p:sldId id="292" r:id="rId27"/>
    <p:sldId id="297" r:id="rId28"/>
    <p:sldId id="273" r:id="rId29"/>
    <p:sldId id="284" r:id="rId30"/>
    <p:sldId id="256" r:id="rId31"/>
    <p:sldId id="260" r:id="rId32"/>
    <p:sldId id="258" r:id="rId33"/>
    <p:sldId id="285" r:id="rId34"/>
    <p:sldId id="286" r:id="rId35"/>
    <p:sldId id="259" r:id="rId36"/>
    <p:sldId id="287" r:id="rId37"/>
    <p:sldId id="288" r:id="rId38"/>
    <p:sldId id="261" r:id="rId39"/>
    <p:sldId id="262" r:id="rId40"/>
    <p:sldId id="263" r:id="rId41"/>
    <p:sldId id="289" r:id="rId42"/>
    <p:sldId id="290" r:id="rId43"/>
    <p:sldId id="291" r:id="rId44"/>
    <p:sldId id="264" r:id="rId45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05A"/>
    <a:srgbClr val="E7BF54"/>
    <a:srgbClr val="E8C055"/>
    <a:srgbClr val="1C2529"/>
    <a:srgbClr val="E6DCCA"/>
    <a:srgbClr val="B482DA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gtcsfileserver.ad.gatech.edu\share\Parking\Transportation\Metrics\Ridership\Trolley-Xp-Evalu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gtcsfileserver.ad.gatech.edu\share\Parking\Transportation\Metrics\Ridership\Monthly%20Ridership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gtcsfileserver.ad.gatech.edu\share\Parking\Transportation\Metrics\Ridership\Monthly%20Ridership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gtcsfileserver.ad.gatech.edu\share\Parking\Transportation\Metrics\Stingerette\Stingerette-Ridership-Historical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gtcsfileserver.ad.gatech.edu\share\Parking\Transportation\Metrics\Stingerette\Stingerette-Ridership-Historical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 smtClean="0">
                <a:solidFill>
                  <a:schemeClr val="bg1"/>
                </a:solidFill>
              </a:rPr>
              <a:t>Trolley </a:t>
            </a:r>
            <a:r>
              <a:rPr lang="en-US" sz="3200" b="1" dirty="0">
                <a:solidFill>
                  <a:schemeClr val="bg1"/>
                </a:solidFill>
              </a:rPr>
              <a:t>+ Tech</a:t>
            </a:r>
            <a:r>
              <a:rPr lang="en-US" sz="3200" b="1" baseline="0" dirty="0">
                <a:solidFill>
                  <a:schemeClr val="bg1"/>
                </a:solidFill>
              </a:rPr>
              <a:t> </a:t>
            </a:r>
            <a:r>
              <a:rPr lang="en-US" sz="3200" b="1" baseline="0" dirty="0" smtClean="0">
                <a:solidFill>
                  <a:schemeClr val="bg1"/>
                </a:solidFill>
              </a:rPr>
              <a:t>Square – Fall/Spring Ridership</a:t>
            </a:r>
            <a:endParaRPr lang="en-US" sz="3200" b="1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Date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Sheet1!$G$2:$G$5</c:f>
              <c:strCache>
                <c:ptCount val="4"/>
                <c:pt idx="0">
                  <c:v>FY 2019</c:v>
                </c:pt>
                <c:pt idx="1">
                  <c:v>FY 2018</c:v>
                </c:pt>
                <c:pt idx="2">
                  <c:v>FY 2017</c:v>
                </c:pt>
                <c:pt idx="3">
                  <c:v>FY 2016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B3-4764-86CC-E7F177BC444B}"/>
            </c:ext>
          </c:extLst>
        </c:ser>
        <c:ser>
          <c:idx val="1"/>
          <c:order val="1"/>
          <c:tx>
            <c:strRef>
              <c:f>Sheet1!$H$1</c:f>
              <c:strCache>
                <c:ptCount val="1"/>
                <c:pt idx="0">
                  <c:v>Trolley</c:v>
                </c:pt>
              </c:strCache>
            </c:strRef>
          </c:tx>
          <c:spPr>
            <a:pattFill prst="pct90">
              <a:fgClr>
                <a:srgbClr val="FDD05A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Sheet1!$G$2:$G$5</c:f>
              <c:strCache>
                <c:ptCount val="4"/>
                <c:pt idx="0">
                  <c:v>FY 2019</c:v>
                </c:pt>
                <c:pt idx="1">
                  <c:v>FY 2018</c:v>
                </c:pt>
                <c:pt idx="2">
                  <c:v>FY 2017</c:v>
                </c:pt>
                <c:pt idx="3">
                  <c:v>FY 2016</c:v>
                </c:pt>
              </c:strCache>
            </c:strRef>
          </c:cat>
          <c:val>
            <c:numRef>
              <c:f>Sheet1!$H$2:$H$5</c:f>
              <c:numCache>
                <c:formatCode>#,##0</c:formatCode>
                <c:ptCount val="4"/>
                <c:pt idx="0">
                  <c:v>603126</c:v>
                </c:pt>
                <c:pt idx="1">
                  <c:v>747585.57079195313</c:v>
                </c:pt>
                <c:pt idx="2">
                  <c:v>812230</c:v>
                </c:pt>
                <c:pt idx="3">
                  <c:v>1059932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B3-4764-86CC-E7F177BC444B}"/>
            </c:ext>
          </c:extLst>
        </c:ser>
        <c:ser>
          <c:idx val="2"/>
          <c:order val="2"/>
          <c:tx>
            <c:strRef>
              <c:f>Sheet1!$I$1</c:f>
              <c:strCache>
                <c:ptCount val="1"/>
                <c:pt idx="0">
                  <c:v>T/S Express</c:v>
                </c:pt>
              </c:strCache>
            </c:strRef>
          </c:tx>
          <c:spPr>
            <a:pattFill prst="wdUpDiag">
              <a:fgClr>
                <a:srgbClr val="B482DA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Sheet1!$G$2:$G$5</c:f>
              <c:strCache>
                <c:ptCount val="4"/>
                <c:pt idx="0">
                  <c:v>FY 2019</c:v>
                </c:pt>
                <c:pt idx="1">
                  <c:v>FY 2018</c:v>
                </c:pt>
                <c:pt idx="2">
                  <c:v>FY 2017</c:v>
                </c:pt>
                <c:pt idx="3">
                  <c:v>FY 2016</c:v>
                </c:pt>
              </c:strCache>
            </c:strRef>
          </c:cat>
          <c:val>
            <c:numRef>
              <c:f>Sheet1!$I$2:$I$5</c:f>
              <c:numCache>
                <c:formatCode>#,##0</c:formatCode>
                <c:ptCount val="4"/>
                <c:pt idx="0">
                  <c:v>186102</c:v>
                </c:pt>
                <c:pt idx="1">
                  <c:v>216057.40000000002</c:v>
                </c:pt>
                <c:pt idx="2">
                  <c:v>238597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B3-4764-86CC-E7F177BC44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0310304"/>
        <c:axId val="405350944"/>
      </c:barChart>
      <c:catAx>
        <c:axId val="620310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350944"/>
        <c:crosses val="autoZero"/>
        <c:auto val="1"/>
        <c:lblAlgn val="ctr"/>
        <c:lblOffset val="100"/>
        <c:noMultiLvlLbl val="0"/>
      </c:catAx>
      <c:valAx>
        <c:axId val="405350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0310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3382001369126893"/>
          <c:y val="0.92597543272127236"/>
          <c:w val="0.27775968160756909"/>
          <c:h val="6.96386016090968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5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>
                <a:solidFill>
                  <a:schemeClr val="bg1"/>
                </a:solidFill>
              </a:rPr>
              <a:t>Gold</a:t>
            </a:r>
            <a:r>
              <a:rPr lang="en-US" sz="3200" b="1" baseline="0" dirty="0">
                <a:solidFill>
                  <a:schemeClr val="bg1"/>
                </a:solidFill>
              </a:rPr>
              <a:t> + Tech Square </a:t>
            </a:r>
            <a:r>
              <a:rPr lang="en-US" sz="3200" b="1" baseline="0" dirty="0" smtClean="0">
                <a:solidFill>
                  <a:schemeClr val="bg1"/>
                </a:solidFill>
              </a:rPr>
              <a:t>Route Annual Ridership</a:t>
            </a:r>
            <a:endParaRPr lang="en-US" sz="3200" b="1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Rambler!$G$3</c:f>
              <c:strCache>
                <c:ptCount val="1"/>
                <c:pt idx="0">
                  <c:v>Tech Square</c:v>
                </c:pt>
              </c:strCache>
            </c:strRef>
          </c:tx>
          <c:spPr>
            <a:pattFill prst="wdUpDiag">
              <a:fgClr>
                <a:srgbClr val="B482DA"/>
              </a:fgClr>
              <a:bgClr>
                <a:schemeClr val="bg1"/>
              </a:bgClr>
            </a:pattFill>
            <a:ln>
              <a:noFill/>
            </a:ln>
            <a:effectLst/>
          </c:spPr>
          <c:cat>
            <c:strRef>
              <c:f>Rambler!$F$4:$F$7</c:f>
              <c:strCache>
                <c:ptCount val="4"/>
                <c:pt idx="0">
                  <c:v>FY2016</c:v>
                </c:pt>
                <c:pt idx="1">
                  <c:v>FY2017</c:v>
                </c:pt>
                <c:pt idx="2">
                  <c:v>FY2018</c:v>
                </c:pt>
                <c:pt idx="3">
                  <c:v>FY2019</c:v>
                </c:pt>
              </c:strCache>
            </c:strRef>
          </c:cat>
          <c:val>
            <c:numRef>
              <c:f>Rambler!$G$4:$G$7</c:f>
              <c:numCache>
                <c:formatCode>#,##0</c:formatCode>
                <c:ptCount val="4"/>
                <c:pt idx="0">
                  <c:v>0</c:v>
                </c:pt>
                <c:pt idx="1">
                  <c:v>256388</c:v>
                </c:pt>
                <c:pt idx="2">
                  <c:v>230069.40000000002</c:v>
                </c:pt>
                <c:pt idx="3">
                  <c:v>209998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93-49BD-9AA2-5B75EF3ADFA3}"/>
            </c:ext>
          </c:extLst>
        </c:ser>
        <c:ser>
          <c:idx val="1"/>
          <c:order val="1"/>
          <c:tx>
            <c:strRef>
              <c:f>Rambler!$H$3</c:f>
              <c:strCache>
                <c:ptCount val="1"/>
                <c:pt idx="0">
                  <c:v>Gold/Trolley</c:v>
                </c:pt>
              </c:strCache>
            </c:strRef>
          </c:tx>
          <c:spPr>
            <a:pattFill prst="pct90">
              <a:fgClr>
                <a:srgbClr val="FDD05A"/>
              </a:fgClr>
              <a:bgClr>
                <a:schemeClr val="bg1"/>
              </a:bgClr>
            </a:pattFill>
            <a:ln>
              <a:noFill/>
            </a:ln>
            <a:effectLst/>
          </c:spPr>
          <c:cat>
            <c:strRef>
              <c:f>Rambler!$F$4:$F$7</c:f>
              <c:strCache>
                <c:ptCount val="4"/>
                <c:pt idx="0">
                  <c:v>FY2016</c:v>
                </c:pt>
                <c:pt idx="1">
                  <c:v>FY2017</c:v>
                </c:pt>
                <c:pt idx="2">
                  <c:v>FY2018</c:v>
                </c:pt>
                <c:pt idx="3">
                  <c:v>FY2019</c:v>
                </c:pt>
              </c:strCache>
            </c:strRef>
          </c:cat>
          <c:val>
            <c:numRef>
              <c:f>Rambler!$H$4:$H$7</c:f>
              <c:numCache>
                <c:formatCode>#,##0</c:formatCode>
                <c:ptCount val="4"/>
                <c:pt idx="0">
                  <c:v>1336565</c:v>
                </c:pt>
                <c:pt idx="1">
                  <c:v>1062148</c:v>
                </c:pt>
                <c:pt idx="2">
                  <c:v>972318.98745861975</c:v>
                </c:pt>
                <c:pt idx="3">
                  <c:v>796937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93-49BD-9AA2-5B75EF3ADF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9464776"/>
        <c:axId val="794081136"/>
      </c:areaChart>
      <c:catAx>
        <c:axId val="799464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4081136"/>
        <c:crosses val="autoZero"/>
        <c:auto val="1"/>
        <c:lblAlgn val="ctr"/>
        <c:lblOffset val="100"/>
        <c:noMultiLvlLbl val="0"/>
      </c:catAx>
      <c:valAx>
        <c:axId val="794081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94647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Rambler Ridership - By Week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Sheet2!$H$4</c:f>
              <c:strCache>
                <c:ptCount val="1"/>
                <c:pt idx="0">
                  <c:v>FY2018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Sheet2!$G$5:$G$40</c:f>
              <c:numCache>
                <c:formatCode>General</c:formatCode>
                <c:ptCount val="36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  <c:pt idx="10">
                  <c:v>43</c:v>
                </c:pt>
                <c:pt idx="11">
                  <c:v>44</c:v>
                </c:pt>
                <c:pt idx="12">
                  <c:v>45</c:v>
                </c:pt>
                <c:pt idx="13">
                  <c:v>46</c:v>
                </c:pt>
                <c:pt idx="14">
                  <c:v>47</c:v>
                </c:pt>
                <c:pt idx="15">
                  <c:v>48</c:v>
                </c:pt>
                <c:pt idx="16">
                  <c:v>49</c:v>
                </c:pt>
                <c:pt idx="17">
                  <c:v>50</c:v>
                </c:pt>
                <c:pt idx="18">
                  <c:v>1</c:v>
                </c:pt>
                <c:pt idx="19">
                  <c:v>2</c:v>
                </c:pt>
                <c:pt idx="20">
                  <c:v>3</c:v>
                </c:pt>
                <c:pt idx="21">
                  <c:v>4</c:v>
                </c:pt>
                <c:pt idx="22">
                  <c:v>5</c:v>
                </c:pt>
                <c:pt idx="23">
                  <c:v>6</c:v>
                </c:pt>
                <c:pt idx="24">
                  <c:v>7</c:v>
                </c:pt>
                <c:pt idx="25">
                  <c:v>8</c:v>
                </c:pt>
                <c:pt idx="26">
                  <c:v>9</c:v>
                </c:pt>
                <c:pt idx="27">
                  <c:v>10</c:v>
                </c:pt>
                <c:pt idx="28">
                  <c:v>11</c:v>
                </c:pt>
                <c:pt idx="29">
                  <c:v>12</c:v>
                </c:pt>
                <c:pt idx="30">
                  <c:v>13</c:v>
                </c:pt>
                <c:pt idx="31">
                  <c:v>14</c:v>
                </c:pt>
                <c:pt idx="32">
                  <c:v>15</c:v>
                </c:pt>
                <c:pt idx="33">
                  <c:v>16</c:v>
                </c:pt>
                <c:pt idx="34">
                  <c:v>17</c:v>
                </c:pt>
                <c:pt idx="35">
                  <c:v>18</c:v>
                </c:pt>
              </c:numCache>
            </c:numRef>
          </c:cat>
          <c:val>
            <c:numRef>
              <c:f>Sheet2!$H$5:$H$40</c:f>
              <c:numCache>
                <c:formatCode>#,##0</c:formatCode>
                <c:ptCount val="36"/>
                <c:pt idx="0">
                  <c:v>229</c:v>
                </c:pt>
                <c:pt idx="1">
                  <c:v>1498</c:v>
                </c:pt>
                <c:pt idx="2">
                  <c:v>1507</c:v>
                </c:pt>
                <c:pt idx="3">
                  <c:v>1339</c:v>
                </c:pt>
                <c:pt idx="4">
                  <c:v>1043</c:v>
                </c:pt>
                <c:pt idx="5">
                  <c:v>1447</c:v>
                </c:pt>
                <c:pt idx="6">
                  <c:v>1399</c:v>
                </c:pt>
                <c:pt idx="7">
                  <c:v>1112</c:v>
                </c:pt>
                <c:pt idx="8">
                  <c:v>1151</c:v>
                </c:pt>
                <c:pt idx="9">
                  <c:v>1125</c:v>
                </c:pt>
                <c:pt idx="10">
                  <c:v>1024</c:v>
                </c:pt>
                <c:pt idx="11">
                  <c:v>1713</c:v>
                </c:pt>
                <c:pt idx="12">
                  <c:v>1565</c:v>
                </c:pt>
                <c:pt idx="13">
                  <c:v>992</c:v>
                </c:pt>
                <c:pt idx="14">
                  <c:v>249</c:v>
                </c:pt>
                <c:pt idx="15">
                  <c:v>1132</c:v>
                </c:pt>
                <c:pt idx="16">
                  <c:v>662</c:v>
                </c:pt>
                <c:pt idx="17">
                  <c:v>735</c:v>
                </c:pt>
                <c:pt idx="18">
                  <c:v>83.25</c:v>
                </c:pt>
                <c:pt idx="19">
                  <c:v>582.75</c:v>
                </c:pt>
                <c:pt idx="20">
                  <c:v>329.75</c:v>
                </c:pt>
                <c:pt idx="21">
                  <c:v>630.25</c:v>
                </c:pt>
                <c:pt idx="22">
                  <c:v>862.75</c:v>
                </c:pt>
                <c:pt idx="23">
                  <c:v>820</c:v>
                </c:pt>
                <c:pt idx="24">
                  <c:v>1022.8928571428571</c:v>
                </c:pt>
                <c:pt idx="25">
                  <c:v>1162.0714285714284</c:v>
                </c:pt>
                <c:pt idx="26">
                  <c:v>1038</c:v>
                </c:pt>
                <c:pt idx="27">
                  <c:v>872</c:v>
                </c:pt>
                <c:pt idx="28">
                  <c:v>1004</c:v>
                </c:pt>
                <c:pt idx="29">
                  <c:v>45</c:v>
                </c:pt>
                <c:pt idx="30">
                  <c:v>800</c:v>
                </c:pt>
                <c:pt idx="31">
                  <c:v>730</c:v>
                </c:pt>
                <c:pt idx="32">
                  <c:v>897</c:v>
                </c:pt>
                <c:pt idx="33">
                  <c:v>1012</c:v>
                </c:pt>
                <c:pt idx="34">
                  <c:v>911</c:v>
                </c:pt>
                <c:pt idx="35">
                  <c:v>717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5D-4868-85D9-214C2644A668}"/>
            </c:ext>
          </c:extLst>
        </c:ser>
        <c:ser>
          <c:idx val="1"/>
          <c:order val="1"/>
          <c:tx>
            <c:strRef>
              <c:f>Sheet2!$I$4</c:f>
              <c:strCache>
                <c:ptCount val="1"/>
                <c:pt idx="0">
                  <c:v>FY2019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3"/>
              <c:layout>
                <c:manualLayout>
                  <c:x val="-0.11526059213535879"/>
                  <c:y val="0.2722221904669360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Nov 12,</a:t>
                    </a:r>
                    <a:r>
                      <a:rPr lang="en-US" baseline="0" dirty="0" smtClean="0"/>
                      <a:t> 2018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5D-4868-85D9-214C2644A668}"/>
                </c:ext>
              </c:extLst>
            </c:dLbl>
            <c:spPr>
              <a:noFill/>
              <a:ln>
                <a:solidFill>
                  <a:schemeClr val="bg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31750" cap="flat" cmpd="sng" algn="ctr">
                      <a:solidFill>
                        <a:schemeClr val="bg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Sheet2!$G$5:$G$40</c:f>
              <c:numCache>
                <c:formatCode>General</c:formatCode>
                <c:ptCount val="36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  <c:pt idx="10">
                  <c:v>43</c:v>
                </c:pt>
                <c:pt idx="11">
                  <c:v>44</c:v>
                </c:pt>
                <c:pt idx="12">
                  <c:v>45</c:v>
                </c:pt>
                <c:pt idx="13">
                  <c:v>46</c:v>
                </c:pt>
                <c:pt idx="14">
                  <c:v>47</c:v>
                </c:pt>
                <c:pt idx="15">
                  <c:v>48</c:v>
                </c:pt>
                <c:pt idx="16">
                  <c:v>49</c:v>
                </c:pt>
                <c:pt idx="17">
                  <c:v>50</c:v>
                </c:pt>
                <c:pt idx="18">
                  <c:v>1</c:v>
                </c:pt>
                <c:pt idx="19">
                  <c:v>2</c:v>
                </c:pt>
                <c:pt idx="20">
                  <c:v>3</c:v>
                </c:pt>
                <c:pt idx="21">
                  <c:v>4</c:v>
                </c:pt>
                <c:pt idx="22">
                  <c:v>5</c:v>
                </c:pt>
                <c:pt idx="23">
                  <c:v>6</c:v>
                </c:pt>
                <c:pt idx="24">
                  <c:v>7</c:v>
                </c:pt>
                <c:pt idx="25">
                  <c:v>8</c:v>
                </c:pt>
                <c:pt idx="26">
                  <c:v>9</c:v>
                </c:pt>
                <c:pt idx="27">
                  <c:v>10</c:v>
                </c:pt>
                <c:pt idx="28">
                  <c:v>11</c:v>
                </c:pt>
                <c:pt idx="29">
                  <c:v>12</c:v>
                </c:pt>
                <c:pt idx="30">
                  <c:v>13</c:v>
                </c:pt>
                <c:pt idx="31">
                  <c:v>14</c:v>
                </c:pt>
                <c:pt idx="32">
                  <c:v>15</c:v>
                </c:pt>
                <c:pt idx="33">
                  <c:v>16</c:v>
                </c:pt>
                <c:pt idx="34">
                  <c:v>17</c:v>
                </c:pt>
                <c:pt idx="35">
                  <c:v>18</c:v>
                </c:pt>
              </c:numCache>
            </c:numRef>
          </c:cat>
          <c:val>
            <c:numRef>
              <c:f>Sheet2!$I$5:$I$40</c:f>
              <c:numCache>
                <c:formatCode>General</c:formatCode>
                <c:ptCount val="36"/>
                <c:pt idx="0">
                  <c:v>3</c:v>
                </c:pt>
                <c:pt idx="1">
                  <c:v>637</c:v>
                </c:pt>
                <c:pt idx="2">
                  <c:v>790</c:v>
                </c:pt>
                <c:pt idx="3">
                  <c:v>642</c:v>
                </c:pt>
                <c:pt idx="4">
                  <c:v>522</c:v>
                </c:pt>
                <c:pt idx="5">
                  <c:v>792</c:v>
                </c:pt>
                <c:pt idx="6">
                  <c:v>640</c:v>
                </c:pt>
                <c:pt idx="7">
                  <c:v>473</c:v>
                </c:pt>
                <c:pt idx="8">
                  <c:v>551</c:v>
                </c:pt>
                <c:pt idx="9">
                  <c:v>600</c:v>
                </c:pt>
                <c:pt idx="10">
                  <c:v>611</c:v>
                </c:pt>
                <c:pt idx="11">
                  <c:v>851</c:v>
                </c:pt>
                <c:pt idx="12">
                  <c:v>882</c:v>
                </c:pt>
                <c:pt idx="13">
                  <c:v>1122</c:v>
                </c:pt>
                <c:pt idx="14">
                  <c:v>322</c:v>
                </c:pt>
                <c:pt idx="15">
                  <c:v>1344</c:v>
                </c:pt>
                <c:pt idx="16">
                  <c:v>1581</c:v>
                </c:pt>
                <c:pt idx="17">
                  <c:v>987</c:v>
                </c:pt>
                <c:pt idx="18">
                  <c:v>38</c:v>
                </c:pt>
                <c:pt idx="19">
                  <c:v>1196</c:v>
                </c:pt>
                <c:pt idx="20">
                  <c:v>1265</c:v>
                </c:pt>
                <c:pt idx="21">
                  <c:v>955</c:v>
                </c:pt>
                <c:pt idx="22">
                  <c:v>932</c:v>
                </c:pt>
                <c:pt idx="23">
                  <c:v>985</c:v>
                </c:pt>
                <c:pt idx="24">
                  <c:v>1087</c:v>
                </c:pt>
                <c:pt idx="25">
                  <c:v>1213</c:v>
                </c:pt>
                <c:pt idx="26">
                  <c:v>1318</c:v>
                </c:pt>
                <c:pt idx="27">
                  <c:v>1493</c:v>
                </c:pt>
                <c:pt idx="28">
                  <c:v>1144</c:v>
                </c:pt>
                <c:pt idx="29">
                  <c:v>149</c:v>
                </c:pt>
                <c:pt idx="30">
                  <c:v>1013</c:v>
                </c:pt>
                <c:pt idx="31">
                  <c:v>1415</c:v>
                </c:pt>
                <c:pt idx="32">
                  <c:v>1475</c:v>
                </c:pt>
                <c:pt idx="33">
                  <c:v>1259</c:v>
                </c:pt>
                <c:pt idx="34">
                  <c:v>1314</c:v>
                </c:pt>
                <c:pt idx="35">
                  <c:v>661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05D-4868-85D9-214C2644A6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57086832"/>
        <c:axId val="1157079616"/>
      </c:lineChart>
      <c:catAx>
        <c:axId val="115708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7079616"/>
        <c:crosses val="autoZero"/>
        <c:auto val="1"/>
        <c:lblAlgn val="ctr"/>
        <c:lblOffset val="100"/>
        <c:noMultiLvlLbl val="0"/>
      </c:catAx>
      <c:valAx>
        <c:axId val="1157079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7086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/>
              <a:t>Red, Blue, </a:t>
            </a:r>
            <a:r>
              <a:rPr lang="en-US" sz="3200" dirty="0" smtClean="0"/>
              <a:t>&amp; </a:t>
            </a:r>
            <a:r>
              <a:rPr lang="en-US" sz="3200" dirty="0"/>
              <a:t>Green Ridership </a:t>
            </a:r>
            <a:r>
              <a:rPr lang="en-US" sz="3200" dirty="0" smtClean="0"/>
              <a:t>FY17</a:t>
            </a:r>
            <a:r>
              <a:rPr lang="en-US" sz="3200" baseline="0" dirty="0" smtClean="0"/>
              <a:t> </a:t>
            </a:r>
            <a:r>
              <a:rPr lang="en-US" sz="3200" baseline="0" dirty="0"/>
              <a:t>- </a:t>
            </a:r>
            <a:r>
              <a:rPr lang="en-US" sz="3200" baseline="0" dirty="0" smtClean="0"/>
              <a:t>FY19</a:t>
            </a:r>
            <a:endParaRPr lang="en-US" sz="3200" dirty="0"/>
          </a:p>
        </c:rich>
      </c:tx>
      <c:layout>
        <c:manualLayout>
          <c:xMode val="edge"/>
          <c:yMode val="edge"/>
          <c:x val="0.1383794751901139"/>
          <c:y val="1.63007344315150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Rambler!$B$17</c:f>
              <c:strCache>
                <c:ptCount val="1"/>
                <c:pt idx="0">
                  <c:v>Blue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4526263656260562E-3"/>
                  <c:y val="-1.844694431823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ED6-4138-A69E-2433FDA69C1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ED6-4138-A69E-2433FDA69C12}"/>
                </c:ext>
              </c:extLst>
            </c:dLbl>
            <c:dLbl>
              <c:idx val="2"/>
              <c:layout>
                <c:manualLayout>
                  <c:x val="-7.6989197378180982E-2"/>
                  <c:y val="-4.0603268361429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ED6-4138-A69E-2433FDA69C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Rambler!$A$18:$A$20</c:f>
              <c:strCache>
                <c:ptCount val="3"/>
                <c:pt idx="0">
                  <c:v>FY2017</c:v>
                </c:pt>
                <c:pt idx="1">
                  <c:v>FY2018</c:v>
                </c:pt>
                <c:pt idx="2">
                  <c:v>FY2019</c:v>
                </c:pt>
              </c:strCache>
            </c:strRef>
          </c:cat>
          <c:val>
            <c:numRef>
              <c:f>Rambler!$B$18:$B$20</c:f>
              <c:numCache>
                <c:formatCode>#,##0</c:formatCode>
                <c:ptCount val="3"/>
                <c:pt idx="0">
                  <c:v>413115</c:v>
                </c:pt>
                <c:pt idx="1">
                  <c:v>368149.13049450552</c:v>
                </c:pt>
                <c:pt idx="2">
                  <c:v>310315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D6-4138-A69E-2433FDA69C12}"/>
            </c:ext>
          </c:extLst>
        </c:ser>
        <c:ser>
          <c:idx val="1"/>
          <c:order val="1"/>
          <c:tx>
            <c:strRef>
              <c:f>Rambler!$C$17</c:f>
              <c:strCache>
                <c:ptCount val="1"/>
                <c:pt idx="0">
                  <c:v>Green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578790968781689E-3"/>
                  <c:y val="-2.8377717537793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ED6-4138-A69E-2433FDA69C1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ED6-4138-A69E-2433FDA69C12}"/>
                </c:ext>
              </c:extLst>
            </c:dLbl>
            <c:dLbl>
              <c:idx val="2"/>
              <c:layout>
                <c:manualLayout>
                  <c:x val="-8.4252329206311261E-2"/>
                  <c:y val="-3.2195715345537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ED6-4138-A69E-2433FDA69C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Rambler!$A$18:$A$20</c:f>
              <c:strCache>
                <c:ptCount val="3"/>
                <c:pt idx="0">
                  <c:v>FY2017</c:v>
                </c:pt>
                <c:pt idx="1">
                  <c:v>FY2018</c:v>
                </c:pt>
                <c:pt idx="2">
                  <c:v>FY2019</c:v>
                </c:pt>
              </c:strCache>
            </c:strRef>
          </c:cat>
          <c:val>
            <c:numRef>
              <c:f>Rambler!$C$18:$C$20</c:f>
              <c:numCache>
                <c:formatCode>#,##0</c:formatCode>
                <c:ptCount val="3"/>
                <c:pt idx="0">
                  <c:v>212960</c:v>
                </c:pt>
                <c:pt idx="1">
                  <c:v>190120.80833333329</c:v>
                </c:pt>
                <c:pt idx="2">
                  <c:v>155767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ED6-4138-A69E-2433FDA69C12}"/>
            </c:ext>
          </c:extLst>
        </c:ser>
        <c:ser>
          <c:idx val="2"/>
          <c:order val="2"/>
          <c:tx>
            <c:strRef>
              <c:f>Rambler!$D$17</c:f>
              <c:strCache>
                <c:ptCount val="1"/>
                <c:pt idx="0">
                  <c:v>Red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76200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2631318281302813E-3"/>
                  <c:y val="-3.05438220216504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D6-4138-A69E-2433FDA69C1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ED6-4138-A69E-2433FDA69C12}"/>
                </c:ext>
              </c:extLst>
            </c:dLbl>
            <c:dLbl>
              <c:idx val="2"/>
              <c:layout>
                <c:manualLayout>
                  <c:x val="-7.9894450109433093E-2"/>
                  <c:y val="-4.4678451969308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D6-4138-A69E-2433FDA69C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Rambler!$A$18:$A$20</c:f>
              <c:strCache>
                <c:ptCount val="3"/>
                <c:pt idx="0">
                  <c:v>FY2017</c:v>
                </c:pt>
                <c:pt idx="1">
                  <c:v>FY2018</c:v>
                </c:pt>
                <c:pt idx="2">
                  <c:v>FY2019</c:v>
                </c:pt>
              </c:strCache>
            </c:strRef>
          </c:cat>
          <c:val>
            <c:numRef>
              <c:f>Rambler!$D$18:$D$20</c:f>
              <c:numCache>
                <c:formatCode>#,##0</c:formatCode>
                <c:ptCount val="3"/>
                <c:pt idx="0">
                  <c:v>455750</c:v>
                </c:pt>
                <c:pt idx="1">
                  <c:v>459601.76298701292</c:v>
                </c:pt>
                <c:pt idx="2">
                  <c:v>411782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ED6-4138-A69E-2433FDA69C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2955656"/>
        <c:axId val="322955984"/>
      </c:lineChart>
      <c:catAx>
        <c:axId val="322955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955984"/>
        <c:crosses val="autoZero"/>
        <c:auto val="1"/>
        <c:lblAlgn val="ctr"/>
        <c:lblOffset val="100"/>
        <c:noMultiLvlLbl val="0"/>
      </c:catAx>
      <c:valAx>
        <c:axId val="322955984"/>
        <c:scaling>
          <c:orientation val="minMax"/>
          <c:max val="6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955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0" i="0" u="none" strike="noStrike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Annual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Stingerette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Passengers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0" u="none" strike="noStrike" kern="1200" spc="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Sheet1!$C$5</c:f>
              <c:strCache>
                <c:ptCount val="1"/>
                <c:pt idx="0">
                  <c:v>Annual Stingerette Passengers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1318486581740924E-2"/>
                  <c:y val="3.7458868139557566E-2"/>
                </c:manualLayout>
              </c:layout>
              <c:tx>
                <c:rich>
                  <a:bodyPr/>
                  <a:lstStyle/>
                  <a:p>
                    <a:fld id="{7F26254D-8BAA-4943-8F35-6E08D7FCA9D2}" type="VALUE">
                      <a:rPr lang="en-US" sz="140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847-41E0-B667-22E3D6FB9869}"/>
                </c:ext>
              </c:extLst>
            </c:dLbl>
            <c:dLbl>
              <c:idx val="1"/>
              <c:layout>
                <c:manualLayout>
                  <c:x val="-8.6649151105800098E-2"/>
                  <c:y val="2.2600855190766801E-2"/>
                </c:manualLayout>
              </c:layout>
              <c:tx>
                <c:rich>
                  <a:bodyPr/>
                  <a:lstStyle/>
                  <a:p>
                    <a:fld id="{390B121E-0815-4D05-A3E4-40DE9B5EE666}" type="VALUE">
                      <a:rPr lang="en-US" sz="140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847-41E0-B667-22E3D6FB98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Sheet1!$D$4:$E$4</c:f>
              <c:strCache>
                <c:ptCount val="2"/>
                <c:pt idx="0">
                  <c:v>FY2018</c:v>
                </c:pt>
                <c:pt idx="1">
                  <c:v>FY2019</c:v>
                </c:pt>
              </c:strCache>
            </c:strRef>
          </c:cat>
          <c:val>
            <c:numRef>
              <c:f>Sheet1!$D$5:$E$5</c:f>
              <c:numCache>
                <c:formatCode>#,##0</c:formatCode>
                <c:ptCount val="2"/>
                <c:pt idx="0">
                  <c:v>78902</c:v>
                </c:pt>
                <c:pt idx="1">
                  <c:v>74596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847-41E0-B667-22E3D6FB98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3583712"/>
        <c:axId val="723585680"/>
      </c:lineChart>
      <c:catAx>
        <c:axId val="72358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3585680"/>
        <c:crosses val="autoZero"/>
        <c:auto val="1"/>
        <c:lblAlgn val="ctr"/>
        <c:lblOffset val="100"/>
        <c:noMultiLvlLbl val="0"/>
      </c:catAx>
      <c:valAx>
        <c:axId val="72358568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3583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[Stingerette-Ridership-Historical.xlsx]Requests by Day!PivotTable5</c:name>
    <c:fmtId val="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600" b="1" dirty="0" err="1" smtClean="0"/>
              <a:t>Stingerette</a:t>
            </a:r>
            <a:r>
              <a:rPr lang="en-US" sz="2600" b="1" dirty="0" smtClean="0"/>
              <a:t> Fall 2019</a:t>
            </a:r>
          </a:p>
          <a:p>
            <a:pPr>
              <a:defRPr/>
            </a:pPr>
            <a:r>
              <a:rPr lang="en-US" sz="2600" b="1" dirty="0" smtClean="0"/>
              <a:t>Average Number of </a:t>
            </a:r>
            <a:r>
              <a:rPr lang="en-US" sz="2600" b="1" baseline="0" dirty="0" smtClean="0"/>
              <a:t>Passengers by Day</a:t>
            </a:r>
            <a:endParaRPr lang="en-US" sz="2600" b="1" dirty="0"/>
          </a:p>
        </c:rich>
      </c:tx>
      <c:layout>
        <c:manualLayout>
          <c:xMode val="edge"/>
          <c:yMode val="edge"/>
          <c:x val="0.17815012335465572"/>
          <c:y val="4.86464906188359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4.2820463577137285E-2"/>
          <c:y val="0.22879329019686159"/>
          <c:w val="0.94066921747351939"/>
          <c:h val="0.699394286770888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'Requests by Day'!$B$3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'Requests by Day'!$A$4:$A$11</c:f>
              <c:strCache>
                <c:ptCount val="7"/>
                <c:pt idx="0">
                  <c:v>Sunday</c:v>
                </c:pt>
                <c:pt idx="1">
                  <c:v>Monday</c:v>
                </c:pt>
                <c:pt idx="2">
                  <c:v>Tuesday</c:v>
                </c:pt>
                <c:pt idx="3">
                  <c:v>Wednesday</c:v>
                </c:pt>
                <c:pt idx="4">
                  <c:v>Thursday</c:v>
                </c:pt>
                <c:pt idx="5">
                  <c:v>Friday</c:v>
                </c:pt>
                <c:pt idx="6">
                  <c:v>Saturday</c:v>
                </c:pt>
              </c:strCache>
            </c:strRef>
          </c:cat>
          <c:val>
            <c:numRef>
              <c:f>'Requests by Day'!$B$4:$B$11</c:f>
              <c:numCache>
                <c:formatCode>0</c:formatCode>
                <c:ptCount val="7"/>
                <c:pt idx="0">
                  <c:v>187.44444444444446</c:v>
                </c:pt>
                <c:pt idx="1">
                  <c:v>203.875</c:v>
                </c:pt>
                <c:pt idx="2">
                  <c:v>208.33333333333334</c:v>
                </c:pt>
                <c:pt idx="3">
                  <c:v>239</c:v>
                </c:pt>
                <c:pt idx="4">
                  <c:v>251.75</c:v>
                </c:pt>
                <c:pt idx="5">
                  <c:v>369</c:v>
                </c:pt>
                <c:pt idx="6">
                  <c:v>261.75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CB-4923-9E2C-07C2E2860F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4220728"/>
        <c:axId val="654213512"/>
      </c:barChart>
      <c:catAx>
        <c:axId val="654220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4213512"/>
        <c:crosses val="autoZero"/>
        <c:auto val="1"/>
        <c:lblAlgn val="ctr"/>
        <c:lblOffset val="100"/>
        <c:noMultiLvlLbl val="0"/>
      </c:catAx>
      <c:valAx>
        <c:axId val="654213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4220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086819107869306E-2"/>
          <c:y val="9.3067220764071146E-2"/>
          <c:w val="0.89635112842314979"/>
          <c:h val="0.81410104986876641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Pt>
            <c:idx val="9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4CD-49C7-BBEE-898980E6B430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4CD-49C7-BBEE-898980E6B43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'Trans Fee History'!$E$73:$O$73</c:f>
              <c:strCache>
                <c:ptCount val="11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  <c:pt idx="5">
                  <c:v>FY17</c:v>
                </c:pt>
                <c:pt idx="6">
                  <c:v>FY18</c:v>
                </c:pt>
                <c:pt idx="7">
                  <c:v>FY19</c:v>
                </c:pt>
                <c:pt idx="8">
                  <c:v>FY20</c:v>
                </c:pt>
                <c:pt idx="9">
                  <c:v>FY21 Proj.</c:v>
                </c:pt>
                <c:pt idx="10">
                  <c:v>FY22 New Contract</c:v>
                </c:pt>
              </c:strCache>
            </c:strRef>
          </c:cat>
          <c:val>
            <c:numRef>
              <c:f>'Trans Fee History'!$E$74:$O$74</c:f>
              <c:numCache>
                <c:formatCode>"$"#,##0</c:formatCode>
                <c:ptCount val="11"/>
                <c:pt idx="0">
                  <c:v>76</c:v>
                </c:pt>
                <c:pt idx="1">
                  <c:v>81</c:v>
                </c:pt>
                <c:pt idx="2">
                  <c:v>81</c:v>
                </c:pt>
                <c:pt idx="3">
                  <c:v>81</c:v>
                </c:pt>
                <c:pt idx="4">
                  <c:v>81</c:v>
                </c:pt>
                <c:pt idx="5">
                  <c:v>85</c:v>
                </c:pt>
                <c:pt idx="6">
                  <c:v>85</c:v>
                </c:pt>
                <c:pt idx="7">
                  <c:v>85</c:v>
                </c:pt>
                <c:pt idx="8">
                  <c:v>85</c:v>
                </c:pt>
                <c:pt idx="9">
                  <c:v>85</c:v>
                </c:pt>
                <c:pt idx="10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CD-49C7-BBEE-898980E6B4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cylinder"/>
        <c:axId val="356202744"/>
        <c:axId val="356203136"/>
        <c:axId val="0"/>
      </c:bar3DChart>
      <c:catAx>
        <c:axId val="3562027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203136"/>
        <c:crosses val="autoZero"/>
        <c:auto val="1"/>
        <c:lblAlgn val="ctr"/>
        <c:lblOffset val="100"/>
        <c:noMultiLvlLbl val="0"/>
      </c:catAx>
      <c:valAx>
        <c:axId val="356203136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202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9CE0E-13A6-49F8-9A12-5DFDB6C89E6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2C61-B75D-4A4B-BB94-3F23000B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56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9CE0E-13A6-49F8-9A12-5DFDB6C89E6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2C61-B75D-4A4B-BB94-3F23000B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76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9CE0E-13A6-49F8-9A12-5DFDB6C89E6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2C61-B75D-4A4B-BB94-3F23000B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34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9CE0E-13A6-49F8-9A12-5DFDB6C89E6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2C61-B75D-4A4B-BB94-3F23000B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04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9CE0E-13A6-49F8-9A12-5DFDB6C89E6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2C61-B75D-4A4B-BB94-3F23000B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64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9CE0E-13A6-49F8-9A12-5DFDB6C89E6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2C61-B75D-4A4B-BB94-3F23000B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10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9CE0E-13A6-49F8-9A12-5DFDB6C89E6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2C61-B75D-4A4B-BB94-3F23000B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80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9CE0E-13A6-49F8-9A12-5DFDB6C89E6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2C61-B75D-4A4B-BB94-3F23000B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60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9CE0E-13A6-49F8-9A12-5DFDB6C89E6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2C61-B75D-4A4B-BB94-3F23000B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95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9CE0E-13A6-49F8-9A12-5DFDB6C89E6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2C61-B75D-4A4B-BB94-3F23000B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80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9CE0E-13A6-49F8-9A12-5DFDB6C89E6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2C61-B75D-4A4B-BB94-3F23000B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3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9CE0E-13A6-49F8-9A12-5DFDB6C89E6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72C61-B75D-4A4B-BB94-3F23000B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5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241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5314" y="6224076"/>
            <a:ext cx="2285999" cy="634482"/>
          </a:xfrm>
          <a:prstGeom prst="rect">
            <a:avLst/>
          </a:prstGeom>
          <a:solidFill>
            <a:srgbClr val="FDD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3" y="6382139"/>
            <a:ext cx="1897401" cy="31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1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0" y="0"/>
            <a:ext cx="12205250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0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D05A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35973" y="1105542"/>
            <a:ext cx="8952486" cy="48301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51" y="302741"/>
            <a:ext cx="9967824" cy="61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4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D05A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35973" y="1105542"/>
            <a:ext cx="8952486" cy="48301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8466869"/>
              </p:ext>
            </p:extLst>
          </p:nvPr>
        </p:nvGraphicFramePr>
        <p:xfrm>
          <a:off x="1129004" y="307909"/>
          <a:ext cx="9806474" cy="6298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5122507" y="1105542"/>
            <a:ext cx="65315" cy="4830164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71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D05A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38760" y="1197891"/>
            <a:ext cx="7728969" cy="463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0388859"/>
              </p:ext>
            </p:extLst>
          </p:nvPr>
        </p:nvGraphicFramePr>
        <p:xfrm>
          <a:off x="1464906" y="373225"/>
          <a:ext cx="8742785" cy="6232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9607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D05A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94117" y="1432250"/>
            <a:ext cx="7977674" cy="40168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4292752"/>
              </p:ext>
            </p:extLst>
          </p:nvPr>
        </p:nvGraphicFramePr>
        <p:xfrm>
          <a:off x="1136292" y="526820"/>
          <a:ext cx="8888858" cy="5341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29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D05A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94117" y="1432250"/>
            <a:ext cx="7977674" cy="40168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205224"/>
              </p:ext>
            </p:extLst>
          </p:nvPr>
        </p:nvGraphicFramePr>
        <p:xfrm>
          <a:off x="1549627" y="121298"/>
          <a:ext cx="8461375" cy="5743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390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0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9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666492" y="6224076"/>
            <a:ext cx="2285999" cy="634482"/>
          </a:xfrm>
          <a:prstGeom prst="rect">
            <a:avLst/>
          </a:prstGeom>
          <a:solidFill>
            <a:srgbClr val="FDD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111" y="6382139"/>
            <a:ext cx="1897401" cy="31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3" y="6382139"/>
            <a:ext cx="1897401" cy="3183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972589" y="2775571"/>
            <a:ext cx="10246821" cy="830997"/>
          </a:xfrm>
          <a:prstGeom prst="rect">
            <a:avLst/>
          </a:prstGeom>
          <a:solidFill>
            <a:srgbClr val="FDD05A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TRANSPORTATION  FINANCIAL  UPDATE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09410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D05A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3" y="6382139"/>
            <a:ext cx="1897401" cy="3183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972589" y="178469"/>
            <a:ext cx="10246821" cy="830997"/>
          </a:xfrm>
          <a:prstGeom prst="rect">
            <a:avLst/>
          </a:prstGeom>
          <a:solidFill>
            <a:srgbClr val="FDD05A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Fall/Spring Transportation Fee  History</a:t>
            </a:r>
            <a:endParaRPr lang="en-US" sz="48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2231512" y="1432026"/>
            <a:ext cx="7728969" cy="4630189"/>
            <a:chOff x="2231512" y="1432026"/>
            <a:chExt cx="7728969" cy="4630189"/>
          </a:xfrm>
        </p:grpSpPr>
        <p:sp>
          <p:nvSpPr>
            <p:cNvPr id="11" name="Rectangle 10"/>
            <p:cNvSpPr/>
            <p:nvPr/>
          </p:nvSpPr>
          <p:spPr>
            <a:xfrm>
              <a:off x="2231512" y="1432026"/>
              <a:ext cx="7728969" cy="46301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00000000-0008-0000-0800-000003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39794455"/>
                </p:ext>
              </p:extLst>
            </p:nvPr>
          </p:nvGraphicFramePr>
          <p:xfrm>
            <a:off x="2811620" y="1432026"/>
            <a:ext cx="6568751" cy="46301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4742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645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314" y="6224076"/>
            <a:ext cx="2285999" cy="634482"/>
          </a:xfrm>
          <a:prstGeom prst="rect">
            <a:avLst/>
          </a:prstGeom>
          <a:solidFill>
            <a:srgbClr val="FDD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3" y="6382139"/>
            <a:ext cx="1897401" cy="31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7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9" y="0"/>
            <a:ext cx="1219668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261837" y="2497976"/>
            <a:ext cx="3384808" cy="1862048"/>
          </a:xfrm>
          <a:prstGeom prst="rect">
            <a:avLst/>
          </a:prstGeom>
          <a:solidFill>
            <a:srgbClr val="FDD05A"/>
          </a:solidFill>
        </p:spPr>
        <p:txBody>
          <a:bodyPr wrap="square" rtlCol="0">
            <a:spAutoFit/>
          </a:bodyPr>
          <a:lstStyle/>
          <a:p>
            <a:r>
              <a:rPr lang="en-US" sz="11500" b="1" dirty="0" smtClean="0"/>
              <a:t>1.7%</a:t>
            </a:r>
            <a:endParaRPr 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163503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6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D05A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1" y="0"/>
            <a:ext cx="8098970" cy="991352"/>
          </a:xfrm>
          <a:prstGeom prst="rect">
            <a:avLst/>
          </a:prstGeom>
          <a:solidFill>
            <a:sysClr val="windowText" lastClr="000000"/>
          </a:solidFill>
        </p:spPr>
        <p:txBody>
          <a:bodyPr vert="horz" lIns="27432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 spc="200">
                <a:solidFill>
                  <a:srgbClr val="EEB211"/>
                </a:solidFill>
                <a:latin typeface="Calibri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200" normalizeH="0" baseline="0" noProof="0" dirty="0" smtClean="0">
                <a:ln>
                  <a:noFill/>
                </a:ln>
                <a:solidFill>
                  <a:srgbClr val="FDD05A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Transportation’s FY2019 Actuals</a:t>
            </a:r>
            <a:endParaRPr kumimoji="0" lang="en-US" sz="3200" b="1" i="1" u="none" strike="noStrike" kern="1200" cap="all" spc="200" normalizeH="0" baseline="0" noProof="0" dirty="0">
              <a:ln>
                <a:noFill/>
              </a:ln>
              <a:solidFill>
                <a:srgbClr val="FDD05A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65" y="1554052"/>
            <a:ext cx="5235181" cy="41961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982" y="1554052"/>
            <a:ext cx="5235182" cy="41961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52276" y="5750158"/>
            <a:ext cx="25578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/>
              <a:t>FY19 Expenditures include encumbrances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02751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D05A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0" y="0"/>
            <a:ext cx="8201607" cy="991352"/>
          </a:xfrm>
          <a:prstGeom prst="rect">
            <a:avLst/>
          </a:prstGeom>
          <a:solidFill>
            <a:sysClr val="windowText" lastClr="000000"/>
          </a:solidFill>
        </p:spPr>
        <p:txBody>
          <a:bodyPr vert="horz" lIns="27432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 spc="200">
                <a:solidFill>
                  <a:srgbClr val="EEB211"/>
                </a:solidFill>
                <a:latin typeface="Calibri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200" normalizeH="0" baseline="0" noProof="0" dirty="0" smtClean="0">
                <a:ln>
                  <a:noFill/>
                </a:ln>
                <a:solidFill>
                  <a:srgbClr val="FDD05A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Transportation’s FY2021 Projection</a:t>
            </a:r>
            <a:endParaRPr kumimoji="0" lang="en-US" sz="3200" b="1" i="1" u="none" strike="noStrike" kern="1200" cap="all" spc="200" normalizeH="0" baseline="0" noProof="0" dirty="0">
              <a:ln>
                <a:noFill/>
              </a:ln>
              <a:solidFill>
                <a:srgbClr val="FDD05A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910" y="1539074"/>
            <a:ext cx="5355623" cy="41101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44" y="1539076"/>
            <a:ext cx="5355623" cy="411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7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389" y="0"/>
            <a:ext cx="12192000" cy="6858000"/>
          </a:xfrm>
          <a:prstGeom prst="rect">
            <a:avLst/>
          </a:prstGeom>
          <a:solidFill>
            <a:srgbClr val="FDD05A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69247" y="1105875"/>
            <a:ext cx="8016181" cy="56206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flipH="1">
            <a:off x="2164146" y="113101"/>
            <a:ext cx="7846933" cy="830997"/>
          </a:xfrm>
          <a:prstGeom prst="rect">
            <a:avLst/>
          </a:prstGeom>
          <a:solidFill>
            <a:srgbClr val="FDD05A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FY2021 BUDGET PROJECTION</a:t>
            </a:r>
            <a:endParaRPr lang="en-US" sz="4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247" y="916105"/>
            <a:ext cx="8027659" cy="582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5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2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9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37" t="36782" r="4239" b="34881"/>
          <a:stretch/>
        </p:blipFill>
        <p:spPr>
          <a:xfrm>
            <a:off x="65314" y="2361519"/>
            <a:ext cx="12080200" cy="3135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3" y="6382139"/>
            <a:ext cx="1897401" cy="3183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41068"/>
            <a:ext cx="12192000" cy="1454727"/>
          </a:xfrm>
          <a:prstGeom prst="rect">
            <a:avLst/>
          </a:prstGeom>
          <a:solidFill>
            <a:srgbClr val="FDD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489" y="673156"/>
            <a:ext cx="794385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3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9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314" y="6224076"/>
            <a:ext cx="2285999" cy="634482"/>
          </a:xfrm>
          <a:prstGeom prst="rect">
            <a:avLst/>
          </a:prstGeom>
          <a:solidFill>
            <a:srgbClr val="FDD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3" y="6382139"/>
            <a:ext cx="1897401" cy="31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3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73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920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53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312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56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267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80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03135" cy="692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7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70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81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314" y="6224076"/>
            <a:ext cx="2285999" cy="634482"/>
          </a:xfrm>
          <a:prstGeom prst="rect">
            <a:avLst/>
          </a:prstGeom>
          <a:solidFill>
            <a:srgbClr val="FDD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3" y="6382139"/>
            <a:ext cx="1897401" cy="31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9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17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21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3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693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256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3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69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3" y="6382139"/>
            <a:ext cx="1897401" cy="31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4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051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5314" y="6224076"/>
            <a:ext cx="2285999" cy="634482"/>
          </a:xfrm>
          <a:prstGeom prst="rect">
            <a:avLst/>
          </a:prstGeom>
          <a:solidFill>
            <a:srgbClr val="FDD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3" y="6382139"/>
            <a:ext cx="1897401" cy="31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8061038"/>
              </p:ext>
            </p:extLst>
          </p:nvPr>
        </p:nvGraphicFramePr>
        <p:xfrm>
          <a:off x="310422" y="457200"/>
          <a:ext cx="11359064" cy="6183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6574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5252570"/>
              </p:ext>
            </p:extLst>
          </p:nvPr>
        </p:nvGraphicFramePr>
        <p:xfrm>
          <a:off x="1294379" y="531845"/>
          <a:ext cx="9603242" cy="6020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839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7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14017</TotalTime>
  <Words>69</Words>
  <Application>Microsoft Office PowerPoint</Application>
  <PresentationFormat>Widescreen</PresentationFormat>
  <Paragraphs>17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Fowler, Aaron W</dc:creator>
  <cp:lastModifiedBy>Lynch, Isabel C</cp:lastModifiedBy>
  <cp:revision>97</cp:revision>
  <cp:lastPrinted>2019-10-23T12:57:11Z</cp:lastPrinted>
  <dcterms:created xsi:type="dcterms:W3CDTF">2019-09-24T14:25:46Z</dcterms:created>
  <dcterms:modified xsi:type="dcterms:W3CDTF">2019-11-21T18:39:53Z</dcterms:modified>
</cp:coreProperties>
</file>