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1" r:id="rId4"/>
    <p:sldId id="273" r:id="rId5"/>
    <p:sldId id="274" r:id="rId6"/>
    <p:sldId id="272" r:id="rId7"/>
    <p:sldId id="276" r:id="rId8"/>
    <p:sldId id="277" r:id="rId9"/>
    <p:sldId id="278" r:id="rId10"/>
    <p:sldId id="288" r:id="rId11"/>
    <p:sldId id="279" r:id="rId12"/>
    <p:sldId id="261" r:id="rId13"/>
    <p:sldId id="280" r:id="rId14"/>
    <p:sldId id="282" r:id="rId15"/>
    <p:sldId id="283" r:id="rId16"/>
    <p:sldId id="269" r:id="rId17"/>
    <p:sldId id="285" r:id="rId18"/>
    <p:sldId id="275" r:id="rId19"/>
    <p:sldId id="284" r:id="rId20"/>
    <p:sldId id="287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tta, Divyesh" initials="GD" lastIdx="1" clrIdx="0">
    <p:extLst>
      <p:ext uri="{19B8F6BF-5375-455C-9EA6-DF929625EA0E}">
        <p15:presenceInfo xmlns:p15="http://schemas.microsoft.com/office/powerpoint/2012/main" userId="S::dgutta3@gatech.edu::2c0f7da1-49b0-430f-8118-29fa07cd84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2"/>
    <p:restoredTop sz="94729"/>
  </p:normalViewPr>
  <p:slideViewPr>
    <p:cSldViewPr snapToGrid="0" snapToObjects="1">
      <p:cViewPr varScale="1">
        <p:scale>
          <a:sx n="75" d="100"/>
          <a:sy n="75" d="100"/>
        </p:scale>
        <p:origin x="11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0T17:19:51.780" idx="1">
    <p:pos x="7548" y="973"/>
    <p:text>Suggestions for a better way to reword this? 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FY19, 160. FY20 180+ </a:t>
            </a:r>
          </a:p>
        </p:txBody>
      </p:sp>
    </p:spTree>
    <p:extLst>
      <p:ext uri="{BB962C8B-B14F-4D97-AF65-F5344CB8AC3E}">
        <p14:creationId xmlns:p14="http://schemas.microsoft.com/office/powerpoint/2010/main" val="409241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pc="56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69413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 b="1"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"/>
          <p:cNvGrpSpPr/>
          <p:nvPr/>
        </p:nvGrpSpPr>
        <p:grpSpPr>
          <a:xfrm>
            <a:off x="747189" y="-14903"/>
            <a:ext cx="3200401" cy="9833952"/>
            <a:chOff x="0" y="0"/>
            <a:chExt cx="3200400" cy="9833951"/>
          </a:xfrm>
        </p:grpSpPr>
        <p:sp>
          <p:nvSpPr>
            <p:cNvPr id="120" name="Rectangle"/>
            <p:cNvSpPr/>
            <p:nvPr/>
          </p:nvSpPr>
          <p:spPr>
            <a:xfrm>
              <a:off x="0" y="49871"/>
              <a:ext cx="3200400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Rectangle"/>
            <p:cNvSpPr/>
            <p:nvPr/>
          </p:nvSpPr>
          <p:spPr>
            <a:xfrm>
              <a:off x="0" y="49871"/>
              <a:ext cx="3200400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Rectangle"/>
            <p:cNvSpPr/>
            <p:nvPr/>
          </p:nvSpPr>
          <p:spPr>
            <a:xfrm>
              <a:off x="0" y="49871"/>
              <a:ext cx="3200400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Rectangle"/>
            <p:cNvSpPr/>
            <p:nvPr/>
          </p:nvSpPr>
          <p:spPr>
            <a:xfrm>
              <a:off x="0" y="49871"/>
              <a:ext cx="3200400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4" name="Rectangle"/>
            <p:cNvSpPr/>
            <p:nvPr/>
          </p:nvSpPr>
          <p:spPr>
            <a:xfrm>
              <a:off x="0" y="0"/>
              <a:ext cx="3200400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5" name="Rectangle"/>
            <p:cNvSpPr/>
            <p:nvPr/>
          </p:nvSpPr>
          <p:spPr>
            <a:xfrm>
              <a:off x="0" y="0"/>
              <a:ext cx="3200400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Rectangle"/>
            <p:cNvSpPr/>
            <p:nvPr/>
          </p:nvSpPr>
          <p:spPr>
            <a:xfrm>
              <a:off x="0" y="0"/>
              <a:ext cx="3200400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7" name="Rectangle"/>
            <p:cNvSpPr/>
            <p:nvPr/>
          </p:nvSpPr>
          <p:spPr>
            <a:xfrm>
              <a:off x="0" y="0"/>
              <a:ext cx="3200400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8" name="Rectangle"/>
            <p:cNvSpPr/>
            <p:nvPr/>
          </p:nvSpPr>
          <p:spPr>
            <a:xfrm>
              <a:off x="0" y="0"/>
              <a:ext cx="3200400" cy="61264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9" name="Rectangle"/>
            <p:cNvSpPr/>
            <p:nvPr/>
          </p:nvSpPr>
          <p:spPr>
            <a:xfrm>
              <a:off x="0" y="0"/>
              <a:ext cx="3200400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30" name="gold_sga_logo.png" descr="gold_sga_logo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91439"/>
              <a:ext cx="3200400" cy="320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2" name="Group"/>
          <p:cNvGrpSpPr/>
          <p:nvPr/>
        </p:nvGrpSpPr>
        <p:grpSpPr>
          <a:xfrm rot="10800000">
            <a:off x="-59374" y="7821801"/>
            <a:ext cx="13716001" cy="305704"/>
            <a:chOff x="0" y="0"/>
            <a:chExt cx="13716000" cy="305702"/>
          </a:xfrm>
        </p:grpSpPr>
        <p:sp>
          <p:nvSpPr>
            <p:cNvPr id="132" name="Rectangle"/>
            <p:cNvSpPr/>
            <p:nvPr/>
          </p:nvSpPr>
          <p:spPr>
            <a:xfrm>
              <a:off x="-1" y="0"/>
              <a:ext cx="1371601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3" name="Rectangle"/>
            <p:cNvSpPr/>
            <p:nvPr/>
          </p:nvSpPr>
          <p:spPr>
            <a:xfrm>
              <a:off x="0" y="0"/>
              <a:ext cx="2743201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Rectangle"/>
            <p:cNvSpPr/>
            <p:nvPr/>
          </p:nvSpPr>
          <p:spPr>
            <a:xfrm>
              <a:off x="0" y="0"/>
              <a:ext cx="4114801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5" name="Rectangle"/>
            <p:cNvSpPr/>
            <p:nvPr/>
          </p:nvSpPr>
          <p:spPr>
            <a:xfrm>
              <a:off x="0" y="0"/>
              <a:ext cx="5486400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" name="Rectangle"/>
            <p:cNvSpPr/>
            <p:nvPr/>
          </p:nvSpPr>
          <p:spPr>
            <a:xfrm>
              <a:off x="0" y="0"/>
              <a:ext cx="6858001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7" name="Rectangle"/>
            <p:cNvSpPr/>
            <p:nvPr/>
          </p:nvSpPr>
          <p:spPr>
            <a:xfrm>
              <a:off x="0" y="0"/>
              <a:ext cx="8229600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8" name="Rectangle"/>
            <p:cNvSpPr/>
            <p:nvPr/>
          </p:nvSpPr>
          <p:spPr>
            <a:xfrm>
              <a:off x="0" y="0"/>
              <a:ext cx="9601200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Rectangle"/>
            <p:cNvSpPr/>
            <p:nvPr/>
          </p:nvSpPr>
          <p:spPr>
            <a:xfrm>
              <a:off x="0" y="0"/>
              <a:ext cx="10972800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Rectangle"/>
            <p:cNvSpPr/>
            <p:nvPr/>
          </p:nvSpPr>
          <p:spPr>
            <a:xfrm>
              <a:off x="0" y="0"/>
              <a:ext cx="12344401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Rectangle"/>
            <p:cNvSpPr/>
            <p:nvPr/>
          </p:nvSpPr>
          <p:spPr>
            <a:xfrm>
              <a:off x="0" y="0"/>
              <a:ext cx="13716000" cy="305703"/>
            </a:xfrm>
            <a:prstGeom prst="rect">
              <a:avLst/>
            </a:prstGeom>
            <a:solidFill>
              <a:srgbClr val="193A5C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43" name="Important Subtitle…"/>
          <p:cNvSpPr txBox="1"/>
          <p:nvPr/>
        </p:nvSpPr>
        <p:spPr>
          <a:xfrm>
            <a:off x="4052819" y="5204088"/>
            <a:ext cx="9509761" cy="1721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>
              <a:defRPr sz="32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b="0" dirty="0">
                <a:latin typeface="Avenir Roman" panose="02000503020000020003" pitchFamily="2" charset="0"/>
              </a:rPr>
              <a:t>MSFAC Presentation</a:t>
            </a:r>
            <a:endParaRPr b="0" dirty="0">
              <a:latin typeface="Avenir Roman" panose="02000503020000020003" pitchFamily="2" charset="0"/>
            </a:endParaRPr>
          </a:p>
          <a:p>
            <a:pPr algn="l">
              <a:defRPr sz="3200" b="0">
                <a:latin typeface="Georgia"/>
                <a:ea typeface="Georgia"/>
                <a:cs typeface="Georgia"/>
                <a:sym typeface="Georgia"/>
              </a:defRPr>
            </a:pPr>
            <a:r>
              <a:rPr lang="en-US" b="0" i="1" dirty="0">
                <a:latin typeface="Avenir Roman" panose="02000503020000020003" pitchFamily="2" charset="0"/>
              </a:rPr>
              <a:t>FY2021</a:t>
            </a:r>
            <a:endParaRPr b="0" i="1" dirty="0">
              <a:latin typeface="Avenir Roman" panose="02000503020000020003" pitchFamily="2" charset="0"/>
            </a:endParaRPr>
          </a:p>
          <a:p>
            <a:pPr algn="l">
              <a:defRPr sz="3200" b="0">
                <a:latin typeface="Georgia"/>
                <a:ea typeface="Georgia"/>
                <a:cs typeface="Georgia"/>
                <a:sym typeface="Georgia"/>
              </a:defRPr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EB8570-A1B1-E543-A93C-D92B7654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20" y="1651236"/>
            <a:ext cx="9951049" cy="3302000"/>
          </a:xfrm>
        </p:spPr>
        <p:txBody>
          <a:bodyPr>
            <a:normAutofit/>
          </a:bodyPr>
          <a:lstStyle/>
          <a:p>
            <a:r>
              <a:rPr lang="en-US" sz="6000" spc="0" dirty="0">
                <a:solidFill>
                  <a:srgbClr val="30506D"/>
                </a:solidFill>
                <a:latin typeface="Avenir Medium" panose="02000503020000020003" pitchFamily="2" charset="0"/>
              </a:rPr>
              <a:t>Student</a:t>
            </a:r>
            <a:r>
              <a:rPr lang="en-US" sz="6000" spc="0" dirty="0">
                <a:solidFill>
                  <a:srgbClr val="30506D"/>
                </a:solidFill>
                <a:latin typeface="Avenir Book"/>
              </a:rPr>
              <a:t> </a:t>
            </a:r>
            <a:r>
              <a:rPr lang="en-US" sz="6000" spc="0" dirty="0">
                <a:solidFill>
                  <a:srgbClr val="30506D"/>
                </a:solidFill>
                <a:latin typeface="Avenir Medium" panose="02000503020000020003" pitchFamily="2" charset="0"/>
              </a:rPr>
              <a:t>Activity Fee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1968285"/>
            <a:ext cx="11099801" cy="565688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algn="ctr"/>
            <a:r>
              <a:rPr lang="en-US" sz="8000" spc="0" dirty="0">
                <a:latin typeface="Avenir Medium"/>
              </a:rPr>
              <a:t>Allocations Process</a:t>
            </a:r>
            <a:endParaRPr lang="en-US" sz="80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02948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4800" spc="0" dirty="0">
                <a:latin typeface="Avenir Medium"/>
              </a:rPr>
              <a:t>Who Can Request Funding</a:t>
            </a:r>
            <a:endParaRPr lang="en-US" sz="6000" dirty="0"/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Important bullet…">
            <a:extLst>
              <a:ext uri="{FF2B5EF4-FFF2-40B4-BE49-F238E27FC236}">
                <a16:creationId xmlns:a16="http://schemas.microsoft.com/office/drawing/2014/main" id="{C417F741-B875-4FF2-B0F7-D5AB97A187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3676" y="1490258"/>
            <a:ext cx="11099801" cy="5959102"/>
          </a:xfrm>
          <a:prstGeom prst="rect">
            <a:avLst/>
          </a:prstGeom>
        </p:spPr>
        <p:txBody>
          <a:bodyPr wrap="square" lIns="50800" tIns="50800" rIns="50800" bIns="50800" anchor="t">
            <a:noAutofit/>
          </a:bodyPr>
          <a:lstStyle/>
          <a:p>
            <a:pPr marL="342900" indent="-342900">
              <a:lnSpc>
                <a:spcPct val="70000"/>
              </a:lnSpc>
              <a:spcBef>
                <a:spcPts val="1600"/>
              </a:spcBef>
              <a:buSzPct val="100000"/>
              <a:buFont typeface="Arial"/>
              <a:buChar char="•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  <a:p>
            <a:pPr marL="342900" indent="-342900">
              <a:lnSpc>
                <a:spcPct val="70000"/>
              </a:lnSpc>
              <a:spcBef>
                <a:spcPts val="1600"/>
              </a:spcBef>
              <a:buSzPct val="100000"/>
              <a:buFont typeface="Arial"/>
              <a:buChar char="•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b="1" dirty="0">
              <a:latin typeface="Avenir Book" panose="02000503020000020003" pitchFamily="2" charset="0"/>
            </a:endParaRPr>
          </a:p>
          <a:p>
            <a:pPr lvl="1">
              <a:lnSpc>
                <a:spcPct val="70000"/>
              </a:lnSpc>
              <a:spcBef>
                <a:spcPts val="1600"/>
              </a:spcBef>
              <a:buSzPct val="100000"/>
              <a:buFont typeface="Arial"/>
              <a:buChar char="•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  <a:p>
            <a:pPr>
              <a:lnSpc>
                <a:spcPct val="70000"/>
              </a:lnSpc>
              <a:spcBef>
                <a:spcPts val="1600"/>
              </a:spcBef>
              <a:buSzPct val="100000"/>
              <a:buFont typeface="Arial" pitchFamily="2" charset="2"/>
              <a:buChar char="•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7C72048-CCCC-6A4C-9322-338A3C02D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77" y="1738833"/>
            <a:ext cx="7416800" cy="298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864FC-5CCC-F14F-BE41-340BB0AA9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311" y="4876800"/>
            <a:ext cx="64643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68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mportant bullet…">
            <a:extLst>
              <a:ext uri="{FF2B5EF4-FFF2-40B4-BE49-F238E27FC236}">
                <a16:creationId xmlns:a16="http://schemas.microsoft.com/office/drawing/2014/main" id="{E6024E71-2EA6-A24B-900F-C309FA869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69929" y="275547"/>
            <a:ext cx="11099801" cy="680030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b="1" dirty="0">
                <a:latin typeface="Avenir Book" panose="02000503020000020003" pitchFamily="2" charset="0"/>
              </a:rPr>
              <a:t>Budgets (Annually)</a:t>
            </a: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b="1" dirty="0">
                <a:latin typeface="Avenir Book" panose="02000503020000020003" pitchFamily="2" charset="0"/>
              </a:rPr>
              <a:t>Bills (Rolling) </a:t>
            </a: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800" b="1" dirty="0">
              <a:latin typeface="Avenir Book" panose="02000503020000020003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20C30-433A-F747-8648-346AC54B1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95" y="5758299"/>
            <a:ext cx="10988067" cy="2231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47A787-3228-CA49-AA03-775FC8F06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3" y="1430709"/>
            <a:ext cx="10981284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226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1968285"/>
            <a:ext cx="11099801" cy="565688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algn="ctr"/>
            <a:r>
              <a:rPr lang="en-US" sz="8000" spc="0">
                <a:latin typeface="Avenir Medium"/>
              </a:rPr>
              <a:t>Current Financial Situation</a:t>
            </a:r>
            <a:endParaRPr lang="en-US" sz="8000" spc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71179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37B959E-B771-495F-A0B7-4920EA1FD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23" b="859"/>
          <a:stretch/>
        </p:blipFill>
        <p:spPr>
          <a:xfrm>
            <a:off x="1491916" y="87116"/>
            <a:ext cx="11512884" cy="6506190"/>
          </a:xfrm>
          <a:prstGeom prst="rect">
            <a:avLst/>
          </a:prstGeom>
        </p:spPr>
      </p:pic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981943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/>
              </a:rPr>
              <a:t>FY2019 - Actuals</a:t>
            </a:r>
            <a:endParaRPr sz="54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mportant bullet…">
            <a:extLst>
              <a:ext uri="{FF2B5EF4-FFF2-40B4-BE49-F238E27FC236}">
                <a16:creationId xmlns:a16="http://schemas.microsoft.com/office/drawing/2014/main" id="{E6024E71-2EA6-A24B-900F-C309FA869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3676" y="1490257"/>
            <a:ext cx="11099801" cy="680030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solidFill>
                  <a:srgbClr val="FF0000"/>
                </a:solidFill>
                <a:latin typeface="Avenir Book" panose="02000503020000020003" pitchFamily="2" charset="0"/>
              </a:rPr>
              <a:t>($253,244) </a:t>
            </a: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– Deficit for FY2019</a:t>
            </a:r>
          </a:p>
          <a:p>
            <a:pPr lvl="1"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200" dirty="0">
                <a:solidFill>
                  <a:schemeClr val="tx1"/>
                </a:solidFill>
                <a:latin typeface="Avenir Book"/>
              </a:rPr>
              <a:t>This does not factor a further </a:t>
            </a:r>
            <a:r>
              <a:rPr lang="en-US" sz="2200" dirty="0">
                <a:solidFill>
                  <a:srgbClr val="FF0000"/>
                </a:solidFill>
                <a:latin typeface="Avenir Book"/>
              </a:rPr>
              <a:t>$137,623 </a:t>
            </a:r>
            <a:r>
              <a:rPr lang="en-US" sz="2200" dirty="0">
                <a:solidFill>
                  <a:schemeClr val="tx1"/>
                </a:solidFill>
                <a:latin typeface="Avenir Book"/>
              </a:rPr>
              <a:t>in net rollovers, which are funds that are guaranteed to organizations that are not reflected in the balance sheet </a:t>
            </a:r>
            <a:endParaRPr lang="en-US" sz="2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444500" lvl="1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444500" lvl="1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2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E65453-EAF8-3A4A-A422-3696FDB1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27" y="3059154"/>
            <a:ext cx="11190263" cy="44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173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/>
              </a:rPr>
              <a:t>FY2019 - Allocation Breakdown</a:t>
            </a:r>
            <a:endParaRPr sz="5400" spc="0" dirty="0">
              <a:latin typeface="Avenir Medium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478D3A-25C7-864F-A1A8-061CF5DF9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49" y="1580488"/>
            <a:ext cx="9752004" cy="65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018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/>
              </a:rPr>
              <a:t>FY2019 Deficit</a:t>
            </a:r>
            <a:endParaRPr lang="en-US" dirty="0"/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mportant bullet…">
            <a:extLst>
              <a:ext uri="{FF2B5EF4-FFF2-40B4-BE49-F238E27FC236}">
                <a16:creationId xmlns:a16="http://schemas.microsoft.com/office/drawing/2014/main" id="{E6024E71-2EA6-A24B-900F-C309FA869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3676" y="1490257"/>
            <a:ext cx="11099801" cy="680030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In FY2019, we spent </a:t>
            </a:r>
            <a:r>
              <a:rPr lang="en-US" sz="2800" dirty="0">
                <a:solidFill>
                  <a:srgbClr val="FF0000"/>
                </a:solidFill>
                <a:latin typeface="Avenir Book" panose="02000503020000020003" pitchFamily="2" charset="0"/>
              </a:rPr>
              <a:t>$9.59 more </a:t>
            </a: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than our revenue per student fee instance</a:t>
            </a:r>
            <a:endParaRPr lang="en-US" sz="2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444500" lvl="1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2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DAF029-E89C-4A8C-9A46-4387F6080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958194"/>
              </p:ext>
            </p:extLst>
          </p:nvPr>
        </p:nvGraphicFramePr>
        <p:xfrm>
          <a:off x="2367957" y="2957978"/>
          <a:ext cx="9435036" cy="521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9926">
                  <a:extLst>
                    <a:ext uri="{9D8B030D-6E8A-4147-A177-3AD203B41FA5}">
                      <a16:colId xmlns:a16="http://schemas.microsoft.com/office/drawing/2014/main" val="3466044899"/>
                    </a:ext>
                  </a:extLst>
                </a:gridCol>
                <a:gridCol w="1752932">
                  <a:extLst>
                    <a:ext uri="{9D8B030D-6E8A-4147-A177-3AD203B41FA5}">
                      <a16:colId xmlns:a16="http://schemas.microsoft.com/office/drawing/2014/main" val="670172340"/>
                    </a:ext>
                  </a:extLst>
                </a:gridCol>
                <a:gridCol w="4062178">
                  <a:extLst>
                    <a:ext uri="{9D8B030D-6E8A-4147-A177-3AD203B41FA5}">
                      <a16:colId xmlns:a16="http://schemas.microsoft.com/office/drawing/2014/main" val="608193866"/>
                    </a:ext>
                  </a:extLst>
                </a:gridCol>
              </a:tblGrid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i="0" dirty="0">
                          <a:effectLst/>
                          <a:latin typeface="Avenir Next" panose="020B0503020202020204" pitchFamily="34" charset="0"/>
                        </a:rPr>
                        <a:t>Organization</a:t>
                      </a:r>
                    </a:p>
                  </a:txBody>
                  <a:tcPr marL="63500" marR="63500" marT="63500" marB="63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i="0" dirty="0">
                          <a:effectLst/>
                          <a:latin typeface="Avenir Next" panose="020B0503020202020204" pitchFamily="34" charset="0"/>
                        </a:rPr>
                        <a:t>Amount</a:t>
                      </a:r>
                    </a:p>
                  </a:txBody>
                  <a:tcPr marL="63500" marR="63500" marT="63500" marB="63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b="1" i="0" dirty="0">
                          <a:effectLst/>
                          <a:latin typeface="Avenir Next" panose="020B0503020202020204" pitchFamily="34" charset="0"/>
                        </a:rPr>
                        <a:t>Portion of SAF</a:t>
                      </a:r>
                    </a:p>
                  </a:txBody>
                  <a:tcPr marL="63500" marR="63500" marT="63500" marB="63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893419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Outdoor Recreation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$275,995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$6.20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463601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DramaTech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$198,380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$4.46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067349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Student Center Programs Council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$160,116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$3.60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236021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Student Media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$129,907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$2.92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229251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SOFO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$129,329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$2.91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170946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SGA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$115,569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$2.60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995602"/>
                  </a:ext>
                </a:extLst>
              </a:tr>
              <a:tr h="5465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President's Council 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$114,581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$2.58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394125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Professional Development Funds (CDF/GCF/UCF)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$93,329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$2.10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743797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All Other Organizations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$989,276.12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$22.23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51480"/>
                  </a:ext>
                </a:extLst>
              </a:tr>
              <a:tr h="45011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>
                          <a:effectLst/>
                          <a:latin typeface="Avenir Next Medium" panose="020B0503020202020204" pitchFamily="34" charset="0"/>
                        </a:rPr>
                        <a:t>Total</a:t>
                      </a:r>
                      <a:endParaRPr lang="en-US" sz="2400" b="0" i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effectLst/>
                          <a:latin typeface="Avenir Next Medium" panose="020B0503020202020204" pitchFamily="34" charset="0"/>
                        </a:rPr>
                        <a:t>$2,206,481</a:t>
                      </a:r>
                      <a:endParaRPr lang="en-US" sz="2400" b="0" i="0" dirty="0"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FF0000"/>
                          </a:solidFill>
                          <a:effectLst/>
                          <a:latin typeface="Avenir Next Medium" panose="020B0503020202020204" pitchFamily="34" charset="0"/>
                        </a:rPr>
                        <a:t>$49.59</a:t>
                      </a:r>
                      <a:endParaRPr lang="en-US" sz="2400" b="0" i="0" dirty="0">
                        <a:solidFill>
                          <a:srgbClr val="FF0000"/>
                        </a:solidFill>
                        <a:effectLst/>
                        <a:latin typeface="Avenir Next Medium" panose="020B050302020202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536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5367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 panose="02000503020000020003" pitchFamily="2" charset="0"/>
              </a:rPr>
              <a:t>5 Year Trend</a:t>
            </a:r>
            <a:endParaRPr sz="54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FDD974-8F99-AE41-85A8-FF569479F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76" y="2369451"/>
            <a:ext cx="1151479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5F164-2B6E-BF4D-939E-35D6B09D9062}"/>
              </a:ext>
            </a:extLst>
          </p:cNvPr>
          <p:cNvSpPr txBox="1"/>
          <p:nvPr/>
        </p:nvSpPr>
        <p:spPr>
          <a:xfrm>
            <a:off x="4020206" y="7449303"/>
            <a:ext cx="684223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0" i="1" dirty="0">
                <a:latin typeface="Avenir Next Ultra Light" panose="020B0203020202020204" pitchFamily="34" charset="77"/>
              </a:rPr>
              <a:t>Refers to the Annual Budgeting Process - d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Ultra Light" panose="020B0203020202020204" pitchFamily="34" charset="77"/>
                <a:sym typeface="Helvetica Neue"/>
              </a:rPr>
              <a:t>oes </a:t>
            </a:r>
            <a:r>
              <a:rPr lang="en-US" sz="1400" b="0" i="1" dirty="0">
                <a:latin typeface="Avenir Next Ultra Light" panose="020B0203020202020204" pitchFamily="34" charset="77"/>
              </a:rPr>
              <a:t>n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Ultra Light" panose="020B0203020202020204" pitchFamily="34" charset="77"/>
                <a:sym typeface="Helvetica Neue"/>
              </a:rPr>
              <a:t>ot </a:t>
            </a:r>
            <a:r>
              <a:rPr lang="en-US" sz="1400" b="0" i="1" dirty="0">
                <a:latin typeface="Avenir Next Ultra Light" panose="020B0203020202020204" pitchFamily="34" charset="77"/>
              </a:rPr>
              <a:t>i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Next Ultra Light" panose="020B0203020202020204" pitchFamily="34" charset="77"/>
                <a:sym typeface="Helvetica Neue"/>
              </a:rPr>
              <a:t>nclude the rolling bills</a:t>
            </a:r>
          </a:p>
        </p:txBody>
      </p:sp>
    </p:spTree>
    <p:extLst>
      <p:ext uri="{BB962C8B-B14F-4D97-AF65-F5344CB8AC3E}">
        <p14:creationId xmlns:p14="http://schemas.microsoft.com/office/powerpoint/2010/main" val="51703864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/>
              </a:rPr>
              <a:t>In the Future</a:t>
            </a: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D9DEFA5-48BD-514A-ACAC-F45DD0F02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393" y="3767756"/>
            <a:ext cx="10953084" cy="4687645"/>
          </a:xfrm>
          <a:prstGeom prst="rect">
            <a:avLst/>
          </a:prstGeom>
        </p:spPr>
      </p:pic>
      <p:sp>
        <p:nvSpPr>
          <p:cNvPr id="21" name="Important bullet…">
            <a:extLst>
              <a:ext uri="{FF2B5EF4-FFF2-40B4-BE49-F238E27FC236}">
                <a16:creationId xmlns:a16="http://schemas.microsoft.com/office/drawing/2014/main" id="{E6024E71-2EA6-A24B-900F-C309FA869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3676" y="1490257"/>
            <a:ext cx="11099801" cy="680030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200" dirty="0">
              <a:solidFill>
                <a:schemeClr val="tx1"/>
              </a:solidFill>
              <a:latin typeface="Avenir Book"/>
            </a:endParaRPr>
          </a:p>
          <a:p>
            <a:pPr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200" dirty="0">
                <a:solidFill>
                  <a:schemeClr val="tx1"/>
                </a:solidFill>
                <a:latin typeface="Avenir Book"/>
              </a:rPr>
              <a:t>Changes will be made to our funding policy to address current rate of allocations</a:t>
            </a:r>
          </a:p>
          <a:p>
            <a:pPr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200" dirty="0">
                <a:solidFill>
                  <a:schemeClr val="tx1"/>
                </a:solidFill>
                <a:latin typeface="Avenir Book"/>
              </a:rPr>
              <a:t>All organizations will begin to face reductions in their overall funding from SGA</a:t>
            </a:r>
          </a:p>
          <a:p>
            <a:pPr lvl="1"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200" dirty="0">
                <a:solidFill>
                  <a:schemeClr val="tx1"/>
                </a:solidFill>
                <a:latin typeface="Avenir Book"/>
              </a:rPr>
              <a:t>Tier III organizations will face the </a:t>
            </a:r>
            <a:r>
              <a:rPr lang="en-US" sz="2200" b="1" dirty="0">
                <a:solidFill>
                  <a:schemeClr val="tx1"/>
                </a:solidFill>
                <a:latin typeface="Avenir Book"/>
              </a:rPr>
              <a:t>greatest</a:t>
            </a:r>
            <a:r>
              <a:rPr lang="en-US" sz="2200" dirty="0">
                <a:solidFill>
                  <a:schemeClr val="tx1"/>
                </a:solidFill>
                <a:latin typeface="Avenir Book"/>
              </a:rPr>
              <a:t> impact from these funding reductions</a:t>
            </a:r>
          </a:p>
          <a:p>
            <a:pPr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444500" lvl="1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marL="444500" lvl="1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2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98832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 panose="02000503020000020003" pitchFamily="2" charset="0"/>
              </a:rPr>
              <a:t>Overall Mission</a:t>
            </a:r>
            <a:endParaRPr sz="54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mportant bullet…">
            <a:extLst>
              <a:ext uri="{FF2B5EF4-FFF2-40B4-BE49-F238E27FC236}">
                <a16:creationId xmlns:a16="http://schemas.microsoft.com/office/drawing/2014/main" id="{E6024E71-2EA6-A24B-900F-C309FA869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3676" y="1490258"/>
            <a:ext cx="11099801" cy="595910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ct val="70000"/>
              </a:lnSpc>
              <a:spcBef>
                <a:spcPts val="1600"/>
              </a:spcBef>
              <a:buSzPct val="100000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b="1" dirty="0">
              <a:latin typeface="Avenir Book" panose="02000503020000020003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4000" dirty="0">
                <a:latin typeface="Avenir Book" panose="02000503020000020003" pitchFamily="2" charset="0"/>
              </a:rPr>
              <a:t>The Student Government Association’s mission is to </a:t>
            </a:r>
            <a:r>
              <a:rPr lang="en-US" sz="4000" b="1" i="1" dirty="0">
                <a:latin typeface="Avenir Book" panose="02000503020000020003" pitchFamily="2" charset="0"/>
              </a:rPr>
              <a:t>empower student organizations</a:t>
            </a:r>
            <a:r>
              <a:rPr lang="en-US" sz="4000" dirty="0">
                <a:latin typeface="Avenir Book" panose="02000503020000020003" pitchFamily="2" charset="0"/>
              </a:rPr>
              <a:t>,</a:t>
            </a:r>
            <a:r>
              <a:rPr lang="en-US" sz="4000" b="1" dirty="0">
                <a:latin typeface="Avenir Book" panose="02000503020000020003" pitchFamily="2" charset="0"/>
              </a:rPr>
              <a:t> </a:t>
            </a:r>
            <a:r>
              <a:rPr lang="en-US" sz="4000" dirty="0">
                <a:latin typeface="Avenir Book" panose="02000503020000020003" pitchFamily="2" charset="0"/>
              </a:rPr>
              <a:t>embody student opinions, preserve student integrity, and </a:t>
            </a:r>
            <a:r>
              <a:rPr lang="en-US" sz="4000" b="1" i="1" dirty="0">
                <a:latin typeface="Avenir Book" panose="02000503020000020003" pitchFamily="2" charset="0"/>
              </a:rPr>
              <a:t>enrich the student experience </a:t>
            </a:r>
          </a:p>
          <a:p>
            <a:pPr marL="0" indent="0">
              <a:lnSpc>
                <a:spcPct val="7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  <a:p>
            <a:pPr marL="0" indent="0">
              <a:lnSpc>
                <a:spcPct val="7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  <a:p>
            <a:pPr marL="0" indent="0">
              <a:lnSpc>
                <a:spcPct val="7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b="1" dirty="0">
              <a:latin typeface="Avenir Book" panose="02000503020000020003" pitchFamily="2" charset="0"/>
            </a:endParaRPr>
          </a:p>
          <a:p>
            <a:pPr marL="444500" lvl="1" indent="0">
              <a:lnSpc>
                <a:spcPct val="7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  <a:p>
            <a:pPr>
              <a:lnSpc>
                <a:spcPct val="70000"/>
              </a:lnSpc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1968285"/>
            <a:ext cx="11099801" cy="565688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algn="ctr"/>
            <a:r>
              <a:rPr lang="en-US" sz="8000" spc="0">
                <a:latin typeface="Avenir Medium"/>
              </a:rPr>
              <a:t>Questions?</a:t>
            </a:r>
            <a:endParaRPr lang="en-US" sz="8000" spc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72561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 panose="02000503020000020003" pitchFamily="2" charset="0"/>
              </a:rPr>
              <a:t>Purpose</a:t>
            </a:r>
            <a:endParaRPr sz="54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mportant bullet…">
            <a:extLst>
              <a:ext uri="{FF2B5EF4-FFF2-40B4-BE49-F238E27FC236}">
                <a16:creationId xmlns:a16="http://schemas.microsoft.com/office/drawing/2014/main" id="{E6024E71-2EA6-A24B-900F-C309FA869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3676" y="1490258"/>
            <a:ext cx="11099801" cy="595910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2400" dirty="0">
              <a:latin typeface="Avenir Book" panose="02000503020000020003" pitchFamily="2" charset="0"/>
            </a:endParaRPr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 panose="02000503020000020003" pitchFamily="2" charset="0"/>
            </a:endParaRPr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/>
            </a:endParaRPr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/>
            </a:endParaRPr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sz="3400" dirty="0">
              <a:latin typeface="Avenir Book"/>
            </a:endParaRPr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4400" dirty="0">
                <a:latin typeface="Avenir Book"/>
              </a:rPr>
              <a:t>Our goal is to allow students to: </a:t>
            </a:r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/>
            </a:endParaRPr>
          </a:p>
          <a:p>
            <a:pPr marL="0" indent="0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/>
            </a:endParaRPr>
          </a:p>
          <a:p>
            <a:pPr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latin typeface="Avenir Book"/>
              </a:rPr>
              <a:t>Have a widespread impact on the student experience at GT</a:t>
            </a:r>
          </a:p>
          <a:p>
            <a:pPr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latin typeface="Avenir Book"/>
              </a:rPr>
              <a:t>Bring new and enriching cultural experiences onto campus </a:t>
            </a:r>
          </a:p>
          <a:p>
            <a:pPr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>
                <a:latin typeface="Avenir Book"/>
              </a:rPr>
              <a:t>Empower student activities and encourage student leadership</a:t>
            </a:r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/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/>
          </a:p>
          <a:p>
            <a:pPr marL="0" indent="0" algn="ctr"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/>
            </a:endParaRPr>
          </a:p>
          <a:p>
            <a:pPr>
              <a:lnSpc>
                <a:spcPct val="70000"/>
              </a:lnSpc>
              <a:spcBef>
                <a:spcPts val="1600"/>
              </a:spcBef>
              <a:buSzPct val="100000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/>
            </a:endParaRPr>
          </a:p>
          <a:p>
            <a:pPr marL="0" indent="0">
              <a:lnSpc>
                <a:spcPct val="7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b="1" dirty="0">
              <a:latin typeface="Avenir Book"/>
            </a:endParaRPr>
          </a:p>
          <a:p>
            <a:pPr marL="444500" lvl="1" indent="0">
              <a:lnSpc>
                <a:spcPct val="70000"/>
              </a:lnSpc>
              <a:spcBef>
                <a:spcPts val="1600"/>
              </a:spcBef>
              <a:buSzPct val="100000"/>
              <a:buNone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/>
            </a:endParaRPr>
          </a:p>
          <a:p>
            <a:pPr>
              <a:lnSpc>
                <a:spcPct val="70000"/>
              </a:lnSpc>
              <a:spcBef>
                <a:spcPts val="1600"/>
              </a:spcBef>
              <a:buSzPct val="100000"/>
              <a:buFont typeface="Wingdings" pitchFamily="2" charset="2"/>
              <a:buChar char="Ø"/>
              <a:defRPr sz="2400">
                <a:latin typeface="Georgia"/>
                <a:ea typeface="Georgia"/>
                <a:cs typeface="Georgia"/>
                <a:sym typeface="Georgia"/>
              </a:defRPr>
            </a:pPr>
            <a:endParaRPr lang="en-US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331221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1968285"/>
            <a:ext cx="11099801" cy="565688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algn="ctr"/>
            <a:r>
              <a:rPr lang="en-US" sz="8000" spc="0" dirty="0">
                <a:latin typeface="Avenir Medium" panose="02000503020000020003" pitchFamily="2" charset="0"/>
              </a:rPr>
              <a:t>HOW DO WE  ACHIEVE THIS?</a:t>
            </a:r>
            <a:endParaRPr sz="80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184419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 panose="02000503020000020003" pitchFamily="2" charset="0"/>
              </a:rPr>
              <a:t>Providing Widespread Impact</a:t>
            </a:r>
            <a:endParaRPr sz="54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15400-E9D2-6F49-BD99-6819276A4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96" y="1614703"/>
            <a:ext cx="3815224" cy="2545816"/>
          </a:xfrm>
          <a:prstGeom prst="rect">
            <a:avLst/>
          </a:prstGeom>
          <a:ln>
            <a:solidFill>
              <a:srgbClr val="B3A369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B80C6-EFD9-4146-B587-3C7732B05E9C}"/>
              </a:ext>
            </a:extLst>
          </p:cNvPr>
          <p:cNvSpPr txBox="1"/>
          <p:nvPr/>
        </p:nvSpPr>
        <p:spPr>
          <a:xfrm>
            <a:off x="4185423" y="4198337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sym typeface="Helvetica Neue"/>
              </a:rPr>
              <a:t>Homecoming Concert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9F12ED-AC89-E545-A92F-82EA4D319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50" y="1614703"/>
            <a:ext cx="3818725" cy="2545817"/>
          </a:xfrm>
          <a:prstGeom prst="rect">
            <a:avLst/>
          </a:prstGeom>
          <a:ln>
            <a:solidFill>
              <a:srgbClr val="B3A369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61E7D3-5FCE-294A-B16E-05C02F7148C9}"/>
              </a:ext>
            </a:extLst>
          </p:cNvPr>
          <p:cNvSpPr txBox="1"/>
          <p:nvPr/>
        </p:nvSpPr>
        <p:spPr>
          <a:xfrm>
            <a:off x="8497652" y="4198337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sym typeface="Helvetica Neue"/>
              </a:rPr>
              <a:t>Night at Six Flags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4CE26-119F-544F-A995-BF6B25D58B30}"/>
              </a:ext>
            </a:extLst>
          </p:cNvPr>
          <p:cNvSpPr txBox="1"/>
          <p:nvPr/>
        </p:nvSpPr>
        <p:spPr>
          <a:xfrm>
            <a:off x="1767924" y="1594863"/>
            <a:ext cx="1859797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2060"/>
                </a:solidFill>
                <a:latin typeface="Avenir Medium" panose="02000503020000020003" pitchFamily="2" charset="0"/>
              </a:rPr>
              <a:t>SCPC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rgbClr val="002060"/>
              </a:solidFill>
              <a:latin typeface="Avenir Medium" panose="02000503020000020003" pitchFamily="2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0" dirty="0">
                <a:solidFill>
                  <a:srgbClr val="002060"/>
                </a:solidFill>
                <a:latin typeface="Avenir Medium" panose="02000503020000020003" pitchFamily="2" charset="0"/>
              </a:rPr>
              <a:t>45</a:t>
            </a:r>
            <a:endParaRPr lang="en-US" b="0" dirty="0">
              <a:solidFill>
                <a:srgbClr val="002060"/>
              </a:solidFill>
              <a:latin typeface="Avenir Medium" panose="02000503020000020003" pitchFamily="2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rgbClr val="B3A369"/>
                </a:solidFill>
                <a:latin typeface="Avenir Medium" panose="02000503020000020003" pitchFamily="2" charset="0"/>
              </a:rPr>
              <a:t>events</a:t>
            </a:r>
            <a:endParaRPr lang="en-US" sz="2800" b="0" dirty="0">
              <a:solidFill>
                <a:srgbClr val="B3A369"/>
              </a:solidFill>
              <a:latin typeface="Avenir Medium" panose="02000503020000020003" pitchFamily="2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rgbClr val="002060"/>
              </a:solidFill>
              <a:latin typeface="Avenir Medium" panose="02000503020000020003" pitchFamily="2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Avenir Book" panose="02000503020000020003" pitchFamily="2" charset="0"/>
                <a:sym typeface="Helvetica Neue"/>
              </a:rPr>
              <a:t>25,000+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B3A369"/>
                </a:solidFill>
                <a:effectLst/>
                <a:uFillTx/>
                <a:latin typeface="Avenir Book" panose="02000503020000020003" pitchFamily="2" charset="0"/>
                <a:sym typeface="Helvetica Neue"/>
              </a:rPr>
              <a:t>students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D0C75C-5028-084A-9BBD-01903261E9D0}"/>
              </a:ext>
            </a:extLst>
          </p:cNvPr>
          <p:cNvSpPr txBox="1"/>
          <p:nvPr/>
        </p:nvSpPr>
        <p:spPr>
          <a:xfrm>
            <a:off x="1767924" y="5286158"/>
            <a:ext cx="1859797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2060"/>
                </a:solidFill>
                <a:latin typeface="Avenir Medium" panose="02000503020000020003" pitchFamily="2" charset="0"/>
              </a:rPr>
              <a:t>ORGT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rgbClr val="002060"/>
              </a:solidFill>
              <a:latin typeface="Avenir Medium" panose="02000503020000020003" pitchFamily="2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0" dirty="0">
                <a:solidFill>
                  <a:srgbClr val="002060"/>
                </a:solidFill>
                <a:latin typeface="Avenir Medium" panose="02000503020000020003" pitchFamily="2" charset="0"/>
              </a:rPr>
              <a:t>160+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rgbClr val="B3A369"/>
                </a:solidFill>
                <a:latin typeface="Avenir Medium" panose="02000503020000020003" pitchFamily="2" charset="0"/>
              </a:rPr>
              <a:t>excursions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rgbClr val="002060"/>
              </a:solidFill>
              <a:latin typeface="Avenir Medium" panose="02000503020000020003" pitchFamily="2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0" dirty="0">
                <a:solidFill>
                  <a:srgbClr val="002060"/>
                </a:solidFill>
                <a:latin typeface="Avenir Medium" panose="02000503020000020003" pitchFamily="2" charset="0"/>
              </a:rPr>
              <a:t>150,000+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rgbClr val="B3A369"/>
                </a:solidFill>
                <a:latin typeface="Avenir Medium" panose="02000503020000020003" pitchFamily="2" charset="0"/>
              </a:rPr>
              <a:t>contact hours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rgbClr val="002060"/>
              </a:solidFill>
              <a:latin typeface="Avenir Medium" panose="02000503020000020003" pitchFamily="2" charset="0"/>
            </a:endParaRPr>
          </a:p>
        </p:txBody>
      </p:sp>
      <p:pic>
        <p:nvPicPr>
          <p:cNvPr id="4" name="Picture 3" descr="A group of people riding on top of a mountain&#10;&#10;Description automatically generated">
            <a:extLst>
              <a:ext uri="{FF2B5EF4-FFF2-40B4-BE49-F238E27FC236}">
                <a16:creationId xmlns:a16="http://schemas.microsoft.com/office/drawing/2014/main" id="{E4AFEBA5-23F5-D34A-9CBD-0DBDBE1C9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50" y="5441019"/>
            <a:ext cx="3858296" cy="2549231"/>
          </a:xfrm>
          <a:prstGeom prst="rect">
            <a:avLst/>
          </a:prstGeom>
          <a:ln>
            <a:solidFill>
              <a:srgbClr val="B3A369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53D58D-6656-AF46-B12E-3AD2BEA5DC19}"/>
              </a:ext>
            </a:extLst>
          </p:cNvPr>
          <p:cNvSpPr txBox="1"/>
          <p:nvPr/>
        </p:nvSpPr>
        <p:spPr>
          <a:xfrm>
            <a:off x="4176270" y="8168998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sym typeface="Helvetica Neue"/>
              </a:rPr>
              <a:t>Backpacking</a:t>
            </a:r>
          </a:p>
        </p:txBody>
      </p:sp>
      <p:pic>
        <p:nvPicPr>
          <p:cNvPr id="9" name="Picture 8" descr="A group of people riding skis down a river&#10;&#10;Description automatically generated">
            <a:extLst>
              <a:ext uri="{FF2B5EF4-FFF2-40B4-BE49-F238E27FC236}">
                <a16:creationId xmlns:a16="http://schemas.microsoft.com/office/drawing/2014/main" id="{640696C8-946B-2446-AC2A-67C27D34D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61" y="5441019"/>
            <a:ext cx="3694814" cy="2545817"/>
          </a:xfrm>
          <a:prstGeom prst="rect">
            <a:avLst/>
          </a:prstGeom>
          <a:ln>
            <a:solidFill>
              <a:srgbClr val="B3A369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777CED-567B-6F43-9763-4306EB0C61E3}"/>
              </a:ext>
            </a:extLst>
          </p:cNvPr>
          <p:cNvSpPr txBox="1"/>
          <p:nvPr/>
        </p:nvSpPr>
        <p:spPr>
          <a:xfrm>
            <a:off x="8497652" y="8190807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sym typeface="Helvetica Neue"/>
              </a:rPr>
              <a:t>Cascading</a:t>
            </a:r>
          </a:p>
        </p:txBody>
      </p:sp>
    </p:spTree>
    <p:extLst>
      <p:ext uri="{BB962C8B-B14F-4D97-AF65-F5344CB8AC3E}">
        <p14:creationId xmlns:p14="http://schemas.microsoft.com/office/powerpoint/2010/main" val="31210278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 panose="02000503020000020003" pitchFamily="2" charset="0"/>
              </a:rPr>
              <a:t>Preserving Campus Tradition</a:t>
            </a:r>
            <a:endParaRPr sz="54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15400-E9D2-6F49-BD99-6819276A4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568" y="1653669"/>
            <a:ext cx="4274799" cy="2849866"/>
          </a:xfrm>
          <a:prstGeom prst="rect">
            <a:avLst/>
          </a:prstGeom>
          <a:ln>
            <a:solidFill>
              <a:srgbClr val="B3A369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B80C6-EFD9-4146-B587-3C7732B05E9C}"/>
              </a:ext>
            </a:extLst>
          </p:cNvPr>
          <p:cNvSpPr txBox="1"/>
          <p:nvPr/>
        </p:nvSpPr>
        <p:spPr>
          <a:xfrm>
            <a:off x="2971207" y="4565480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>
                <a:latin typeface="Avenir Next LT Pro"/>
              </a:rPr>
              <a:t> Ramblin' Reck Club, Mini 500</a:t>
            </a:r>
            <a:endParaRPr lang="en-US">
              <a:latin typeface="Avenir Next LT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9F12ED-AC89-E545-A92F-82EA4D319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9463" y="1653669"/>
            <a:ext cx="4274800" cy="2849866"/>
          </a:xfrm>
          <a:prstGeom prst="rect">
            <a:avLst/>
          </a:prstGeom>
          <a:ln>
            <a:solidFill>
              <a:srgbClr val="B3A369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570DF3-244E-BE40-870F-06A77D98C639}"/>
              </a:ext>
            </a:extLst>
          </p:cNvPr>
          <p:cNvSpPr txBox="1"/>
          <p:nvPr/>
        </p:nvSpPr>
        <p:spPr>
          <a:xfrm>
            <a:off x="8318103" y="4578196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SCPC, Midnight Breakfast</a:t>
            </a:r>
          </a:p>
        </p:txBody>
      </p:sp>
      <p:pic>
        <p:nvPicPr>
          <p:cNvPr id="2" name="Picture 3" descr="A piano keyboard sitting on top of a wooden table&#10;&#10;Description generated with high confidence">
            <a:extLst>
              <a:ext uri="{FF2B5EF4-FFF2-40B4-BE49-F238E27FC236}">
                <a16:creationId xmlns:a16="http://schemas.microsoft.com/office/drawing/2014/main" id="{1840A171-FA91-480D-A20F-90843D2B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519" y="5272693"/>
            <a:ext cx="4262100" cy="2853998"/>
          </a:xfrm>
          <a:prstGeom prst="rect">
            <a:avLst/>
          </a:prstGeom>
          <a:ln>
            <a:solidFill>
              <a:srgbClr val="B3A369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0C0C09-562B-40E8-A5C6-FBF60F4FC162}"/>
              </a:ext>
            </a:extLst>
          </p:cNvPr>
          <p:cNvSpPr txBox="1"/>
          <p:nvPr/>
        </p:nvSpPr>
        <p:spPr>
          <a:xfrm>
            <a:off x="2971372" y="8223135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/>
              </a:rPr>
              <a:t> Ramblin' </a:t>
            </a:r>
            <a:r>
              <a:rPr lang="en-US" sz="1600" b="0" i="1" dirty="0" err="1">
                <a:latin typeface="Avenir Book"/>
              </a:rPr>
              <a:t>Reck</a:t>
            </a:r>
            <a:r>
              <a:rPr lang="en-US" sz="1600" b="0" i="1" dirty="0">
                <a:latin typeface="Avenir Book"/>
              </a:rPr>
              <a:t> Club, T-Book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8E213E-4445-5546-A8FE-57EBDE992223}"/>
              </a:ext>
            </a:extLst>
          </p:cNvPr>
          <p:cNvSpPr txBox="1"/>
          <p:nvPr/>
        </p:nvSpPr>
        <p:spPr>
          <a:xfrm>
            <a:off x="8329796" y="8223135"/>
            <a:ext cx="316116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/>
              </a:rPr>
              <a:t>Student Publications, Technique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65508-BB72-6D4D-AB72-690DBA1F90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0109" y="5136252"/>
            <a:ext cx="3873247" cy="2954849"/>
          </a:xfrm>
          <a:prstGeom prst="rect">
            <a:avLst/>
          </a:prstGeom>
          <a:ln>
            <a:solidFill>
              <a:srgbClr val="B3A369"/>
            </a:solidFill>
          </a:ln>
        </p:spPr>
      </p:pic>
    </p:spTree>
    <p:extLst>
      <p:ext uri="{BB962C8B-B14F-4D97-AF65-F5344CB8AC3E}">
        <p14:creationId xmlns:p14="http://schemas.microsoft.com/office/powerpoint/2010/main" val="35007963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 panose="02000503020000020003" pitchFamily="2" charset="0"/>
              </a:rPr>
              <a:t>Enriching Cultural Experiences</a:t>
            </a:r>
            <a:endParaRPr sz="5400" spc="0" dirty="0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B80C6-EFD9-4146-B587-3C7732B05E9C}"/>
              </a:ext>
            </a:extLst>
          </p:cNvPr>
          <p:cNvSpPr txBox="1"/>
          <p:nvPr/>
        </p:nvSpPr>
        <p:spPr>
          <a:xfrm>
            <a:off x="2971207" y="4565480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>
                <a:latin typeface="Avenir Book"/>
              </a:rPr>
              <a:t>India Club, </a:t>
            </a:r>
            <a:r>
              <a:rPr lang="en-US" sz="1600" b="0" i="1" err="1">
                <a:latin typeface="Avenir Book"/>
              </a:rPr>
              <a:t>Garba</a:t>
            </a:r>
            <a:endParaRPr lang="en-US" sz="1600" b="0" i="1" err="1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570DF3-244E-BE40-870F-06A77D98C639}"/>
              </a:ext>
            </a:extLst>
          </p:cNvPr>
          <p:cNvSpPr txBox="1"/>
          <p:nvPr/>
        </p:nvSpPr>
        <p:spPr>
          <a:xfrm>
            <a:off x="8318103" y="4578196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>
                <a:latin typeface="Avenir Book"/>
              </a:rPr>
              <a:t>VSA, Moon Fest</a:t>
            </a:r>
            <a:endParaRPr lang="en-US" sz="1600" b="0" i="1" dirty="0">
              <a:latin typeface="Avenir Book" panose="0200050302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29FB78-83B1-B240-975F-E0FA1A5B0B70}"/>
              </a:ext>
            </a:extLst>
          </p:cNvPr>
          <p:cNvSpPr txBox="1"/>
          <p:nvPr/>
        </p:nvSpPr>
        <p:spPr>
          <a:xfrm>
            <a:off x="8524833" y="8225191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ASA, Taste of Africa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35A222-5633-F647-A725-32FAA198AFC4}"/>
              </a:ext>
            </a:extLst>
          </p:cNvPr>
          <p:cNvSpPr txBox="1"/>
          <p:nvPr/>
        </p:nvSpPr>
        <p:spPr>
          <a:xfrm>
            <a:off x="2971207" y="8154052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GTIA, Night Market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F2AA1-3A78-3641-9652-5B2A70A6B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57" y="5197178"/>
            <a:ext cx="4270610" cy="2847074"/>
          </a:xfrm>
          <a:prstGeom prst="rect">
            <a:avLst/>
          </a:prstGeom>
          <a:ln>
            <a:solidFill>
              <a:srgbClr val="B3A369"/>
            </a:solidFill>
          </a:ln>
        </p:spPr>
      </p:pic>
      <p:pic>
        <p:nvPicPr>
          <p:cNvPr id="2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0B4F63CC-0311-4030-AD39-7E10BC40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871" y="1474088"/>
            <a:ext cx="4225747" cy="2804160"/>
          </a:xfrm>
          <a:prstGeom prst="rect">
            <a:avLst/>
          </a:prstGeom>
          <a:ln>
            <a:solidFill>
              <a:srgbClr val="B3A369"/>
            </a:solidFill>
          </a:ln>
        </p:spPr>
      </p:pic>
      <p:pic>
        <p:nvPicPr>
          <p:cNvPr id="6" name="Picture 6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7F23BCBA-10CF-4F60-A44A-C604A9503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535" y="1475756"/>
            <a:ext cx="4225747" cy="2801303"/>
          </a:xfrm>
          <a:prstGeom prst="rect">
            <a:avLst/>
          </a:prstGeom>
          <a:ln>
            <a:solidFill>
              <a:srgbClr val="B3A369"/>
            </a:solidFill>
          </a:ln>
        </p:spPr>
      </p:pic>
      <p:pic>
        <p:nvPicPr>
          <p:cNvPr id="3" name="Picture 6" descr="A picture containing person, woman, front, holding&#10;&#10;Description generated with very high confidence">
            <a:extLst>
              <a:ext uri="{FF2B5EF4-FFF2-40B4-BE49-F238E27FC236}">
                <a16:creationId xmlns:a16="http://schemas.microsoft.com/office/drawing/2014/main" id="{C07B641C-AF0B-4B32-8491-82CD5149D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627" y="5201379"/>
            <a:ext cx="4317193" cy="2852325"/>
          </a:xfrm>
          <a:prstGeom prst="rect">
            <a:avLst/>
          </a:prstGeom>
          <a:ln>
            <a:solidFill>
              <a:srgbClr val="B3A369"/>
            </a:solidFill>
          </a:ln>
        </p:spPr>
      </p:pic>
    </p:spTree>
    <p:extLst>
      <p:ext uri="{BB962C8B-B14F-4D97-AF65-F5344CB8AC3E}">
        <p14:creationId xmlns:p14="http://schemas.microsoft.com/office/powerpoint/2010/main" val="39603660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099801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5400" spc="0" dirty="0">
                <a:latin typeface="Avenir Medium"/>
              </a:rPr>
              <a:t>Empowering Student Activities</a:t>
            </a:r>
            <a:endParaRPr sz="5400" spc="0" dirty="0" err="1">
              <a:latin typeface="Avenir Medium" panose="02000503020000020003" pitchFamily="2" charset="0"/>
            </a:endParaRPr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015400-E9D2-6F49-BD99-6819276A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567" y="1657682"/>
            <a:ext cx="4568643" cy="3037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B80C6-EFD9-4146-B587-3C7732B05E9C}"/>
              </a:ext>
            </a:extLst>
          </p:cNvPr>
          <p:cNvSpPr txBox="1"/>
          <p:nvPr/>
        </p:nvSpPr>
        <p:spPr>
          <a:xfrm>
            <a:off x="3031292" y="4699166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GT Solar Racing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570DF3-244E-BE40-870F-06A77D98C639}"/>
              </a:ext>
            </a:extLst>
          </p:cNvPr>
          <p:cNvSpPr txBox="1"/>
          <p:nvPr/>
        </p:nvSpPr>
        <p:spPr>
          <a:xfrm>
            <a:off x="8331105" y="4695211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GT Crew</a:t>
            </a:r>
          </a:p>
        </p:txBody>
      </p:sp>
      <p:pic>
        <p:nvPicPr>
          <p:cNvPr id="2" name="Picture 3" descr="A group of people standing on a stage&#10;&#10;Description generated with very high confidence">
            <a:extLst>
              <a:ext uri="{FF2B5EF4-FFF2-40B4-BE49-F238E27FC236}">
                <a16:creationId xmlns:a16="http://schemas.microsoft.com/office/drawing/2014/main" id="{2EC7BC3E-519E-467D-9142-15378A766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14" y="5612527"/>
            <a:ext cx="4566624" cy="29997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A6FEAA-1669-49BD-BB4E-54DCE2C1D88A}"/>
              </a:ext>
            </a:extLst>
          </p:cNvPr>
          <p:cNvSpPr txBox="1"/>
          <p:nvPr/>
        </p:nvSpPr>
        <p:spPr>
          <a:xfrm>
            <a:off x="2920041" y="8713707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/>
              </a:rPr>
              <a:t>DramaTech Theatre</a:t>
            </a:r>
            <a:endParaRPr lang="en-US" dirty="0"/>
          </a:p>
        </p:txBody>
      </p:sp>
      <p:pic>
        <p:nvPicPr>
          <p:cNvPr id="4" name="Picture 5" descr="A group of people rowing a boat in a body of water&#10;&#10;Description generated with very high confidence">
            <a:extLst>
              <a:ext uri="{FF2B5EF4-FFF2-40B4-BE49-F238E27FC236}">
                <a16:creationId xmlns:a16="http://schemas.microsoft.com/office/drawing/2014/main" id="{C760B0BD-AD1B-4680-A5BF-D568FE911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90" r="-75" b="153"/>
          <a:stretch/>
        </p:blipFill>
        <p:spPr>
          <a:xfrm>
            <a:off x="7625524" y="1653547"/>
            <a:ext cx="4463177" cy="2980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E142A2-2A60-4846-9B49-88B5176E0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4798"/>
          <a:stretch/>
        </p:blipFill>
        <p:spPr>
          <a:xfrm>
            <a:off x="7824000" y="5590466"/>
            <a:ext cx="4277728" cy="30217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B88EDF-44FC-4EF8-BD43-3BBAC979C816}"/>
              </a:ext>
            </a:extLst>
          </p:cNvPr>
          <p:cNvSpPr txBox="1"/>
          <p:nvPr/>
        </p:nvSpPr>
        <p:spPr>
          <a:xfrm>
            <a:off x="8348352" y="8777820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/>
              </a:rPr>
              <a:t>Alternative Service Breaks</a:t>
            </a:r>
          </a:p>
        </p:txBody>
      </p: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839114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ONE LINE HEADER - 64 pt font"/>
          <p:cNvSpPr txBox="1">
            <a:spLocks noGrp="1"/>
          </p:cNvSpPr>
          <p:nvPr>
            <p:ph type="title"/>
          </p:nvPr>
        </p:nvSpPr>
        <p:spPr>
          <a:xfrm>
            <a:off x="1373676" y="254000"/>
            <a:ext cx="11631124" cy="13607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400" spc="448">
                <a:solidFill>
                  <a:srgbClr val="30506D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lang="en-US" sz="4800" spc="0" dirty="0">
                <a:latin typeface="Avenir Medium"/>
              </a:rPr>
              <a:t>Expanding Student Government's Impact</a:t>
            </a:r>
            <a:endParaRPr lang="en-US" sz="6000" dirty="0"/>
          </a:p>
        </p:txBody>
      </p:sp>
      <p:grpSp>
        <p:nvGrpSpPr>
          <p:cNvPr id="157" name="Group"/>
          <p:cNvGrpSpPr/>
          <p:nvPr/>
        </p:nvGrpSpPr>
        <p:grpSpPr>
          <a:xfrm>
            <a:off x="747189" y="-14903"/>
            <a:ext cx="523282" cy="9833952"/>
            <a:chOff x="0" y="0"/>
            <a:chExt cx="523281" cy="9833951"/>
          </a:xfrm>
        </p:grpSpPr>
        <p:sp>
          <p:nvSpPr>
            <p:cNvPr id="147" name="Rectangle"/>
            <p:cNvSpPr/>
            <p:nvPr/>
          </p:nvSpPr>
          <p:spPr>
            <a:xfrm>
              <a:off x="0" y="49871"/>
              <a:ext cx="523282" cy="97840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Rectangle"/>
            <p:cNvSpPr/>
            <p:nvPr/>
          </p:nvSpPr>
          <p:spPr>
            <a:xfrm>
              <a:off x="0" y="49871"/>
              <a:ext cx="523282" cy="88696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49871"/>
              <a:ext cx="523282" cy="70408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49871"/>
              <a:ext cx="523282" cy="79552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1" name="Rectangle"/>
            <p:cNvSpPr/>
            <p:nvPr/>
          </p:nvSpPr>
          <p:spPr>
            <a:xfrm>
              <a:off x="0" y="0"/>
              <a:ext cx="523282" cy="24688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523282" cy="1554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523282" cy="42976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Rectangle"/>
            <p:cNvSpPr/>
            <p:nvPr/>
          </p:nvSpPr>
          <p:spPr>
            <a:xfrm>
              <a:off x="0" y="0"/>
              <a:ext cx="523282" cy="52120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0"/>
              <a:ext cx="523282" cy="6126481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0" y="0"/>
              <a:ext cx="523282" cy="3383280"/>
            </a:xfrm>
            <a:prstGeom prst="rect">
              <a:avLst/>
            </a:prstGeom>
            <a:solidFill>
              <a:srgbClr val="BC9B6A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58" name="gold_sga_logo.png" descr="gold_sga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47317" y="8150530"/>
            <a:ext cx="1490473" cy="149047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B80C6-EFD9-4146-B587-3C7732B05E9C}"/>
              </a:ext>
            </a:extLst>
          </p:cNvPr>
          <p:cNvSpPr txBox="1"/>
          <p:nvPr/>
        </p:nvSpPr>
        <p:spPr>
          <a:xfrm>
            <a:off x="2971207" y="4565480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Graduate Picnic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570DF3-244E-BE40-870F-06A77D98C639}"/>
              </a:ext>
            </a:extLst>
          </p:cNvPr>
          <p:cNvSpPr txBox="1"/>
          <p:nvPr/>
        </p:nvSpPr>
        <p:spPr>
          <a:xfrm>
            <a:off x="8318103" y="4578196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Get </a:t>
            </a:r>
            <a:r>
              <a:rPr lang="en-US" sz="1600" b="0" i="1" dirty="0" err="1">
                <a:latin typeface="Avenir Book" panose="02000503020000020003" pitchFamily="2" charset="0"/>
              </a:rPr>
              <a:t>Wasteless</a:t>
            </a:r>
            <a:endParaRPr lang="en-US" sz="1600" b="0" i="1" dirty="0">
              <a:latin typeface="Avenir Book" panose="0200050302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A2931-81A1-074E-938F-F80FFF97A722}"/>
              </a:ext>
            </a:extLst>
          </p:cNvPr>
          <p:cNvSpPr txBox="1"/>
          <p:nvPr/>
        </p:nvSpPr>
        <p:spPr>
          <a:xfrm>
            <a:off x="2971207" y="7516257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Up with the White and Gold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C47696-F2E5-8641-A0CF-90E5CC180047}"/>
              </a:ext>
            </a:extLst>
          </p:cNvPr>
          <p:cNvSpPr txBox="1"/>
          <p:nvPr/>
        </p:nvSpPr>
        <p:spPr>
          <a:xfrm>
            <a:off x="8318103" y="7641437"/>
            <a:ext cx="301752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0" i="1" dirty="0">
                <a:latin typeface="Avenir Book" panose="02000503020000020003" pitchFamily="2" charset="0"/>
              </a:rPr>
              <a:t>Petting Zoo</a:t>
            </a:r>
          </a:p>
        </p:txBody>
      </p:sp>
      <p:pic>
        <p:nvPicPr>
          <p:cNvPr id="3" name="Picture 2" descr="A group of people standing next to a teddy bear&#10;&#10;Description automatically generated">
            <a:extLst>
              <a:ext uri="{FF2B5EF4-FFF2-40B4-BE49-F238E27FC236}">
                <a16:creationId xmlns:a16="http://schemas.microsoft.com/office/drawing/2014/main" id="{83D7E011-3326-C34D-A82D-8AC16F613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03" y="5073436"/>
            <a:ext cx="3326444" cy="2487250"/>
          </a:xfrm>
          <a:prstGeom prst="rect">
            <a:avLst/>
          </a:prstGeom>
          <a:ln>
            <a:solidFill>
              <a:srgbClr val="B3A369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17AA24-68D9-BF41-A670-6155A0040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88" y="1762645"/>
            <a:ext cx="3706358" cy="2667608"/>
          </a:xfrm>
          <a:prstGeom prst="rect">
            <a:avLst/>
          </a:prstGeom>
          <a:ln>
            <a:solidFill>
              <a:srgbClr val="B3A369"/>
            </a:solidFill>
          </a:ln>
        </p:spPr>
      </p:pic>
      <p:pic>
        <p:nvPicPr>
          <p:cNvPr id="7" name="Picture 6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9979DADD-6110-8944-8F91-ABBBFC08C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88" y="4929931"/>
            <a:ext cx="3732828" cy="2487250"/>
          </a:xfrm>
          <a:prstGeom prst="rect">
            <a:avLst/>
          </a:prstGeom>
          <a:ln>
            <a:solidFill>
              <a:srgbClr val="B3A369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C242D-2BD4-1548-968E-EB49DD6A2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3641" y="1844689"/>
            <a:ext cx="3326443" cy="2500489"/>
          </a:xfrm>
          <a:prstGeom prst="rect">
            <a:avLst/>
          </a:prstGeom>
          <a:ln>
            <a:solidFill>
              <a:srgbClr val="B3A369"/>
            </a:solidFill>
          </a:ln>
        </p:spPr>
      </p:pic>
    </p:spTree>
    <p:extLst>
      <p:ext uri="{BB962C8B-B14F-4D97-AF65-F5344CB8AC3E}">
        <p14:creationId xmlns:p14="http://schemas.microsoft.com/office/powerpoint/2010/main" val="83893298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8838</TotalTime>
  <Words>374</Words>
  <Application>Microsoft Office PowerPoint</Application>
  <PresentationFormat>Custom</PresentationFormat>
  <Paragraphs>134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Avenir Book</vt:lpstr>
      <vt:lpstr>Avenir Medium</vt:lpstr>
      <vt:lpstr>Avenir Next</vt:lpstr>
      <vt:lpstr>Avenir Next LT Pro</vt:lpstr>
      <vt:lpstr>Avenir Next Medium</vt:lpstr>
      <vt:lpstr>Avenir Next Ultra Light</vt:lpstr>
      <vt:lpstr>Avenir Roman</vt:lpstr>
      <vt:lpstr>DIN Condensed</vt:lpstr>
      <vt:lpstr>Franklin Gothic Medium</vt:lpstr>
      <vt:lpstr>Georgia</vt:lpstr>
      <vt:lpstr>Helvetica Neue</vt:lpstr>
      <vt:lpstr>Helvetica Neue Light</vt:lpstr>
      <vt:lpstr>Helvetica Neue Medium</vt:lpstr>
      <vt:lpstr>Helvetica Neue Thin</vt:lpstr>
      <vt:lpstr>Wingdings</vt:lpstr>
      <vt:lpstr>White</vt:lpstr>
      <vt:lpstr>Student Activity Fee</vt:lpstr>
      <vt:lpstr>Overall Mission</vt:lpstr>
      <vt:lpstr>Purpose</vt:lpstr>
      <vt:lpstr>HOW DO WE  ACHIEVE THIS?</vt:lpstr>
      <vt:lpstr>Providing Widespread Impact</vt:lpstr>
      <vt:lpstr>Preserving Campus Tradition</vt:lpstr>
      <vt:lpstr>Enriching Cultural Experiences</vt:lpstr>
      <vt:lpstr>Empowering Student Activities</vt:lpstr>
      <vt:lpstr>Expanding Student Government's Impact</vt:lpstr>
      <vt:lpstr>Allocations Process</vt:lpstr>
      <vt:lpstr>Who Can Request Funding</vt:lpstr>
      <vt:lpstr>PowerPoint Presentation</vt:lpstr>
      <vt:lpstr>Current Financial Situation</vt:lpstr>
      <vt:lpstr>PowerPoint Presentation</vt:lpstr>
      <vt:lpstr>FY2019 - Actuals</vt:lpstr>
      <vt:lpstr>FY2019 - Allocation Breakdown</vt:lpstr>
      <vt:lpstr>FY2019 Deficit</vt:lpstr>
      <vt:lpstr>5 Year Trend</vt:lpstr>
      <vt:lpstr>In the Future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(all caps 86 pt. font)</dc:title>
  <dc:creator>Lynch, Isabel C</dc:creator>
  <cp:lastModifiedBy>Lynch, Isabel C</cp:lastModifiedBy>
  <cp:revision>59</cp:revision>
  <dcterms:modified xsi:type="dcterms:W3CDTF">2019-11-21T18:40:26Z</dcterms:modified>
</cp:coreProperties>
</file>