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73" r:id="rId1"/>
  </p:sldMasterIdLst>
  <p:notesMasterIdLst>
    <p:notesMasterId r:id="rId21"/>
  </p:notesMasterIdLst>
  <p:sldIdLst>
    <p:sldId id="341" r:id="rId2"/>
    <p:sldId id="339" r:id="rId3"/>
    <p:sldId id="340" r:id="rId4"/>
    <p:sldId id="310" r:id="rId5"/>
    <p:sldId id="311" r:id="rId6"/>
    <p:sldId id="313" r:id="rId7"/>
    <p:sldId id="342" r:id="rId8"/>
    <p:sldId id="319" r:id="rId9"/>
    <p:sldId id="343" r:id="rId10"/>
    <p:sldId id="335" r:id="rId11"/>
    <p:sldId id="324" r:id="rId12"/>
    <p:sldId id="337" r:id="rId13"/>
    <p:sldId id="336" r:id="rId14"/>
    <p:sldId id="325" r:id="rId15"/>
    <p:sldId id="327" r:id="rId16"/>
    <p:sldId id="344" r:id="rId17"/>
    <p:sldId id="330" r:id="rId18"/>
    <p:sldId id="333" r:id="rId19"/>
    <p:sldId id="338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6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25" autoAdjust="0"/>
    <p:restoredTop sz="86357" autoAdjust="0"/>
  </p:normalViewPr>
  <p:slideViewPr>
    <p:cSldViewPr>
      <p:cViewPr>
        <p:scale>
          <a:sx n="75" d="100"/>
          <a:sy n="75" d="100"/>
        </p:scale>
        <p:origin x="-3396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hardymon\Desktop\FH-GT%20BACKUP\A.D.%20Projects\STUDENT%20FEE\Student.Fee.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82496719160105"/>
          <c:y val="0.16047662401574803"/>
          <c:w val="0.7826640419947507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Football Season Ticket Sales</c:v>
                </c:pt>
              </c:strCache>
            </c:strRef>
          </c:tx>
          <c:dLbls>
            <c:dLbl>
              <c:idx val="0"/>
              <c:layout>
                <c:manualLayout>
                  <c:x val="-2.0833333333333333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5E-2"/>
                  <c:y val="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083333333333334E-2"/>
                  <c:y val="-5.625024606299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26338</c:v>
                </c:pt>
                <c:pt idx="1">
                  <c:v>24689</c:v>
                </c:pt>
                <c:pt idx="2">
                  <c:v>23269</c:v>
                </c:pt>
                <c:pt idx="3">
                  <c:v>23316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729920"/>
        <c:axId val="29736960"/>
      </c:lineChart>
      <c:catAx>
        <c:axId val="297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736960"/>
        <c:crosses val="autoZero"/>
        <c:auto val="1"/>
        <c:lblAlgn val="ctr"/>
        <c:lblOffset val="100"/>
        <c:noMultiLvlLbl val="0"/>
      </c:catAx>
      <c:valAx>
        <c:axId val="2973696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972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566863517060371"/>
          <c:y val="0.16047662401574803"/>
          <c:w val="0.84141469816272962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Men's Basketball Season Ticket Sales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3E-3"/>
                  <c:y val="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50000000000000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5788</c:v>
                </c:pt>
                <c:pt idx="1">
                  <c:v>4327</c:v>
                </c:pt>
                <c:pt idx="2">
                  <c:v>3790</c:v>
                </c:pt>
                <c:pt idx="3">
                  <c:v>4189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31552"/>
        <c:axId val="29834240"/>
      </c:lineChart>
      <c:catAx>
        <c:axId val="298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834240"/>
        <c:crosses val="autoZero"/>
        <c:auto val="1"/>
        <c:lblAlgn val="ctr"/>
        <c:lblOffset val="100"/>
        <c:noMultiLvlLbl val="0"/>
      </c:catAx>
      <c:valAx>
        <c:axId val="298342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98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Projected </a:t>
            </a:r>
            <a:r>
              <a:rPr lang="en-US" dirty="0" smtClean="0"/>
              <a:t>Personnel </a:t>
            </a:r>
            <a:r>
              <a:rPr lang="en-US" dirty="0"/>
              <a:t>/ Scholarship Expenses</a:t>
            </a:r>
          </a:p>
        </c:rich>
      </c:tx>
      <c:layout>
        <c:manualLayout>
          <c:xMode val="edge"/>
          <c:yMode val="edge"/>
          <c:x val="0.15416919038966284"/>
          <c:y val="3.02058596725082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7066128929007"/>
          <c:y val="0.16780736289542755"/>
          <c:w val="0.8010016964342872"/>
          <c:h val="0.71748480453101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Projected Future Personnel / Scholarship Expenses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FY 13</c:v>
                </c:pt>
                <c:pt idx="1">
                  <c:v>FY 14</c:v>
                </c:pt>
                <c:pt idx="2">
                  <c:v>FY 15</c:v>
                </c:pt>
                <c:pt idx="3">
                  <c:v>FY 16</c:v>
                </c:pt>
                <c:pt idx="4">
                  <c:v>FY 17</c:v>
                </c:pt>
              </c:strCache>
            </c:strRef>
          </c:cat>
          <c:val>
            <c:numRef>
              <c:f>Sheet1!$B$10:$G$10</c:f>
              <c:numCache>
                <c:formatCode>"$"#,##0_);\("$"#,##0\)</c:formatCode>
                <c:ptCount val="6"/>
                <c:pt idx="0">
                  <c:v>30338000</c:v>
                </c:pt>
                <c:pt idx="1">
                  <c:v>30680757.053471599</c:v>
                </c:pt>
                <c:pt idx="2">
                  <c:v>31518224.224621765</c:v>
                </c:pt>
                <c:pt idx="3">
                  <c:v>32386281.191692419</c:v>
                </c:pt>
                <c:pt idx="4">
                  <c:v>33118032.638694368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0704"/>
        <c:axId val="29882240"/>
      </c:lineChart>
      <c:catAx>
        <c:axId val="2988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9882240"/>
        <c:crosses val="autoZero"/>
        <c:auto val="1"/>
        <c:lblAlgn val="ctr"/>
        <c:lblOffset val="100"/>
        <c:noMultiLvlLbl val="0"/>
      </c:catAx>
      <c:valAx>
        <c:axId val="29882240"/>
        <c:scaling>
          <c:orientation val="minMax"/>
        </c:scaling>
        <c:delete val="0"/>
        <c:axPos val="l"/>
        <c:majorGridlines/>
        <c:numFmt formatCode="&quot;$&quot;#,##0_);\(&quot;$&quot;#,##0\)" sourceLinked="0"/>
        <c:majorTickMark val="out"/>
        <c:minorTickMark val="none"/>
        <c:tickLblPos val="nextTo"/>
        <c:crossAx val="2988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Football Season Ticket Sales</a:t>
            </a:r>
          </a:p>
        </c:rich>
      </c:tx>
      <c:layout>
        <c:manualLayout>
          <c:xMode val="edge"/>
          <c:yMode val="edge"/>
          <c:x val="0.12889518924700696"/>
          <c:y val="2.8301886792452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82496719160105"/>
          <c:y val="0.16047662401574803"/>
          <c:w val="0.7826640419947507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Football Season Ticket Sales</c:v>
                </c:pt>
              </c:strCache>
            </c:strRef>
          </c:tx>
          <c:dLbls>
            <c:dLbl>
              <c:idx val="0"/>
              <c:layout>
                <c:manualLayout>
                  <c:x val="-2.0833333333333333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5E-2"/>
                  <c:y val="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083333333333334E-2"/>
                  <c:y val="-5.625024606299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26338</c:v>
                </c:pt>
                <c:pt idx="1">
                  <c:v>24689</c:v>
                </c:pt>
                <c:pt idx="2">
                  <c:v>23269</c:v>
                </c:pt>
                <c:pt idx="3">
                  <c:v>23316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279552"/>
        <c:axId val="32298880"/>
      </c:lineChart>
      <c:catAx>
        <c:axId val="322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298880"/>
        <c:crosses val="autoZero"/>
        <c:auto val="1"/>
        <c:lblAlgn val="ctr"/>
        <c:lblOffset val="100"/>
        <c:noMultiLvlLbl val="0"/>
      </c:catAx>
      <c:valAx>
        <c:axId val="322988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227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Men's Basketball Season Ticket Sales</a:t>
            </a:r>
          </a:p>
        </c:rich>
      </c:tx>
      <c:layout>
        <c:manualLayout>
          <c:xMode val="edge"/>
          <c:yMode val="edge"/>
          <c:x val="0.1354545454545454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66863517060371"/>
          <c:y val="0.16047662401574803"/>
          <c:w val="0.84141469816272962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Men's Basketball Season Ticket Sales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3E-3"/>
                  <c:y val="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431877833452638E-2"/>
                  <c:y val="-5.064102564102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5788</c:v>
                </c:pt>
                <c:pt idx="1">
                  <c:v>4327</c:v>
                </c:pt>
                <c:pt idx="2">
                  <c:v>3790</c:v>
                </c:pt>
                <c:pt idx="3">
                  <c:v>4189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75552"/>
        <c:axId val="32378240"/>
      </c:lineChart>
      <c:catAx>
        <c:axId val="323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78240"/>
        <c:crosses val="autoZero"/>
        <c:auto val="1"/>
        <c:lblAlgn val="ctr"/>
        <c:lblOffset val="100"/>
        <c:noMultiLvlLbl val="0"/>
      </c:catAx>
      <c:valAx>
        <c:axId val="323782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23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565E44-91DC-40DC-A081-1ACFAF395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17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3D1A1-B5DB-4AB7-BB66-2449C0612038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B0F4-81C3-4AD1-85E2-B2F0AA4BDF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6B479-A6B8-4B0C-8637-F2C0C1E648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C58A6-FDA3-47B4-8223-C6FFB01023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4CF64-6F8C-434E-8E65-EC09808DC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AD292-9629-474F-BE6C-EFB0B4033D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20909-6E4C-412B-8514-D10BC57C4A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CE16-7190-4A78-BB67-54375B32EA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955DF-CE8E-4398-809B-EB24EFA235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A6347-3C20-448E-9D8F-49E954892E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1B111D1F-0968-4939-BCF1-B41F6F14E7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0F3C7D5-C3CD-4BE2-80DF-72028877FF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1NFQrhPFPGyq1M&amp;tbnid=WT4au2idqlWATM:&amp;ved=0CAUQjRw&amp;url=http://bigstory.ap.org/photo-gallery/virginia-tech-georgia-tech-9262013&amp;ei=qlt6Us7yOoHWkQfZvYHoCw&amp;bvm=bv.55980276,d.eW0&amp;psig=AFQjCNFVmMLopFAzujZjYv87s6ohqz55Aw&amp;ust=13838369430513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source=images&amp;cd=&amp;cad=rja&amp;docid=qPWjh584T2HaKM&amp;tbnid=zsxXJdzaT3ALQM:&amp;ved=0CAgQjRwwAA&amp;url=http://www.yellowjacketinsider.com/sports/men/baseball/baseball_facilities.html&amp;ei=o4N6UszMCoeDkQf8uIDgCw&amp;psig=AFQjCNGJUk-V34iQ1sVQJ28lwIfC5VLdtg&amp;ust=13838472033009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Mandatory Student Fee Advisory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the Georgia Tech Athletic Association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1" b="66618"/>
          <a:stretch/>
        </p:blipFill>
        <p:spPr bwMode="auto">
          <a:xfrm>
            <a:off x="0" y="5181599"/>
            <a:ext cx="9156700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12800" y="215900"/>
            <a:ext cx="7391400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STRATEGY FOR ADDRESSING FINANCIAL CHALLENGES: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2800" y="1676400"/>
            <a:ext cx="7302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080808"/>
                </a:solidFill>
                <a:latin typeface="+mn-lt"/>
              </a:rPr>
              <a:t>The GTAA requests the assistance of the MSFAC and all student leadership in working to reverse these trends: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5144455"/>
              </p:ext>
            </p:extLst>
          </p:nvPr>
        </p:nvGraphicFramePr>
        <p:xfrm>
          <a:off x="215900" y="2743200"/>
          <a:ext cx="423545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82981719"/>
              </p:ext>
            </p:extLst>
          </p:nvPr>
        </p:nvGraphicFramePr>
        <p:xfrm>
          <a:off x="4724400" y="2743200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 descr="G-tech bee 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368300" y="-5715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1447800"/>
            <a:ext cx="8305800" cy="1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80808"/>
                </a:solidFill>
                <a:latin typeface="+mn-lt"/>
              </a:rPr>
              <a:t>Student attendance was excellent during 2013 football season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80808"/>
                </a:solidFill>
                <a:latin typeface="+mn-lt"/>
              </a:rPr>
              <a:t>Student enthusiasm and support greatly impacted team performance and game day environment</a:t>
            </a:r>
            <a:endParaRPr lang="en-US" sz="22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35100" y="488375"/>
            <a:ext cx="6286501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WE ARE ON THE RIGHT TRACK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inaryapi.ap.org/1a532388308b491082a8c05296f726dc/940x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971798"/>
            <a:ext cx="48768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131" name="Picture 35" descr="http://s.wsj.net/public/resources/images/PJ-BQ748_SP_STU_G_20130925164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3962400" cy="2643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050" y="1600200"/>
            <a:ext cx="8369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Wall Street Journal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Sept. 26, 2013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u="sng" dirty="0" smtClean="0">
                <a:solidFill>
                  <a:srgbClr val="080808"/>
                </a:solidFill>
              </a:rPr>
              <a:t>Declining </a:t>
            </a:r>
            <a:r>
              <a:rPr lang="en-US" sz="2000" b="1" u="sng" dirty="0">
                <a:solidFill>
                  <a:srgbClr val="080808"/>
                </a:solidFill>
              </a:rPr>
              <a:t>Student Attendance Hits Georgia</a:t>
            </a:r>
          </a:p>
          <a:p>
            <a:r>
              <a:rPr lang="en-US" sz="1600" b="1" dirty="0"/>
              <a:t>At Campuses Across the Country, More Reasons Than Ever to Skip the </a:t>
            </a:r>
            <a:r>
              <a:rPr lang="en-US" sz="1600" b="1" dirty="0" smtClean="0"/>
              <a:t>Game</a:t>
            </a:r>
          </a:p>
          <a:p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UGA students left empty 39% of their designated sections over the last four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Between 2009-2012, student attendance never exceeded 15,000, despite their 18,000 seat allotment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0" y="152400"/>
            <a:ext cx="7772400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GEORGIA TECH STUDENT ATTENDANCE OUTPACES PEER INSTITUTIONS</a:t>
            </a:r>
          </a:p>
        </p:txBody>
      </p:sp>
      <p:pic>
        <p:nvPicPr>
          <p:cNvPr id="10" name="Picture 2" descr="G-tech bee 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368300" y="-5715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632075"/>
            <a:ext cx="3619500" cy="26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5900" y="5105400"/>
            <a:ext cx="850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 smtClean="0">
                <a:solidFill>
                  <a:srgbClr val="080808"/>
                </a:solidFill>
                <a:latin typeface="+mn-lt"/>
              </a:rPr>
              <a:t>ENCOURAGE ALL STUDENTS TO UTILIZE FREE ACCESS TO FOOTBALL SEATS</a:t>
            </a:r>
            <a:endParaRPr lang="en-US" sz="36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6100" y="435291"/>
            <a:ext cx="80645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A CALL TO ACTION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ttp://grfx.cstv.com/photos/schools/geot/sports/m-footbl/auto_player/941006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77" y="2632075"/>
            <a:ext cx="3937823" cy="26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-tech bee 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5900" y="1260475"/>
            <a:ext cx="8775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 smtClean="0">
                <a:solidFill>
                  <a:srgbClr val="080808"/>
                </a:solidFill>
                <a:latin typeface="+mn-lt"/>
              </a:rPr>
              <a:t>LET’S WORK AS A TEAM TO DEVELOP LIFELONG GEORGIA TECH SUPPORTERS</a:t>
            </a:r>
            <a:endParaRPr lang="en-US" sz="3600" b="1" dirty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10287"/>
            <a:ext cx="6286501" cy="12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600" u="sng" dirty="0">
              <a:solidFill>
                <a:srgbClr val="080808"/>
              </a:solidFill>
              <a:latin typeface="Impact" pitchFamily="34" charset="0"/>
            </a:endParaRPr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368300" y="-5715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4495800"/>
            <a:ext cx="8655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rgbClr val="080808"/>
                </a:solidFill>
                <a:latin typeface="+mn-lt"/>
              </a:rPr>
              <a:t>ENCOURAGE ALL STUDENTS TO UTILIZE FREE ACCESS TO COURTSIDE SEATS AT MEN’S &amp; WOMEN’S BASKETBALL GAMES IN NEW McCAMISH PAVILION</a:t>
            </a:r>
            <a:endParaRPr lang="en-US" sz="3200" b="1" dirty="0">
              <a:solidFill>
                <a:srgbClr val="080808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76400"/>
            <a:ext cx="3886200" cy="274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46100" y="435291"/>
            <a:ext cx="80645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A CALL TO ACTION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2" descr="G-tech bee 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 descr="Photo by John Nak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69149"/>
            <a:ext cx="4127500" cy="27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368300" y="-5715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572000"/>
            <a:ext cx="87439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rgbClr val="080808"/>
                </a:solidFill>
                <a:latin typeface="+mn-lt"/>
              </a:rPr>
              <a:t>ENCOURAGE ALL STUDENTS TO UTILIZE FREE ACCESS TO BASEBALL GAMES, VOLLEYBALL GAMES AND ALL OTHER ATHLETIC EVENTS</a:t>
            </a:r>
            <a:endParaRPr lang="en-US" sz="32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6100" y="435291"/>
            <a:ext cx="80645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A CALL TO ACTION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0" name="Picture 4" descr="http://grfx.cstv.com/photos/schools/geot/sports/w-volley/auto_player/91813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950866"/>
            <a:ext cx="4483100" cy="26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yellowjacketinsider.com/sports/men/baseball/images/facilities/10CrowdJPBama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18330"/>
          <a:stretch/>
        </p:blipFill>
        <p:spPr bwMode="auto">
          <a:xfrm>
            <a:off x="139700" y="1950866"/>
            <a:ext cx="4254500" cy="26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-tech bee 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368300" y="-5715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572000"/>
            <a:ext cx="87439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rgbClr val="080808"/>
                </a:solidFill>
                <a:latin typeface="+mn-lt"/>
              </a:rPr>
              <a:t>ENCOURAGE ALL STUDENTS TO UTILIZE FREE ACCESS TO </a:t>
            </a:r>
            <a:r>
              <a:rPr lang="en-US" sz="3200" b="1" dirty="0" smtClean="0">
                <a:solidFill>
                  <a:srgbClr val="080808"/>
                </a:solidFill>
                <a:latin typeface="+mn-lt"/>
              </a:rPr>
              <a:t>RECREATIONAL USAGE OF THE KEN BYERS TENNIS COMPLEX</a:t>
            </a:r>
            <a:endParaRPr lang="en-US" sz="32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6100" y="435291"/>
            <a:ext cx="80645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A CALL TO ACTION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workingatwoolpert.com/wp-content/uploads/2012/06/KEN-BYERS-OVERALL-TENNIS-COMPLEX_05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69188"/>
            <a:ext cx="6019800" cy="29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AutoShape 2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63500" y="-8763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TExQVFRUWGSEYFxgYFxgeGBkdHRwcHBgdGCAYHCYeHB8kHBwYHy8gJCgpLCwsHB8xNTAqNSYrLCkBCQoKDgwOGg8PGiwkHyQpLCwsKiwsLCwsLCwpLCwsLCwsKSkpKSwsLCwsLCwsLCwsLCwsKSwsLCwsLCwsLCksLP/AABEIAL8BCAMBIgACEQEDEQH/xAAcAAACAgMBAQAAAAAAAAAAAAAFBgQHAAIDAQj/xAA7EAACAQIEBAQFAgUEAgIDAAABAhEAAwQFEiEGMUFREyJhcQcygZGhQrEjcsHR8BRSYvEzkhXhFhck/8QAGgEAAgMBAQAAAAAAAAAAAAAAAgMAAQQFBv/EAC4RAAICAgIBAwMDAwUBAAAAAAABAhEDIRIxBBNBUQUiYRRxoTKx0SNSgZHwQv/aAAwDAQACEQMRAD8AqQ3Cx23PpUyxk91xKgH0nei+AyQW1u77lyAf+IO1TsDlZ5j6VblTIlYFwfD14hmIKEch1b2imjgThEXl8bEGAflXr7ntRPh5L1q6rOoYExB351wv8SBbrW4jS52HLnQSlqw0ndBi5wZhdwiifczQzLOEETHJsxUHUCDsI6GpxzLxYK7Ecz0rm2eG0GKeZwJjvQwlbRTTSYe4uwr6g9tWbaCBSMpuOxmQB7g1YNjjG14StuzMs6VEn6ilFcUrXj4oe2Gad1imZIJvXZeKbS2LdzhMk3LgkiNh3NALWWXLz6VQ7c5kRViZpmCK6C2W0IeQ/V712uZvaUToCTUm1FJLsiXJ2wRhMl/hhbsSvWjOGwyXGjVGkfSt8qwaurXHaR0UH965tiyCyKqhDzjnS41ewpS+Bu4fxBa3z5VAz/Mbl64MNZGtz83ZR3Y9K8yt1Cwsgj1o5whgbdpWYkeI7FnY8/T7CtEJaozyW7F1vhDZK6r9xy7cwmwHtSxxH8MzYup4bE2z1POrC40+JWHwahUi9dPJQRA9WPSqrx/xKxWIYatIQHZQOVDIuF2HVw1yzoWzp0g7zRDibGW8RhntuvSP+qVkzW7cEm2wH+4UIx+f3N1J2H5qscnHobkSkKhtQSOxipeBaGEd6lXMQr7MsdjFR7mGKHfqJHrT1NCWiwsN8QLti3oUDlzmuFr4iXQ0uQZpEXFECmzJslti14l8eopEpUMjCyz+HM/GKtalkRzFFQWPWl3glbYRmRdKnv1qHxNnl628WiI9aZCWhMo7oOZ1hxoJJ3oBgccimC0GlrE5/irjAEbdd63xOXu+4kGqbfK4jElVMdFxyEfN+aGZvbZ1CqZFD8myJyZcmp2c49LBWTApibrYL09Dfk7EW1B7Vme44W7LMT0oBlvF1kjZx96EcXcSLet+Gh57H260bkl2DwkytcRnFw3XdT8zE/TpRrBgsVd4muN/J0A1HYUwZDgFuPbHMDcUu7JVDXwxYNtuZ3jmTXlT7sJeRRWVfKgWirsNijiGUEAHTELsJHU0Vy3LmUnUZjkO9R8iy1V1o/8ADvDox2IPMD2rTEZsUbw4II5ViySuRvxpcdk69mF7znw4CiZB3qBkxRybmoamG+0kH1qJmee3LdttyC23vU7hLJVvYC69tpxKtLJ1C9I9xvRqFxspzUZJHVMHd0ufFX0gcvehuPvFCp8QkhfOR27Vpb2HX1M/vUXMc1WAgQHue/vVRXwXkaodeErj27aHwh/E8xc9OwrfPcyZlIa3G8K3elrLeJ5C23MLyG/KpeIx7Xb62UBuN+gAgDkSd2IA2B5mqkqBTRtZMKS3JfzRPJbKXLZe4p35A8gKVb+L1tBkQ2nT2IMGfWdqYcSoa0qlmWP9p50n3Gpasw2RavMLOyukkdAQelcRjGWQYPsd6g27hYkaogbDr6VvY4YxBMxsetNpe4nb6D+XZhDlZ5rNJmYYl8Vee3cuspBICyQGHqAd6YbeWvZdC25bYmpGT8O2L+O/8mh4kL3PWijfSJddiLjZD6QANO1TMlyxrt1VG085o3xVw6+ExqM6+R22PQmmSxbtLDbBhvMRtVSk0SME9kw3BbVbItltoJjakjKcqH+pvG+myNtP4poxPFFrkHmOwqDYzVGuMxM6tjqqknQX22b38bh3QmAVXaQtCOI8qa5h0a3b+TcHrFHr1wKIFoaWqJmN9mtEo0QOVFF0SSTFjhnCI8o6AnmKbrUKoTaB3pMyzPhYv6mTWp2bv7jvR/MMZaLa7TEqRMHpVzg7sqGRVQSxOdXLS6bfy9fShOLx+rzEk1GsY8sCCfLXmlOjVKdANpuyblyeIwKtpA70z28daAAYiarnFO9swTseUcqbcDwvauW1fW0xJ3o4z4dguPLocMHeAEj5TSjx9hvFC6GAg0SuZc5RE8UqqmdvmI7VyuYXDOdJRie8mjeVNUBwplfYfAXLcyJHcUb4Ze3dco/5ppw+CsAsgkQP1UHxeFt25KFQ3pQxabsJtpUb5zkHhKWQyvUV04MxYN0bQKCHNr0EMZBrbh/GlLk+tHKaTTRUY3dllZkkkN2rKXcy4qcADRt3rKDJHk7TBjo58X/DnEYlg1s2kiZLMQT25A+tIeXYXwsV4WIBfwWIcajyjmDzPerTu8Wp4dmbF7EujAg2o2YDmSSBVYZs1y9ml3yG01x9RUkEqukTqK7chVacQ/uT2d8fh/8AW3iMOum2vVzsP/v0qRk3D2Iw10Xrd5NtmG4DA8wan3sfbQ+Go0r1IG0+p6mmbhxMPctajueRJJ+m1Cpy6ii2l3Ji1xjgUFk30AVpGoA8+9IPizVpZnjMvuJesLcFu5DLDbAkc4nb2qpL2HZXKgE9oBO30ola7I/wTcFYuXri27SM7sYCqJO5j6CSNzsKtXLOBrmFW3exBRXh1KAyZgqDq5EE9B/0C+EF5sNcxNxkIlEXdd4JYmJ9QtNmN4guXL38UE2mMICFlQTzBA23/arde5W7oQLlnzO0DzuzD6sSKy3ni7oxOsbCmTA4BLge1yuJt9OhFJWd4A4e6QR0me9ZlFt7NLlS0Hck4ddcVbdzKkapHfpNO965e1AIqhOrE0D4Ku32woN1SF/QSI1L0IPUUbYlhH4PKrbp7IqrQJ4p8VQukqwZgF7iedK2cZViLV3x7bea3Dbcwf60T4px/wDpzYU7nWWMdAB/1S5mfEb3GYjYN0Hb1p+O7Ezoesy4/wAPisJZ8ZQLoddQP6Y5tPalvjLP9beDbICrzM86Ub12a8tWDduW0mNRiT0o5qL2Lha0ibgQXdVDRJin238PrTKC1x9XcEx9qXcg4TdMUviTpB2PQxT/AIqzdJUK6onWOdZpTt6HqFLYCuarKrZYyw2nuOlceIdHgOw8rhZkdfep2bYc+KAHDT16+1Q7mQnEq1sMVLftVqVMFx+CskxRJmpmDuO7ED7U4n4dWRKi4dS/Mx5UNucO28O50XyzjlttTJST6Aj+T1WXSvSBvXfDoGMAiaX8cLjMSQfpUcXGH+4VfDROWx3Thp7isSREbTTHlmQ3vACpCmIk/wBKB8CYprx8NydKCTPWnPGcQ27S9WjkFFLa+QlJ/wDyLuc23shTcbR0AmS3rXfBOoRWguW5UJzL/wDtfW8qV2C9ADTHh302wiRAG1C0hkU/cj5wjN+gACN+46g0qnLlOJLkabfbufSmfEMw1HfkSQeVK+KzJdMmjTBmqJ2NyxTJtkR2NScq4Uka2IApVbNiTKztRjLc2c2m8xCkRV3oXW9E7MM/w1hgrfxCOYG9ZVfsPMQTJnn3r2mKVANWXDYVrNgLbE3HEgdp5aj0AqvMRdt4W+LZ8+IYk3bhP+7oJ6f2q2cNlAKhtbBusbg9qG8S5OotNca2lwLuTpkiOp61nTHKV6K5wGGW85SY2Jtidmad/sP608cP5ELCEXfOec77A9Iqv8ktG/irXhcvEMxyVdyfuP3qxsywbi0yWiZYwTMkDrFVtMPVCx/8dgLWMa5LPMg2gAVBIgn/AA9aCYi+2GdlsyLJPklRMdj7cqZcFwO1qXjWfeuFvLrr3SujnvBHX67RVqdaKcfdAvJM3bxwkkm4CGPYgSP2j60Tz03fCuMDuq7fcA/ifrS0+GOFzC2na7b0z1V2H9CR7g1YV/C6tSctalfuIH5in0hViFlbX1dbijzDuQCR2MnlVg3OD3zKympfDJ5tsSB1j1oZZ+Grsuo3lBI/SD+d6buGcM2ChfEZ0YhSrdCdgV+sUtyT6I00hnGWollbQA0ooUewpRzfhltY8NvKecmNP1pqzHMvDWep2ApevYtjua899S+pfp5cMe5fwjb4njyyLk+hbzH4e2r7S9+4sc9IBn21z+1cP/1XggDN3Ez1bXbEfe3H/ftDNbxGkHvQO2ty+2vEpCg+SzIKCOTPGzsee+y7QJ3rjx+o+ZkbcstJfFX/AMI6H6PH7RFDN+AbQUthcYtyB8jjn3i5blPoQPel7BZVc1KpQl58vPSCOWpl6+gP16Vc6YxuQ2HpXDHZRaxL22uFlZGnUhIYjqpIIJHX0Irp+J9ccWoZ06/3a1+6SRmzeA0uUP8AoAYTBsbSvea6zRuPEdQPohA/FYETkl66m/W4X/F3VT2nCSrYKnEXL0klLlwLqCkCEOkDUAQTJ339KS8wysYa4Nag+YD0Mmu2sm9PRjTTX5IBa4L2hlVhErcQ/hlO4PtI/YGcnR0clyOWwHOuuJy1bbg6YPP3FeI6FjE6uQmmvaAFi/dunXA2dzBneK75jhzh7AMBncgCR32ohbXTdIaI51IzXE7KiKXYmFA3MnlAG5q4O2XJJIVMfw5dUjRuCN52g1pa4euAgsARzg9abrqLglD4pw94/JaJlFJ63I+Zh/tGw6z0G2L925qdQYBLGVgd/L6VpWRrsS430dMps6NZRNBYRsZH0o1ZGkBWgxQnJEF2+bep9b7qAdhRrMciuWElg09+YoMu3YzG10DrzAN/DAX6VPxeBuWwGKncTy2rnkOVXcRc0rAUfMx6D+9WG2A02gk6oEb9akYWiTyU6Kxu33uo4mNoqtcWGDQ086f89ynFWb15bIYqfN9OoWpFz4b60W8dTalDEdQeu1HLG47WxampMScBlupTtBbcGi65ZFkoGgxUvEYRlbSqGRyWN/tRrJ+Hr16CbZCnY6hG3WlU2NbSQrZHw/ZxFtXGzId/cGsqy7nAyYe3GHEdSPXrWVdSKU4tBIX1B5gVu+GLchsefb1qi8Pxffa/rd5MjrA9vxV05JxFbv2FuW9hyYdVYcw3fvPWlzi4oQCcg4CsYBXa3LXWJlj0E+VVHQD80D4kzF0Y6WjbcCZ3n+1TuO+LGsC3bskC5eJ88iFUcz2k/wBz0oTk2XarRdv4nMgnvBBO/P60vdWzRjrphrBY5hbE7bdeVcruYEHVqUR16UNz/LrV1QLjFSO07/Sh2OyOx4VpNRMNuNUkzGzb9O3SpFj60A86Rr+ZrBEpoI9Qrlo2/wA3FWGw831pQw2Y2reJe4EMgwD2AO09Ry60au5oRpCg6SBDEzI77D+lVm8r0O1fx+4qGH1Ogrj8LiLhBs3vDt/qG3Pr03BrkmED4nxVvllWPJMgMPxzrphb7NZcWSviRNvX8pbsew6VVeY8Q4hrjrddg6sVZQYCsDBELtsQRSfCz/qIu+12gsq9PReOLctc35KPyaHX7lBeCMc1zAK7sztqdSWJJMO0ST2BA+lEddeO85OXlZG/Z1/1o7Xhx/04/sZ4hmsuYkKJP0Hc9AK5vt7VAx+IZGtsvNZO+4nb+k1PGwLNljB+5qzS9ODl8BUsRuwj0AmPzvW7fLqU6l9oI9x0/NAc7zpsQigDSQd4Ox29PXf7dqzKseyroO5Ox9tudep8j6P43ovgqaXd/wBzg4vOyvIuXT9hzyLN4U223HMenetsdZsXLmlnRnUghSwkdRt+aAYS7paf89aVeOsnu3sZba0CSbYDGdhpY6Px+wrN9ImskHjl3Hr9n/gPz8XCfKPT/uW5dwissMAyn8H0pKz/AA/g4hVAnV8vrUv4cYTHIl1MSraEjRKtuCJ2YjcUyNhUe4rkSyyF+tdtY7mkc1TcQVkfCexuXwCx+VR09/Wt8kyBcNLMwN5pBYckBnyrPpzbr7UXzPHFFhYnqf6Cqmzniqbhi4XAO42gx/Kf2rYoLqKAtvbY/JhBbuXBcv2HtXOSMvn1dJ5j6+3KhGNxeIFwKiW1TqTuaE5Vmdu6ivqtIynToLDVv1E78z+9dMxxD7FZ95iPXekTbTpo0Y4quxi4Hylhjrty5pEqCAvcHn9aecytypBEg0j/AA/xTeJcLydKgSTzp1fFhgR1p0baM09S0IuA4g/0d02iBNy517EwI+lPTYiVJ7UFxOV2btzUVVitTLF7cDoauMWgZO9nOxfW40EQSJ96III27VHXBKrhhtHTpUo0YIJze7YsOuJugADylugk7E0Qs5jacDQ6kHcQa5Y/CpdQo4BVhBBqsGzM2bptnylTHp9KGTobCHMtjX06VlKlriwJgbmIblbUxPUjl+ayiSsW006KDsW1PzSZ5gTJ/wA70Ys4tgIBAHPSBA3/AM5nets0t2kuEYcEIIMtJYncGJOwAAj61q2Fc2fH0+SSNUkmQYJ26TtuZ57dazcr2aOO6OiZk47EdQRIP0pq4d4lG1hoQAQoCgAnoJj7UsZFgHe6u2pQRMfp9TPSj+LyGxcvRZvBbszpDST3gTtS5NPQcU1sn38YNRDfTp+aj4Jz4puhDchhAEkE9A0D6/SueYYZvE0lTJPIijX/AMv/AKeyEUoDvJJ0jfoSKzxHt+yA/F3DjuUuWrWm4276eh9RXTI8uuDDgXhItOyHflJkA/X9xXPBZzcZ/EBZySR/BHkkAeU3CBO3TaJFOuQr/DYPbjxDLhiGBlQDMbfvQZ8azY+BXP05chYsX9DEKGBOwJ2H0FT80yjD4tVGJQMyQqsCQwJ/TIgkdYPKoWf5q2GuvatkEiNAO5EiRJPb1rXL0dFEyXaSJ56juzfSvNOOTE+SdP8AB0XFTQTy7K0sWTbsA+GGZuc8yAefMSDvUW3mCloBHOIBoZnj3r1o4fCbBtrlwn9IEAJ7x+55tNIbZTicHfspKq1xoXeFMMFOvsPWtWH6a/Ii8spfc/5/cpeX6L4cdFtawd6i4qwGEH3Hoe9Ld/iK5ZIN+0yE7A80P8jjY+0z6UcwWbpeQMCCPQ1zpeNlwVP+TpQzQyKiE2AYHYj0rtYTRudz0A796mOAaj3VArbP6jmyw9OTFw8HDGXNG9i+eR96Mf8A5bh8DY8e6f4rtoQBdTkKvNZ2HSSY6d6XDcPStsVkFvGoguuyJafW2nmwKkaQd4kgbwfzIDxJrDlU5aW0xfnY+WPXZIyn4m4jGX9OFwjOQRqZ7sLbBPNzpIHKYmTGwNWPZxq6TvL9T2B6A8yPelPDYm3h7K28PZVLSbQDuD3b/cTz1Eme9RMRneghxy/yRW7H9TazLjH7Pz3+5y34rlDfZE+IvEZt2tCnz3Nh6L+o/wBB7+lVUjb8qN8YuTifEdpDiNv0qD09pn3n2ogOCibtt7Y1YckF5aSwj9J6ivTLMlG17mBYmxeTDsQG2gMASeX2pnbMLlmdTqwG2+8iAQY58qYr2X4aApt/L09qrPOc1e/eZoPOFVQdgNgIHOl36nYbXp9FscOcbYNEh7mlmMsdLR94inXAY63dQPacOp5EGR+K+brWW4knazc5TuI2+tOPwzzR7OLbDuCviKTpP+4bgx6qCKO+K0xLV7ZaGMuiy7XmJFsAlj09vUzyqrs747xN26zJ5bU+QAkH3MHnT7x8rNl90ryXSx9gwmqv4XvK2IUFfE7dvejnOkVCNhbL+McfYPiabhTr4gYqR9eXvVtZBni4uwl5RAYbg9CNiPvSjjc6thhabzM22gCQPei/B+ZC4lxVQoLb6YIgT1j7UOPI5aYWSCSsZHcRNKPF3D4uOLqEBjsZGxolxBn1vC2zcun+VR8zHsoqvMx+Kr3G8tpVH/Ikn32gCnOvcXG07Q6tk63cubCk/MhAPqeR+9ZSjk/xAUsA8bnmARHvzrKtSRTTFHiVgbhZVCyYIBHMdTHefxTPwTYY4ZZUsniNp25Ts8zzB33Fe2uE7uKuaLlo20tn+IdW+28AATy68vemFsdasoLNqIXYHoPbvXN5XGjcv6m0QrOEs4FbhmEuNJBOwgRC+m0xS3bzrCWb/iJa1GZhjsOxUQY/vQrijPGe8ysdIt7Dn15n67UAZj3+/P8A7p0MarYqU30iwMz4zNzl5Qd4PKhJybGYmCmHdg3JmACQeo1ECP39aVExBHb2/wA5GrN+FGasy3bJJKIAyA/pmZAnpyNBPGkrRFlaVHuWfD6/INy/aVx08Nmj+UhkH4+9OeHwi2IVBsVB5RJBhuXvMetSXbcH/IrVMVFq6wALBH0GJgx0+orMpW6KlJtFZcQcT2P9a720NwAwzFv1DZig7COvODG0VDbiU3DoQRq25wSO0nkO9JmBsOywilthMe3U9KK5vg9FlSmo7SzkRv2UDkB96OfhYHK2tj4eRlS/A95FiGVCJIbVJjp0gekD8UlcZ49rl+GJPh/LPqZP9KL/AAwzrVfa1fJcaZQNzIGxH5HP150H+IGMBzG+NARZUACIH8NOwHM7/WnYcfCVA5Z8opoNZhkLY3Lrd+wGuXLRlrY3KgiLoUDckFbZEble9cOFMivvbZg1y1ctkz4tpxbKADcuVAHMiCSdpFDeGOKbuCYskMjfMjEgHsQRyPrB9uUMvE/xJt4jCNaRLyu8Bi+jQFkFwCHJMgR8o51mljyx/wBJRuLfdrSfyvx/JayK+d0/gHrxWwPygj670Ww2ai6NtiOYpGZqI5PjfDMty5ff3+lV5X07C8bcI00aPG87IsiU3aY2b7djRG2h8EFCAQ0yeXLaR1G8ekihWHvq4MHfpFFQuyAc1Bn1Bif2Brh+Pi55VGS+f7HU8rJULR5Zza3uxGhohhzUjn13HXnyodj3t3UfTc09gOXeZ6/SueY4q0C2lVubw0vG/WI57zUPD5Y9zyqG/iQF3kn27D+ldLx/Bhjlzezm5cza0A82yfwVDF9cSJk8zHf0Bpl4b02MBausSsyYk7yZ2FO+I+HFlsOqXVDFRz3knqTB/wAFVp8QMx04j/TpsttAAoHInt68q6kX6lRf/Jh5VbQSv8V7H+Bd0sPmPlkf8Z/egXDbKl260sonYEeaJJEHrHKaG3sjxbpLJd0ryDNMeiieQ9O9cQlyyV8WYGwB5b7kfWjUY1ROUrsdb/EyNbZlV3gwfc8prllel8XhcVuul9DDfeVIHMdJrMLnlpbehLJJeDCMraYO2reZgzuKmZDi2u3vD0rCyywIMjlz/elLSY2Sss9EW7Ya24lXBUjuDSNhuGUwt7WqqpXy7dQepHf1pmwWaaVKkHZSx+naqw4x4puYm+bVvygGCw2Y+ntTUnPGjPH7W7HLEZlhkOoeCrnmSVH3ovwhmXjF40xG+mY59zzqr7nw1uBdRuKJ3gKfyaL8BYvEZdiEtXNL4a+4QtP/AI2M6SOwJ2jkSenW8fHl2FO3Hok8cIcTmLWWupZt2LYlnO0t5jG/WV/9aHZlwZatpJxNvUwlJIAb233pv4i4XVsZiLusp4qW4Ig8gwYeYHsKB3MBZvMiW7jJ4KBAwH3nUIk1JyfIvHG4ld3ybdwq3MdQdiOhU9qyj/F+RjXaFvUSTpMCfWTH+b1lEpJrYDg09DjnvFjMCoKop6A8+2ondo7cvSk1uI0tgwNbn9Xr/So2WZRiMcqm3pgeW47GFX/b3JJHYdOlPGQfDDDWmV75OIbmFIAtf+o3b2JI9KzylGLqQxSpfaVZjcSXcsf1Q3vIBmol25PQD/6pq+I7rcx111AUKRagbfIo3PrMj2C0pPbrRF2rEs9B3gAk/k1ZHAAt4cXRiWe24fylGaJVV+YDyup1ONwYI23pNyDLjBxDDyLsh/3N6egE7/2rrm2NZzJZgepB2or2RpUN2Y8T3rVy9/pNVxblzUHuXAzc+iFQFkQsT0HI0n3OK8Yzwbt3UJXTJHOQQVWAdiRuK1wuPIIhiPenLhl7d+5qdFNxV2Mft/n2oJJL7qLir0cuBrCeE63rIALSoKwRtBJ69IqTxshbCPbt2X8pUkhRoA1Kdt5PLpU/MryI0EjxNlAUrIk8m35cyOv3re1ikRQ2rbmS3mCnrAJ3bt0UVmbqVmpL7aKv4XxhtY2y3LzhSP5vLB+pp444+H7Xrj4m0+7AFkblIUDYjlsOs14/DIuYhHCMBbBugtALEMpAYAdfM3pp9astcPrUCOYpk5O1JClGk0z53yjJ79+4trDqz3GmEEdOZM7KB1Jim7NOFsJgrU4zEm7iNJIs2tk1RA80ajB67CfTnZeBtYTAa0sL57rFrjTLE7mJ6KN4UbCSetRMfm1m6RKYfVyDMqOR7ASx/FFPJTonpNdlNYa5KKee3/dSba6lZe429+lFuM8MReFzxBc1DSYsm0Fj5RBJmRO4j5aA233rTCVozyVM7YPHXLFxNZKrInVyI/UJHpPI1b+SLh76g+HaZSN2Q+ndT2ql8xxzo+zbOAdwCOx57cxP1olwLxYmExfi3wxtupV9HfbSxWQDpg8t9zQqEE7pBOcmuyws+4KwnigBrllo1KfntkE9QfONwR8xjtTnk2UYezF5LaaioBZZIPfTPKeuw9aW7l9MYRdRv4enyaYIKyZJ/wCUncdNhRLJ8K9p9IeVbmsbe43NDLGvYpybWxpuYkPyj2qmsfkerMr94HUGLaSYgPIXbvAFWlcMEVUmKt4izfxCPPhq7PbMDlccsSCN+o2NZb7oPHSezrg8BjFukPf8sE6ZB6bH03oFmOW4q5Zc3mDdVjT8wOwG3uN6m2gNJ8TzSdQZbiq3tDc/v9KH38zNokE7E8tzpHfnzj80avsfKq2HrOH027dtbgDaQGIEoduRncN9waV8/wAe6XVCMywDPQyD1/tRbDY4Aa9iW7fK3rHQ0N4mteIq3gN08rnqQflJ9jt9arG/u2TJ/To75d8QcRbILC3cHUEESOokHb7VJyDHi/jiy20UsxZULEqv1MFo50mBqPZJlrKVvO3hAGV/3H1joOm43BrS0qMybvZY+Je8SDCzG51df9oUfahd97tzZlIIYHSNx5WnYxu23LrWzZ7aYaSpnowaG+hFG+CLAu3ZDMyos7mfMTAn8/akK12Ok1WmNnFeVqMOHDEXEiWHzaT80SCNtjuOlImZczGv7tB/m1MfxFWDm2IIsEMJJ8pM8h3NVzj7NzVzkTy9KHJNN2i8KfEDZkt1vCS0SHe6qyOgMyfQRNe0VxGXuyN4YZiRtpIG46S235FZUi3XQTp+5L+H+C8BbyEQDd8s9tKxE89yaa7uGIHlGoHmh6/y9jSFmfEAR1FtxIJ1bE9thB9P2pqyP4g4VVm4LgcDooIHfTBkmkzxSlKxLaXQOxnw08bFNeueIEdZZNw+vYA6gT+kDl1+1S1+GGFXcYct/Mzt+GY03ZJxLhcV/wCG6GJE6CCrDvIO9FHcdIqXJKmRT/BTXHbJbt20UBVDEQPbb+tIt9g3Wrt+JfDhxWDuFURr1uHTSDqgHzAd5WdqoAtWnE7RUneyYAB1ozw7i4ZiWKoqnUyhjAP8u+8H80tR9TVocHcP6JTQxJUMx6MQD5faC23rRzaSouK3YUyzhF7OsGz4mrfbQsHpEkRBEz+9ZgOEMSrksbSITIltTL6iFifrRnFZk6fMGn+Vvx3rpgbb3BrvFradFOzt9Duo/P71nY7kz3A8Poo0hyxjzHTJJIIJJOwAnYR95rbPM3XDoUQy0bk9K547PFVdNsQPSlLNs1ZGDx5jusiQvZj3bsOkT2mJOWkD1tkPMsHibh0rpVo1Q7RC9CQASs9AdzBPKlDNM6vWoC3tTb6wEZdBHQEnze8dKN4nPCupnLMWMsZ2J7nvt19qDY9bWJkqIuxtJIBjv60UcUlLbTX8lzyqUUldgTEZveufPcJqVhr4YUNs2SzBVBLEhQoG5JMAe80/4P4f2bWn/UX7gd/IotoDNwSXVe4AGnW0KCGJ2gVp5KJnpsX72Da6oCIbjqflUEsQecAbncD80Lu4TSxVlZHBgqwKkHsQeR9xX0Xw7ZweGy1WIt2bZB1Ncg6t4OtiQXkgjoOUARFIvF2T4TFq16w9p5YgXU+ZSBKpdGxjSIE9BtERSc/kelTa17v4CxY/UuKe/wC5X+RcQX8JqFl9OrcggESPQ8jHXrA7VZ3ws4puYh76XmDMArqYAgcmAjpOk/U1T9pmHm0yBuQeo/z61aXA+SeDj2uFbiWHsA2mQEq/iFSNLCVgAGR09OVNntUBWrLExr0E4oyk3rBuJ86CGHLUsyI9RNE8UApIDM0Ag6gNiI5EASN/WhmdPZS2zXjIgFVHVhy35D/NqxyTugoOtoqo3bgPhzAnqo2+4kVHzTIlbw7i3103EBIO7qfYQCDz5jnTxfxtjGpcc2wiWRJMDxXVFYwz9B1Pp6ioOWcGeJaL4lhZJ3G48ojrJp8HXYyX3dCxhMntrIW8T6Fdj3iKnYOw06QAwYGZgg+nrP8ASmXD8KWjaZbV/wARjup0wNux7dJE9O1Jb402rjW3EMpKsD/b23/NW0pbKtpUDLOV6bssPIN45gwYj6Hf7d6LDA3bo1pbdgTtzg9vetLh1IyL7gAdP+qecj4hW1Yw9rwrhYovKIEjr1qnNlrGhJu5RibYGu0wBEwDtt3HI/vUzhbP2s4u06NGplVxyBDEBgR17/Sm3F55quNaNi5PKYkdvrSA+SXFxDqu0MAD/MRBHtqFRStbLlCuj6DaH1Dp/felTN8PYtXBMTEwflE8p/NMmXDyzM7D67ClHiTiiyuJ8O2hvXdLTpAiULSCSQPKQ31257VlhG3ZE/Y8xWOciEEjvBH/AK9qygWD4nxV9oFlFE+sR05GvK0cX8hcV8CymRFjNx9HoBJrMVkDc7dzXHQ7MfbeK6X8cTWovrA6H3603kIoj5Lj7iYi0UYowuDflEkBgfQjY1fGMuFASXhRzql7OW+NetXFIkOC4/l3/MRRXPOJ3xFxgDAB0qs7bbSfrSMkeckWkxrxXHFtX0rqb/l0/NKdvg7CX7zXPGZQ7F9HljcyQDz5z7Ut4sHvLHnvXljEm3pjYgSaNY1H+ktP5LCs8AYWyy3FUkrussSPtMGiOX4sW2diY/Sv9T+w+pqBwTmn+qS5a/Wg1IJ3PcL37xUbNMtdnLG4VXkAoEjsu+89TI60qb49hpph+7xFHJvzQTG8SNcbSDFC1yVTc0G5cbSPP5gBJ6CB061zv4ezYY6FM/8AJmP1gnaarGnldIJzjFEu7jWUwoJjeY5/2qHazl9R1QwPMMAR+a5jOXG4OmPWuiY1bzfxANR2DDY/Wuj6FLRm529kXirBB8OHtIqgHzAD7R23NJ+GG4btTwEK67LGQyED1BG35pAwwkSdh+fpSo/BbGXgjJ/Gxl29yW3yP/NxtHeBqPPnFOOMtukhQJI0G43K1b/UZO4LQJjcnT2NV1l2fPYBWySoYy3cmI/ap68VXXGl31KeYMUjLjlJ2h2PJGNJhXjrMQThsOh/hWbIKgbLqaQdukAQO2ojrUThPK2xFy5bVmUG0dZUwxEiI23IJn9tyJK43ALirYcW21adn2jboR7zQXLsuvrdUjVa0mdX6vWO88uxrJDyYTxNSdNaY+fjTjNOKtPa/wDexFzDK7mDcK4lW+RwPKw/ofSnTg7jlLdtLFwQigBTzAA5SPTvRC3h7eIsvZuglG5Hqh6MvYjnVcYrKLtnEHDFS12QFC7+JPysnoR9oM8jV+B536lOGT+pfyvn/IPl+N6Mvt6LzuqtwF0IJYbcuscj225UmZnrFm/4xt3LDsBcVQysjEwQkjodJ1c5J+p/hDh9sLZIvXDcY76FPlT0BO59eQ9Kn5pgEvW3tsCA4hiDv7/StTSvTMqdCnkGVWQBbtgeEyODvv5lKkt6wazAZKqC6HKwwGy7DcyTvyY1FvZRfwaXCqPdGkqjKNRlh5ZUctwN9+Uddx163iUtJfxNhktkyDcHL+ZTBA9wKGMot1yV31Y9/bsacuwtq0sh2YjYBmJj80LzPhuzfvm/cE+WGB2AAB83qRtzrbC41WXxVYXA3WAIjpFQ+IiWwrOCR51B80AgncHuCY260W7ojrsB5feW0gUdtyTBO0bkU5YHNQ9oaFWQTBI1afYCDVVYvMyGgEHuegPUb9qduFMrxK2Wu3QyhoNpWG5EElo5gHaJ7TQyi4q2FGaekGEzS4usvpaSeSwB7bk1GTDXL91dCjw1AdyecgyAPsDFQXxVwkqxIBNMmWZmqWghQiOTAjed5A6dqBt1ouX4DeXZiSgJ26UG4mQW2W9atr4txijPBO5VdM6d5JDAH3qNg8bqkKSRqMdI3ouyB1htxScc+LAqnYvJjnR/DBBbncjw/J/6sWHsayueFFrDBkEc40ogVV/mI5mvK0OXwMER8QB1rR8WpqJettrKkEMDBBG4/tW1vCMTAp+jNsbOE7p1bTq/T7/4aVbuJK3HDfMHYH3DEGnjhG0mHuK7kExCg9z196HZjwD4lx7lu+o1MWhlO0mYkH+lLjJW7DlHpIVlxnXr/nKvL2Jkijp+GmJAlbllvSWH9KiJwTiw8PaKifnBBX8GfxTU4+wtpmuU49rZ1KSsRBG3+RVjYTMmxuGZ0E4u0uqJAW+B37P/AMuvX0BWLVizFnQHK7knlJo9gcetqGRFU+m1C2mSvgqm/wAQXnb/AMjKHYGFJAE8vU/Wjt7Gyx3J9TRzHcL4K42sK1l5kwfLMzyO1LWd4M2GhiIPykHmKbjkl0DJMy5i9q5WcXBBBoZ4079PesF6ncwaGyzijcxCxuTAA+x2+5qPm/w5xtpSwtq6LvCPLR7EDep3w7y7xLwuPsts6yfoQo/emy/iLj4jXhWaATq1fJWKWSpNj4wtFLMx5b+1eB6tjjLgNcVF6yyJejzgDy3D0mOR6TVUXMOyuUIhgdJHqDFOjNS6FOLQw5fxXcs2RbVdRJMHoOXOpNu67gO7nxG8qW12BY8zG+wH5mouS4GUUkfrP7R/ei+MAQSi/wAUghSOgPMCep6msE8eOM21Hb7Zvx5Mjik3pBjLcRoAVmlu3WetMeCyo3MRYvMu9vUNXXSy9/f9zSzwLkjXbjXXEhTBYnm2xIk8425TFWReuBBA+led8l/pp+pHv/JsyZFlXA6m4k6Z3rS4qKRDb/vUK7ssjYmorYjffry71zv12dprkL9CIfw1wDY8jUtMSCeVLNjMApgkntRTDYwbMeQ5x260pqWea3sjioL8EvMeFxi7ZELbMyH0iek8vtXg+G+HNnw7j3DMTGkCRvtsY3o8mYDpERt/n2rg+PBM9eVe/wDE8VePjULt/JyMmRzdiZl3wSwdjEeNruXY3VLmjQG5ydAEx2O3oa849zH/AEttLj2nuI1zQ7KfkBBgnaDJgbwN+dNVzHmd2HtUR3FwMjgMrCCrCQQeYIPSm5YKuT9gYSaZXNrCWsSNdm6rAfMDsy+4/ryorbw9lLA8Ukjoy9NRMbjptG/X1qsM4sf6XEuLLFkRzoJ+Yb/I/UGNt+Y37wTXOQUnWQh80FjpG5PI7Dck+5PepDFHu9DJ5JdDpgMDbTU6XA6jfsR7j+tcr2dwQEGrcfX0HvSKvGnhtNsFo6kwKsj4a4mzetXLqoBeD6T5tRCsAV0ggaROobTOnn0CcmBRfJBRyf7jjmPDd24HuuIZyG8JRAG0Tt+rYbe/fbKnZ58Q8LZYop8VlJVtOygjmNR579prKv0Mstpf+/7J66FvjHIFGJ8Qj5x06kf15VAw+WIu4E0W+Imam4LK4aBqlyxG+k8onv7dKRSrGdV64SOxigjilLdhrKktoZLmQ3bzqURSiAyzHZT0r3PMNfwloMUDhjHkJJHYkRy6Vpw5xIbCXLTMXD/7huPr1pks8S4fEIFKsWXl0olik5VVgvJQhYXH417gtrbuqx6FSPr5hEU8YrBvYsJ476rpM7HYenrTLlSBRtJJ6sZj2mkv4h3GF9NzGnlV6vSLt+4OxSan1cq8t34ETQe9mTR7Ct+F82Ixlud9R07+oq9tEpBnLsxVrgXY9weVQ/iDlzE2roXy/wDj09uoNGsr4Wc5k8AC2POdx16D60X4ywRFouB6wY2IqlLaC4/a0ynbeT3W3RCfsP3NTMBkV5mhlIHMk8vpHWjmJUlAZ3P4qLhrxGwZgehk9PTlT71oRQ44JbVi0thwRI8zg8j/AGFSUZrFsKLgKNJEdfelHDZm7GLjFl5yfmH96m4o67VqJkkn6dKxyhK6Zqi12OGX4jWBpqu+M8lNnHPcI+YhxH2NOvBuJMm0x9Vopxjw1/qbBK7XEEqdtx1FBjbi6ZJ09iVkWUm4GK7AnYnlRe1whZEm9euEn/bAA+u5rnlWGdgFVPIuw8wEnqefeid/hh7g/iXGVeiqR+TTNWV9zQc4cWxZQWUldoB77k9O5JP27Cut65DbmT0pKx+FfDp5GLKpkAncEdjTHl2Y+OilhDxuK5H1TxuePnH27G4ZcZU/c7YnGHp96g3bq6u/P6bVwzDFHVpmPQbV5Ywp0ajzNeejjSVs6FUc/HWABqIH+fijWW3DOnnI5UEZTE9DtH3ozw4IYMx3Xrzn3rTCClOKv3F5H9rGoWyFCnnEVBzfGJhrRuXiEQ+UHfUSeQQCST6AUB4l+Lvgg2sLaFy7y1XNkX1gbt7SKr5sFi8dfF/GXC7DdNxCnmAqjZRsOXP1r3PqxUdM4ixuTGPiL4hnDnw7Nsu3W7cOwPbbckdpFe5fm15LQe87Mz/MRMAE7KNOw6bfvUcWV0lXWTMkNBE9x6bTWZhmxtAoqzyn36Uvnz0PeNQ2jTGZZavyYYTyn/OtJ2bcK3k2tg3UkxpIMUTvZ7cBB0rv61tbzi6jHZe5H9qNa6Fyly7FFMDcP6T+P60ZyPH4jCpfA1WxeQIzegM+UjkeYnn5jXucHfxF8pOzDoDzke9QsPmbLsYKnmOlNTvYto0fEAbDl0rK3zbL/Dt2bymUv69I6qyEBx6jzKQfX0rKb6l9AUf/2Q=="/>
          <p:cNvSpPr>
            <a:spLocks noChangeAspect="1" noChangeArrowheads="1"/>
          </p:cNvSpPr>
          <p:nvPr/>
        </p:nvSpPr>
        <p:spPr bwMode="auto">
          <a:xfrm>
            <a:off x="215900" y="-7239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400" y="16764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 smtClean="0">
                <a:solidFill>
                  <a:srgbClr val="080808"/>
                </a:solidFill>
                <a:latin typeface="+mj-lt"/>
              </a:rPr>
              <a:t>ATHLETICS HELPS KEEP YOU CONNECTED TO YOUR ALMA MATER</a:t>
            </a:r>
            <a:endParaRPr lang="en-US" sz="2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2100" y="501581"/>
            <a:ext cx="86106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FUTURE BENEFITS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322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23387"/>
            <a:ext cx="6019800" cy="344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-tech bee 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80808"/>
                </a:solidFill>
              </a:rPr>
              <a:t>Football season tickets available to new alumni at a 40% discount (total cost= $160 for 2013 season) versus full price </a:t>
            </a:r>
            <a:r>
              <a:rPr lang="en-US" b="1" dirty="0" smtClean="0">
                <a:solidFill>
                  <a:srgbClr val="080808"/>
                </a:solidFill>
              </a:rPr>
              <a:t>tickets</a:t>
            </a:r>
          </a:p>
          <a:p>
            <a:pPr marL="118872" lvl="0" indent="0">
              <a:buNone/>
            </a:pPr>
            <a:endParaRPr lang="en-US" dirty="0" smtClean="0">
              <a:solidFill>
                <a:srgbClr val="080808"/>
              </a:solidFill>
              <a:latin typeface="Impact" pitchFamily="34" charset="0"/>
            </a:endParaRPr>
          </a:p>
          <a:p>
            <a:pPr lvl="0"/>
            <a:r>
              <a:rPr lang="en-US" b="1" dirty="0" smtClean="0">
                <a:solidFill>
                  <a:srgbClr val="080808"/>
                </a:solidFill>
              </a:rPr>
              <a:t>Men’s Basketball season tickets available to new alumni at a 40% discount (total cost= $168 for 2013-14 season) versus full price tickets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2100" y="501581"/>
            <a:ext cx="86106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FUTURE BENEFITS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b="10124"/>
          <a:stretch/>
        </p:blipFill>
        <p:spPr bwMode="auto">
          <a:xfrm>
            <a:off x="-12700" y="2654300"/>
            <a:ext cx="91567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Support!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2" descr="http://grfx.cstv.com/photos/schools/geot/sports/m-footbl/auto_player/926963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971799"/>
            <a:ext cx="4978400" cy="3318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GTAA financial challenges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 smtClean="0"/>
              <a:t>Athletic student fee proposal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b="1" dirty="0" smtClean="0"/>
              <a:t>Outlook on the future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5" b="10124"/>
          <a:stretch/>
        </p:blipFill>
        <p:spPr bwMode="auto">
          <a:xfrm>
            <a:off x="-12700" y="2654299"/>
            <a:ext cx="9156700" cy="420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Georgia Tech Athletic Association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55675" y="381000"/>
            <a:ext cx="721995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GTAA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FINANCIAL CHALLENGE #1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5963896"/>
              </p:ext>
            </p:extLst>
          </p:nvPr>
        </p:nvGraphicFramePr>
        <p:xfrm>
          <a:off x="151765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550" y="5957321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>
            <a:defPPr>
              <a:defRPr lang="en-US"/>
            </a:defPPr>
            <a:lvl1pPr eaLnBrk="0" hangingPunct="0">
              <a:spcBef>
                <a:spcPct val="50000"/>
              </a:spcBef>
              <a:defRPr sz="2000" b="1">
                <a:solidFill>
                  <a:srgbClr val="080808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In recent years the GTAA has experienced a decline in football season ticket revenue </a:t>
            </a:r>
          </a:p>
        </p:txBody>
      </p:sp>
    </p:spTree>
    <p:extLst>
      <p:ext uri="{BB962C8B-B14F-4D97-AF65-F5344CB8AC3E}">
        <p14:creationId xmlns:p14="http://schemas.microsoft.com/office/powerpoint/2010/main" val="15596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38225" y="381000"/>
            <a:ext cx="721995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GTAA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FINANCIAL CHALLENGE #2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39076779"/>
              </p:ext>
            </p:extLst>
          </p:nvPr>
        </p:nvGraphicFramePr>
        <p:xfrm>
          <a:off x="151765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62100" y="5957321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>
            <a:defPPr>
              <a:defRPr lang="en-US"/>
            </a:defPPr>
            <a:lvl1pPr eaLnBrk="0" hangingPunct="0">
              <a:spcBef>
                <a:spcPct val="50000"/>
              </a:spcBef>
              <a:defRPr sz="2000" b="1">
                <a:solidFill>
                  <a:srgbClr val="080808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In recent years the GTAA has experienced a decline in men’s basketball season ticket revenue </a:t>
            </a:r>
          </a:p>
        </p:txBody>
      </p:sp>
      <p:pic>
        <p:nvPicPr>
          <p:cNvPr id="12" name="Picture 2" descr="G-tech bee 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749300" y="5640288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80808"/>
                </a:solidFill>
                <a:latin typeface="+mn-lt"/>
              </a:rPr>
              <a:t>50% of the GTAA’s annual expenses are non-variable, growing and impacted by factors beyond the control of the GTAA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17293"/>
              </p:ext>
            </p:extLst>
          </p:nvPr>
        </p:nvGraphicFramePr>
        <p:xfrm>
          <a:off x="1066800" y="1778566"/>
          <a:ext cx="6934200" cy="378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G-tech bee 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5675" y="406975"/>
            <a:ext cx="721995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GTAA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FINANCIAL CHALLENGE #3</a:t>
            </a:r>
          </a:p>
        </p:txBody>
      </p:sp>
    </p:spTree>
    <p:extLst>
      <p:ext uri="{BB962C8B-B14F-4D97-AF65-F5344CB8AC3E}">
        <p14:creationId xmlns:p14="http://schemas.microsoft.com/office/powerpoint/2010/main" val="23159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8" b="10124"/>
          <a:stretch/>
        </p:blipFill>
        <p:spPr bwMode="auto">
          <a:xfrm>
            <a:off x="-12700" y="2666999"/>
            <a:ext cx="91567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Mandatory Student Athletic Fee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4CF64-6F8C-434E-8E65-EC09808DC3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0124"/>
          <a:stretch/>
        </p:blipFill>
        <p:spPr bwMode="auto">
          <a:xfrm>
            <a:off x="-12700" y="1447800"/>
            <a:ext cx="9156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7550" y="457200"/>
            <a:ext cx="76962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PROPOSED STUDENT ATHLETIC FEE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650" y="1447799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 smtClean="0">
                <a:solidFill>
                  <a:srgbClr val="080808"/>
                </a:solidFill>
                <a:latin typeface="+mn-lt"/>
              </a:rPr>
              <a:t>The FY 2015 GTAA budget submitted to MSFAC addresses these financial challenges without increasing student fee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AC1BB-5105-4505-83D2-0E0D750183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6284"/>
              </p:ext>
            </p:extLst>
          </p:nvPr>
        </p:nvGraphicFramePr>
        <p:xfrm>
          <a:off x="825500" y="2217241"/>
          <a:ext cx="7391400" cy="40311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28898"/>
                <a:gridCol w="1102545"/>
                <a:gridCol w="1033635"/>
                <a:gridCol w="1120678"/>
                <a:gridCol w="1305644"/>
              </a:tblGrid>
              <a:tr h="636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FY 2015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FY 2014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Projected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FY 2012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FY 2013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Current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Budget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900" b="1" i="0" u="sng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Actual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Actual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Budget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w/o Fee Increase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ln>
                            <a:noFill/>
                          </a:ln>
                          <a:effectLst/>
                        </a:rPr>
                        <a:t>Revenue</a:t>
                      </a:r>
                      <a:endParaRPr lang="en-US" sz="800" b="1" i="0" u="sng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Fee Revenue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4,937,616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5,117,430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5,173,000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5,320,247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Student Football Reserve Seating Revenue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308,749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298,802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 294,000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   294,000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All other revenue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55,007,700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56,359,271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58,631,000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61,981,754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Total Revenue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  60,254,065 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$61,775,503 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$  64,098,000 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$      67,596,000 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ln>
                            <a:noFill/>
                          </a:ln>
                          <a:effectLst/>
                        </a:rPr>
                        <a:t>Expenditures</a:t>
                      </a:r>
                      <a:endParaRPr lang="en-US" sz="800" b="1" i="0" u="sng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Personal Services (Including Fringes)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21,753,259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22,058,017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21,509,000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23,620,000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Travel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5,752,192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6,786,571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5,000,000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6,259,000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Supplies and Materials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6,977,393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5,431,409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6,180,000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5,993,000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Repairs and Maintenance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263,839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2,003,896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255,000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     408,000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Telecommunications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187,161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375,870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177,000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   350,000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Contracted Services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4,513,967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4,635,852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4,380,000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3,839,000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Lease Payments (Debt Service)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6,483,292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8,592,512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12,217,000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12,221,000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Software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358,866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290,519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325,000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   325,000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Equipment Non-capitalized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780,507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688,943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611,000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   733,000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Scholarships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8,625,616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8,930,242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9,172,000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9,500,000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Plant Allocation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2,399,193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2,152,751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2,250,000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2,250,000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Utilities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1,035,427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966,960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1,099,000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1,398,000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Sales Tax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989,876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712,109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            923,000 </a:t>
                      </a:r>
                      <a:endParaRPr lang="en-US" sz="8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                700,000 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Total Expenditures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$  60,120,588 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$63,625,651 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  64,098,000 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$      67,596,000 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Surplus (Deficit)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900" u="none" strike="noStrike" dirty="0" smtClean="0">
                          <a:ln>
                            <a:noFill/>
                          </a:ln>
                          <a:effectLst/>
                        </a:rPr>
                        <a:t>$133,477 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 (1,850,148)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 $                   - </a:t>
                      </a:r>
                      <a:endParaRPr lang="en-US" sz="900" b="0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 $                       - 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6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ln>
                            <a:noFill/>
                          </a:ln>
                          <a:effectLst/>
                        </a:rPr>
                        <a:t>Cumulative Fund Balance</a:t>
                      </a:r>
                      <a:endParaRPr lang="en-US" sz="9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ln>
                            <a:noFill/>
                          </a:ln>
                          <a:effectLst/>
                        </a:rPr>
                        <a:t>$4,905,573</a:t>
                      </a:r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ln>
                            <a:noFill/>
                          </a:ln>
                          <a:effectLst/>
                        </a:rPr>
                        <a:t>$2,555,425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ln>
                            <a:noFill/>
                          </a:ln>
                          <a:effectLst/>
                        </a:rPr>
                        <a:t>$2,555,425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ln>
                            <a:noFill/>
                          </a:ln>
                          <a:effectLst/>
                        </a:rPr>
                        <a:t>$2,555,425</a:t>
                      </a:r>
                      <a:endParaRPr lang="en-US" sz="9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  <a:tr h="1398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800" b="1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ln>
                            <a:noFill/>
                          </a:ln>
                          <a:effectLst/>
                        </a:rPr>
                        <a:t>% of Revenue Expended</a:t>
                      </a:r>
                      <a:endParaRPr lang="en-US" sz="800" b="1" i="0" u="none" strike="noStrike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ln>
                            <a:noFill/>
                          </a:ln>
                          <a:effectLst/>
                        </a:rPr>
                        <a:t>99.78%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ln>
                            <a:noFill/>
                          </a:ln>
                          <a:effectLst/>
                        </a:rPr>
                        <a:t>100.03%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lang="en-US" sz="800" b="0" i="0" u="none" strike="noStrike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/>
                      </a:endParaRPr>
                    </a:p>
                  </a:txBody>
                  <a:tcPr marL="7934" marR="7934" marT="7934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G-tech bee 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876300" cy="8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8" b="10124"/>
          <a:stretch/>
        </p:blipFill>
        <p:spPr bwMode="auto">
          <a:xfrm>
            <a:off x="-12700" y="2666999"/>
            <a:ext cx="91567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on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 team atmosphere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4CF64-6F8C-434E-8E65-EC09808DC3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29481</TotalTime>
  <Words>719</Words>
  <Application>Microsoft Office PowerPoint</Application>
  <PresentationFormat>On-screen Show (4:3)</PresentationFormat>
  <Paragraphs>227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Mandatory Student Fee Advisory Committee</vt:lpstr>
      <vt:lpstr>Overview</vt:lpstr>
      <vt:lpstr>Financial Challenges</vt:lpstr>
      <vt:lpstr>PowerPoint Presentation</vt:lpstr>
      <vt:lpstr>PowerPoint Presentation</vt:lpstr>
      <vt:lpstr>PowerPoint Presentation</vt:lpstr>
      <vt:lpstr>Proposal</vt:lpstr>
      <vt:lpstr>PowerPoint Presentation</vt:lpstr>
      <vt:lpstr>Outlook on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Support!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CABMA Annual Business Meeting</dc:title>
  <dc:creator>Frank Hardymon</dc:creator>
  <cp:lastModifiedBy>Jessica Hanson</cp:lastModifiedBy>
  <cp:revision>186</cp:revision>
  <cp:lastPrinted>2012-12-03T21:17:51Z</cp:lastPrinted>
  <dcterms:created xsi:type="dcterms:W3CDTF">2004-05-31T12:00:09Z</dcterms:created>
  <dcterms:modified xsi:type="dcterms:W3CDTF">2013-11-21T19:38:24Z</dcterms:modified>
</cp:coreProperties>
</file>