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7" r:id="rId2"/>
  </p:sldMasterIdLst>
  <p:notesMasterIdLst>
    <p:notesMasterId r:id="rId21"/>
  </p:notesMasterIdLst>
  <p:sldIdLst>
    <p:sldId id="310" r:id="rId3"/>
    <p:sldId id="309" r:id="rId4"/>
    <p:sldId id="275" r:id="rId5"/>
    <p:sldId id="292" r:id="rId6"/>
    <p:sldId id="260" r:id="rId7"/>
    <p:sldId id="271" r:id="rId8"/>
    <p:sldId id="282" r:id="rId9"/>
    <p:sldId id="296" r:id="rId10"/>
    <p:sldId id="303" r:id="rId11"/>
    <p:sldId id="311" r:id="rId12"/>
    <p:sldId id="305" r:id="rId13"/>
    <p:sldId id="265" r:id="rId14"/>
    <p:sldId id="302" r:id="rId15"/>
    <p:sldId id="298" r:id="rId16"/>
    <p:sldId id="299" r:id="rId17"/>
    <p:sldId id="291" r:id="rId18"/>
    <p:sldId id="304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55" autoAdjust="0"/>
    <p:restoredTop sz="94611"/>
  </p:normalViewPr>
  <p:slideViewPr>
    <p:cSldViewPr snapToGrid="0" snapToObjects="1">
      <p:cViewPr varScale="1">
        <p:scale>
          <a:sx n="101" d="100"/>
          <a:sy n="101" d="100"/>
        </p:scale>
        <p:origin x="138" y="204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FY19</a:t>
            </a:r>
            <a:r>
              <a:rPr lang="en-US" baseline="0" dirty="0" smtClean="0"/>
              <a:t> Results of Agree to Strongly Agree Responses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Competitive Sports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feel more confident</c:v>
                </c:pt>
                <c:pt idx="1">
                  <c:v>I have a more balanced and healthy lifestyle</c:v>
                </c:pt>
                <c:pt idx="2">
                  <c:v>I have more friends</c:v>
                </c:pt>
                <c:pt idx="3">
                  <c:v>My Georgia Tech experience has been enhanced in a significant and positive way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66.27</c:v>
                </c:pt>
                <c:pt idx="1">
                  <c:v>70.239999999999995</c:v>
                </c:pt>
                <c:pt idx="2">
                  <c:v>78.965000000000003</c:v>
                </c:pt>
                <c:pt idx="3">
                  <c:v>77.78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2-4C0B-877C-EDBFFCB8FC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Outdoor Recreation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feel more confident</c:v>
                </c:pt>
                <c:pt idx="1">
                  <c:v>I have a more balanced and healthy lifestyle</c:v>
                </c:pt>
                <c:pt idx="2">
                  <c:v>I have more friends</c:v>
                </c:pt>
                <c:pt idx="3">
                  <c:v>My Georgia Tech experience has been enhanced in a significant and positive way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69.59</c:v>
                </c:pt>
                <c:pt idx="1">
                  <c:v>77.34</c:v>
                </c:pt>
                <c:pt idx="2">
                  <c:v>70.27</c:v>
                </c:pt>
                <c:pt idx="3">
                  <c:v>85.52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2-4C0B-877C-EDBFFCB8FC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Fitness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feel more confident</c:v>
                </c:pt>
                <c:pt idx="1">
                  <c:v>I have a more balanced and healthy lifestyle</c:v>
                </c:pt>
                <c:pt idx="2">
                  <c:v>I have more friends</c:v>
                </c:pt>
                <c:pt idx="3">
                  <c:v>My Georgia Tech experience has been enhanced in a significant and positive way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92.45</c:v>
                </c:pt>
                <c:pt idx="1">
                  <c:v>86.37</c:v>
                </c:pt>
                <c:pt idx="2">
                  <c:v>72.73</c:v>
                </c:pt>
                <c:pt idx="3">
                  <c:v>69.179999999999978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C2-4C0B-877C-EDBFFCB8FC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2027945456"/>
        <c:axId val="-2027940288"/>
      </c:barChart>
      <c:catAx>
        <c:axId val="-20279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7940288"/>
        <c:crosses val="autoZero"/>
        <c:auto val="1"/>
        <c:lblAlgn val="ctr"/>
        <c:lblOffset val="100"/>
        <c:noMultiLvlLbl val="0"/>
      </c:catAx>
      <c:valAx>
        <c:axId val="-202794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794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08-4207-B812-2FC099352D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08-4207-B812-2FC099352D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08-4207-B812-2FC099352D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408-4207-B812-2FC099352DCD}"/>
              </c:ext>
            </c:extLst>
          </c:dPt>
          <c:cat>
            <c:strRef>
              <c:f>Sheet1!$A$2:$A$5</c:f>
              <c:strCache>
                <c:ptCount val="2"/>
                <c:pt idx="0">
                  <c:v>Others</c:v>
                </c:pt>
                <c:pt idx="1">
                  <c:v>Fees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5555516</c:v>
                </c:pt>
                <c:pt idx="1">
                  <c:v>2536942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08-4207-B812-2FC099352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Operational</a:t>
            </a:r>
            <a:r>
              <a:rPr lang="en-US" baseline="0" smtClean="0"/>
              <a:t> Costs Breakdown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76-4C26-97DD-1E3FF0C3B5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76-4C26-97DD-1E3FF0C3B5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76-4C26-97DD-1E3FF0C3B5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76-4C26-97DD-1E3FF0C3B5D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2714617</c:v>
                </c:pt>
                <c:pt idx="1">
                  <c:v>2325442</c:v>
                </c:pt>
                <c:pt idx="2">
                  <c:v>2409513</c:v>
                </c:pt>
                <c:pt idx="3" formatCode="#,##0">
                  <c:v>431386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6-4C26-97DD-1E3FF0C3B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7B-44F5-A01E-9AB1FF467BE8}"/>
              </c:ext>
            </c:extLst>
          </c:dPt>
          <c:dPt>
            <c:idx val="1"/>
            <c:bubble3D val="0"/>
            <c:explosion val="3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7B-44F5-A01E-9AB1FF467B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7B-44F5-A01E-9AB1FF467B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7B-44F5-A01E-9AB1FF467BE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19.8</c:v>
                </c:pt>
                <c:pt idx="1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7B-44F5-A01E-9AB1FF467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Student</a:t>
            </a:r>
            <a:r>
              <a:rPr lang="en-US" baseline="0" smtClean="0"/>
              <a:t> Fee Allocation vs. Other Sources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28-43A1-8D4A-BECFB8C05021}"/>
              </c:ext>
            </c:extLst>
          </c:dPt>
          <c:dPt>
            <c:idx val="1"/>
            <c:bubble3D val="0"/>
            <c:explosion val="2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28-43A1-8D4A-BECFB8C050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28-43A1-8D4A-BECFB8C050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28-43A1-8D4A-BECFB8C0502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28-43A1-8D4A-BECFB8C05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0.17264</cdr:x>
      <cdr:y>0.21309</cdr:y>
    </cdr:from>
    <cdr:to>
      <cdr:x>0.33023</cdr:x>
      <cdr:y>0.50609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1712" y="984738"/>
          <a:ext cx="914400" cy="135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smtClean="0"/>
            <a:t>Student Fees</a:t>
          </a:r>
        </a:p>
        <a:p xmlns:a="http://schemas.openxmlformats.org/drawingml/2006/main">
          <a:r>
            <a:rPr lang="en-US" sz="2400" smtClean="0"/>
            <a:t>     29.51%</a:t>
          </a:r>
          <a:endParaRPr lang="en-US" sz="2400"/>
        </a:p>
      </cdr:txBody>
    </cdr:sp>
  </cdr:relSizeAnchor>
  <cdr:relSizeAnchor xmlns:cdr="http://schemas.openxmlformats.org/drawingml/2006/chartDrawing">
    <cdr:from>
      <cdr:x>0.3666</cdr:x>
      <cdr:y>0.40335</cdr:y>
    </cdr:from>
    <cdr:to>
      <cdr:x>0.77876</cdr:x>
      <cdr:y>0.66591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27127" y="1863966"/>
          <a:ext cx="2391508" cy="12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smtClean="0"/>
            <a:t>Additional Sources</a:t>
          </a:r>
        </a:p>
        <a:p xmlns:a="http://schemas.openxmlformats.org/drawingml/2006/main">
          <a:r>
            <a:rPr lang="en-US" sz="2400" smtClean="0"/>
            <a:t>                     70.49%</a:t>
          </a:r>
          <a:endParaRPr lang="en-US" sz="2400"/>
        </a:p>
      </cdr:txBody>
    </cdr:sp>
  </cdr:relSizeAnchor>
  <cdr:relSizeAnchor xmlns:cdr="http://schemas.openxmlformats.org/drawingml/2006/chartDrawing">
    <cdr:from>
      <cdr:x>0.43024</cdr:x>
      <cdr:y>0</cdr:y>
    </cdr:from>
    <cdr:to>
      <cdr:x>0.58784</cdr:x>
      <cdr:y>0.19787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96404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>
              <a:solidFill>
                <a:schemeClr val="tx1"/>
              </a:solidFill>
            </a:rPr>
            <a:t>Fees/Other support</a:t>
          </a:r>
          <a:endParaRPr lang="en-US" sz="180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0.39545</cdr:x>
      <cdr:y>0.52512</cdr:y>
    </cdr:from>
    <cdr:to>
      <cdr:x>0.55909</cdr:x>
      <cdr:y>0.7306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775" y="2426677"/>
          <a:ext cx="914420" cy="949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Student Fees</a:t>
          </a:r>
        </a:p>
        <a:p xmlns:a="http://schemas.openxmlformats.org/drawingml/2006/main">
          <a:r>
            <a:rPr lang="en-US" sz="1800" dirty="0" smtClean="0"/>
            <a:t>29.51%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0.2035</cdr:x>
      <cdr:y>0.28539</cdr:y>
    </cdr:from>
    <cdr:to>
      <cdr:x>0.36713</cdr:x>
      <cdr:y>0.48326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7138" y="13188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Revenue</a:t>
          </a:r>
        </a:p>
        <a:p xmlns:a="http://schemas.openxmlformats.org/drawingml/2006/main">
          <a:r>
            <a:rPr lang="en-US" sz="1800" smtClean="0"/>
            <a:t>30.57%</a:t>
          </a:r>
          <a:endParaRPr lang="en-US" sz="1800"/>
        </a:p>
      </cdr:txBody>
    </cdr:sp>
  </cdr:relSizeAnchor>
  <cdr:relSizeAnchor xmlns:cdr="http://schemas.openxmlformats.org/drawingml/2006/chartDrawing">
    <cdr:from>
      <cdr:x>0.40175</cdr:x>
      <cdr:y>0.20929</cdr:y>
    </cdr:from>
    <cdr:to>
      <cdr:x>0.61259</cdr:x>
      <cdr:y>0.40335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44979" y="967154"/>
          <a:ext cx="1178174" cy="896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RI</a:t>
          </a:r>
        </a:p>
        <a:p xmlns:a="http://schemas.openxmlformats.org/drawingml/2006/main">
          <a:r>
            <a:rPr lang="en-US" sz="1800" smtClean="0"/>
            <a:t>5.47%</a:t>
          </a:r>
          <a:endParaRPr lang="en-US" sz="1800"/>
        </a:p>
      </cdr:txBody>
    </cdr:sp>
  </cdr:relSizeAnchor>
  <cdr:relSizeAnchor xmlns:cdr="http://schemas.openxmlformats.org/drawingml/2006/chartDrawing">
    <cdr:from>
      <cdr:x>0.56224</cdr:x>
      <cdr:y>0.22451</cdr:y>
    </cdr:from>
    <cdr:to>
      <cdr:x>0.82657</cdr:x>
      <cdr:y>0.47565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1797" y="1037492"/>
          <a:ext cx="1477076" cy="1160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Additional </a:t>
          </a:r>
        </a:p>
        <a:p xmlns:a="http://schemas.openxmlformats.org/drawingml/2006/main">
          <a:r>
            <a:rPr lang="en-US" sz="1800" smtClean="0"/>
            <a:t>Institute</a:t>
          </a:r>
        </a:p>
        <a:p xmlns:a="http://schemas.openxmlformats.org/drawingml/2006/main">
          <a:r>
            <a:rPr lang="en-US" sz="1800" smtClean="0"/>
            <a:t>Support</a:t>
          </a:r>
          <a:endParaRPr lang="en-US" sz="1800"/>
        </a:p>
      </cdr:txBody>
    </cdr:sp>
  </cdr:relSizeAnchor>
  <cdr:relSizeAnchor xmlns:cdr="http://schemas.openxmlformats.org/drawingml/2006/chartDrawing">
    <cdr:from>
      <cdr:x>0.7542</cdr:x>
      <cdr:y>0.3691</cdr:y>
    </cdr:from>
    <cdr:to>
      <cdr:x>0.91783</cdr:x>
      <cdr:y>0.53653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14446" y="1705707"/>
          <a:ext cx="914400" cy="773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0.73217</cdr:x>
      <cdr:y>0.35388</cdr:y>
    </cdr:from>
    <cdr:to>
      <cdr:x>0.97762</cdr:x>
      <cdr:y>0.55175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1354" y="1635369"/>
          <a:ext cx="1371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34.45%</a:t>
          </a:r>
          <a:endParaRPr lang="en-US" sz="18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0.54336</cdr:x>
      <cdr:y>0.19026</cdr:y>
    </cdr:from>
    <cdr:to>
      <cdr:x>0.7479</cdr:x>
      <cdr:y>0.46043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6296" y="879231"/>
          <a:ext cx="1142969" cy="1248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smtClean="0"/>
            <a:t>Other use</a:t>
          </a:r>
        </a:p>
        <a:p xmlns:a="http://schemas.openxmlformats.org/drawingml/2006/main">
          <a:r>
            <a:rPr lang="en-US" sz="2000" smtClean="0"/>
            <a:t>19.9%</a:t>
          </a:r>
        </a:p>
        <a:p xmlns:a="http://schemas.openxmlformats.org/drawingml/2006/main">
          <a:endParaRPr lang="en-US" sz="2000"/>
        </a:p>
      </cdr:txBody>
    </cdr:sp>
  </cdr:relSizeAnchor>
  <cdr:relSizeAnchor xmlns:cdr="http://schemas.openxmlformats.org/drawingml/2006/chartDrawing">
    <cdr:from>
      <cdr:x>0.15</cdr:x>
      <cdr:y>0.38813</cdr:y>
    </cdr:from>
    <cdr:to>
      <cdr:x>0.36399</cdr:x>
      <cdr:y>0.68494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793631"/>
          <a:ext cx="1195776" cy="1371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smtClean="0"/>
            <a:t>Student Use</a:t>
          </a:r>
        </a:p>
        <a:p xmlns:a="http://schemas.openxmlformats.org/drawingml/2006/main">
          <a:r>
            <a:rPr lang="en-US" sz="2000" smtClean="0"/>
            <a:t>80.1%</a:t>
          </a:r>
          <a:endParaRPr lang="en-US" sz="2000"/>
        </a:p>
      </cdr:txBody>
    </cdr:sp>
  </cdr:relSizeAnchor>
  <cdr:relSizeAnchor xmlns:cdr="http://schemas.openxmlformats.org/drawingml/2006/chartDrawing">
    <cdr:from>
      <cdr:x>0.20979</cdr:x>
      <cdr:y>0.03805</cdr:y>
    </cdr:from>
    <cdr:to>
      <cdr:x>0.52448</cdr:x>
      <cdr:y>0.23592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2308" y="175846"/>
          <a:ext cx="175846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smtClean="0">
              <a:solidFill>
                <a:schemeClr val="tx1"/>
              </a:solidFill>
            </a:rPr>
            <a:t>Student use vs. Other Use</a:t>
          </a:r>
          <a:endParaRPr lang="en-US" sz="200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0.54541</cdr:x>
      <cdr:y>0.35388</cdr:y>
    </cdr:from>
    <cdr:to>
      <cdr:x>0.703</cdr:x>
      <cdr:y>0.65449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4620" y="1635369"/>
          <a:ext cx="914400" cy="1389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smtClean="0"/>
            <a:t>Additional </a:t>
          </a:r>
        </a:p>
        <a:p xmlns:a="http://schemas.openxmlformats.org/drawingml/2006/main">
          <a:r>
            <a:rPr lang="en-US" sz="2000" smtClean="0"/>
            <a:t>Support</a:t>
          </a:r>
        </a:p>
        <a:p xmlns:a="http://schemas.openxmlformats.org/drawingml/2006/main">
          <a:r>
            <a:rPr lang="en-US" sz="2000" smtClean="0"/>
            <a:t>70.49%</a:t>
          </a:r>
          <a:endParaRPr lang="en-US" sz="2000"/>
        </a:p>
      </cdr:txBody>
    </cdr:sp>
  </cdr:relSizeAnchor>
  <cdr:relSizeAnchor xmlns:cdr="http://schemas.openxmlformats.org/drawingml/2006/chartDrawing">
    <cdr:from>
      <cdr:x>0.15749</cdr:x>
      <cdr:y>0.24734</cdr:y>
    </cdr:from>
    <cdr:to>
      <cdr:x>0.35751</cdr:x>
      <cdr:y>0.43379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3789" y="1143011"/>
          <a:ext cx="1160596" cy="861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smtClean="0"/>
            <a:t>Student Fees</a:t>
          </a:r>
        </a:p>
        <a:p xmlns:a="http://schemas.openxmlformats.org/drawingml/2006/main">
          <a:r>
            <a:rPr lang="en-US" sz="2000" smtClean="0"/>
            <a:t>29.51%%</a:t>
          </a:r>
          <a:endParaRPr lang="en-US" sz="20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8DE6-7361-554F-AE33-26918A51133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F791-1BC0-D944-9138-CECF96C0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6" y="1371600"/>
            <a:ext cx="5621868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6" y="3784601"/>
            <a:ext cx="5621868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29267"/>
            <a:ext cx="3740924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0" y="1329267"/>
            <a:ext cx="382693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946400"/>
            <a:ext cx="3740924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0" y="2946400"/>
            <a:ext cx="382693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0" y="4677839"/>
            <a:ext cx="3826933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7938" y="931984"/>
            <a:ext cx="8335108" cy="2795953"/>
          </a:xfrm>
        </p:spPr>
        <p:txBody>
          <a:bodyPr/>
          <a:lstStyle/>
          <a:p>
            <a:pPr algn="ctr"/>
            <a:r>
              <a:rPr lang="en-US" sz="4800" dirty="0" smtClean="0"/>
              <a:t>CRC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 cornerstone of Georgia Tech’s thriving, active community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492" y="4275667"/>
            <a:ext cx="8439531" cy="1202267"/>
          </a:xfrm>
        </p:spPr>
        <p:txBody>
          <a:bodyPr/>
          <a:lstStyle/>
          <a:p>
            <a:r>
              <a:rPr lang="en-US" sz="2000" dirty="0" smtClean="0"/>
              <a:t>Mandatory Fee Committee Presentation</a:t>
            </a:r>
          </a:p>
          <a:p>
            <a:r>
              <a:rPr lang="en-US" sz="2000" dirty="0" smtClean="0"/>
              <a:t>Michael W. Edwards </a:t>
            </a:r>
          </a:p>
          <a:p>
            <a:r>
              <a:rPr lang="en-US" sz="2000" dirty="0" smtClean="0"/>
              <a:t>Sr. Director Campus Recreation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6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Desired Outcomes</a:t>
            </a:r>
          </a:p>
          <a:p>
            <a:r>
              <a:rPr lang="en-US" dirty="0" smtClean="0">
                <a:solidFill>
                  <a:srgbClr val="EEB211"/>
                </a:solidFill>
              </a:rPr>
              <a:t>Maximize </a:t>
            </a:r>
            <a:r>
              <a:rPr lang="en-US" dirty="0" smtClean="0"/>
              <a:t> available space and resources</a:t>
            </a:r>
          </a:p>
          <a:p>
            <a:r>
              <a:rPr lang="en-US" dirty="0" smtClean="0">
                <a:solidFill>
                  <a:srgbClr val="EEB211"/>
                </a:solidFill>
              </a:rPr>
              <a:t>Maximize</a:t>
            </a:r>
            <a:r>
              <a:rPr lang="en-US" dirty="0" smtClean="0"/>
              <a:t> subject matter expertise</a:t>
            </a:r>
          </a:p>
          <a:p>
            <a:r>
              <a:rPr lang="en-US" dirty="0" smtClean="0">
                <a:solidFill>
                  <a:srgbClr val="EEB211"/>
                </a:solidFill>
              </a:rPr>
              <a:t>Increase</a:t>
            </a:r>
            <a:r>
              <a:rPr lang="en-US" dirty="0" smtClean="0"/>
              <a:t> </a:t>
            </a:r>
            <a:r>
              <a:rPr lang="en-US" dirty="0"/>
              <a:t>outreach </a:t>
            </a:r>
            <a:r>
              <a:rPr lang="en-US" dirty="0" smtClean="0"/>
              <a:t>programming</a:t>
            </a:r>
          </a:p>
          <a:p>
            <a:r>
              <a:rPr lang="en-US" dirty="0" smtClean="0">
                <a:solidFill>
                  <a:srgbClr val="EEB211"/>
                </a:solidFill>
              </a:rPr>
              <a:t>Reduce </a:t>
            </a:r>
            <a:r>
              <a:rPr lang="en-US" dirty="0" smtClean="0"/>
              <a:t>number one barrier to a healthier lifestyle, “time”</a:t>
            </a:r>
          </a:p>
          <a:p>
            <a:r>
              <a:rPr lang="en-US" dirty="0" smtClean="0">
                <a:solidFill>
                  <a:srgbClr val="EEB211"/>
                </a:solidFill>
              </a:rPr>
              <a:t>Increase</a:t>
            </a:r>
            <a:r>
              <a:rPr lang="en-US" dirty="0" smtClean="0"/>
              <a:t> opportunities for social interaction</a:t>
            </a:r>
          </a:p>
          <a:p>
            <a:r>
              <a:rPr lang="en-US" dirty="0" smtClean="0">
                <a:solidFill>
                  <a:srgbClr val="EEB211"/>
                </a:solidFill>
              </a:rPr>
              <a:t>Increase</a:t>
            </a:r>
            <a:r>
              <a:rPr lang="en-US" dirty="0" smtClean="0"/>
              <a:t> sense of community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97815" cy="991352"/>
          </a:xfrm>
        </p:spPr>
        <p:txBody>
          <a:bodyPr/>
          <a:lstStyle/>
          <a:p>
            <a:r>
              <a:rPr lang="en-US" smtClean="0"/>
              <a:t>Development of a New Partnership with Housing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of a new Partnership Housing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u="sng" smtClean="0"/>
              <a:t>Current</a:t>
            </a:r>
          </a:p>
          <a:p>
            <a:r>
              <a:rPr lang="en-US" smtClean="0"/>
              <a:t>Ten fitness or program spaces</a:t>
            </a:r>
          </a:p>
          <a:p>
            <a:r>
              <a:rPr lang="en-US"/>
              <a:t>	</a:t>
            </a:r>
            <a:r>
              <a:rPr lang="en-US" smtClean="0"/>
              <a:t>Equipment is outdated</a:t>
            </a:r>
          </a:p>
          <a:p>
            <a:r>
              <a:rPr lang="en-US"/>
              <a:t>	</a:t>
            </a:r>
            <a:r>
              <a:rPr lang="en-US" smtClean="0"/>
              <a:t>Spaces are outdated</a:t>
            </a:r>
          </a:p>
          <a:p>
            <a:r>
              <a:rPr lang="en-US" smtClean="0"/>
              <a:t>Lack of input from subject matter experts</a:t>
            </a:r>
          </a:p>
          <a:p>
            <a:r>
              <a:rPr lang="en-US" smtClean="0"/>
              <a:t>Lack of outreach programing</a:t>
            </a:r>
          </a:p>
          <a:p>
            <a:r>
              <a:rPr lang="en-US" smtClean="0"/>
              <a:t>Share 50% of Facility Technician position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Future</a:t>
            </a:r>
          </a:p>
          <a:p>
            <a:r>
              <a:rPr lang="en-US" dirty="0"/>
              <a:t>Work with stakeholders to develop an outreach plan for programing of spaces and new </a:t>
            </a:r>
            <a:r>
              <a:rPr lang="en-US" dirty="0" smtClean="0"/>
              <a:t>equipment</a:t>
            </a:r>
          </a:p>
          <a:p>
            <a:r>
              <a:rPr lang="en-US" dirty="0" smtClean="0"/>
              <a:t>Upgrade fitness and program spaces</a:t>
            </a:r>
          </a:p>
          <a:p>
            <a:r>
              <a:rPr lang="en-US" dirty="0" smtClean="0"/>
              <a:t>Upgrade equipment</a:t>
            </a:r>
          </a:p>
          <a:p>
            <a:r>
              <a:rPr lang="en-US" dirty="0" smtClean="0"/>
              <a:t>Utilize the CRC subject matter expertise</a:t>
            </a:r>
          </a:p>
          <a:p>
            <a:r>
              <a:rPr lang="en-US" dirty="0" smtClean="0"/>
              <a:t>Develop an Healthy Lifestyle Engagement Specialist position (Outreach)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6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770" y="1920118"/>
            <a:ext cx="11030657" cy="47498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3200" smtClean="0">
                <a:latin typeface="Helvetica Light" charset="0"/>
                <a:ea typeface="Helvetica Light" charset="0"/>
                <a:cs typeface="Helvetica Light" charset="0"/>
              </a:rPr>
              <a:t>Mandatory Fee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smtClean="0">
                <a:latin typeface="Helvetica Light" charset="0"/>
                <a:ea typeface="Helvetica Light" charset="0"/>
                <a:cs typeface="Helvetica Light" charset="0"/>
              </a:rPr>
              <a:t>SGA Tier II (ORGT)</a:t>
            </a:r>
            <a:endParaRPr lang="en-US" sz="3200">
              <a:latin typeface="Helvetica Light" charset="0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smtClean="0">
                <a:latin typeface="Helvetica Light" charset="0"/>
                <a:ea typeface="Helvetica Light" charset="0"/>
                <a:cs typeface="Helvetica Light" charset="0"/>
              </a:rPr>
              <a:t>Revenue</a:t>
            </a:r>
            <a:endParaRPr lang="en-US" sz="3200">
              <a:latin typeface="Helvetica Light" charset="0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smtClean="0">
                <a:latin typeface="Helvetica Light" charset="0"/>
                <a:ea typeface="Helvetica Light" charset="0"/>
                <a:cs typeface="Helvetica Light" charset="0"/>
              </a:rPr>
              <a:t>Resident Instruction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smtClean="0">
                <a:latin typeface="Helvetica Light" charset="0"/>
                <a:ea typeface="Helvetica Light" charset="0"/>
                <a:cs typeface="Helvetica Light" charset="0"/>
              </a:rPr>
              <a:t>Additional Sources</a:t>
            </a:r>
            <a:endParaRPr lang="en-US" sz="320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943" y="424542"/>
            <a:ext cx="7687733" cy="991352"/>
          </a:xfrm>
        </p:spPr>
        <p:txBody>
          <a:bodyPr/>
          <a:lstStyle/>
          <a:p>
            <a:r>
              <a:rPr lang="en-US" sz="3200" smtClean="0">
                <a:latin typeface="+mj-lt"/>
                <a:ea typeface="Helvetica" charset="0"/>
                <a:cs typeface="Helvetica" charset="0"/>
              </a:rPr>
              <a:t>CRC Funding sources</a:t>
            </a:r>
            <a:endParaRPr lang="en-US" sz="3200">
              <a:latin typeface="+mj-lt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FY19 Operating Budget</a:t>
            </a:r>
          </a:p>
          <a:p>
            <a:endParaRPr lang="en-US" sz="3200" dirty="0"/>
          </a:p>
          <a:p>
            <a:r>
              <a:rPr lang="en-US" sz="3200" dirty="0" smtClean="0"/>
              <a:t>Mandatory Fee 						$2,207,753</a:t>
            </a:r>
          </a:p>
          <a:p>
            <a:r>
              <a:rPr lang="en-US" sz="3200" dirty="0" smtClean="0"/>
              <a:t>SGA (ORGT)							$   117,689</a:t>
            </a:r>
          </a:p>
          <a:p>
            <a:r>
              <a:rPr lang="en-US" sz="3200" dirty="0" smtClean="0"/>
              <a:t>Revenue								$2,409,513</a:t>
            </a:r>
          </a:p>
          <a:p>
            <a:r>
              <a:rPr lang="en-US" sz="3200" dirty="0" smtClean="0"/>
              <a:t>Resident Instruction 				$    431,386 </a:t>
            </a:r>
          </a:p>
          <a:p>
            <a:r>
              <a:rPr lang="en-US" sz="3200" dirty="0" smtClean="0"/>
              <a:t>Additional Institute Support	$ 2,714,617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FY19 Budget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4708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FY19 Overall Operational Costs</a:t>
            </a:r>
            <a:endParaRPr lang="en-US" sz="32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7243257"/>
              </p:ext>
            </p:extLst>
          </p:nvPr>
        </p:nvGraphicFramePr>
        <p:xfrm>
          <a:off x="6084888" y="1600200"/>
          <a:ext cx="5802312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7360204"/>
              </p:ext>
            </p:extLst>
          </p:nvPr>
        </p:nvGraphicFramePr>
        <p:xfrm>
          <a:off x="304800" y="1600200"/>
          <a:ext cx="55880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95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Use Versus Costs  FY19</a:t>
            </a:r>
            <a:endParaRPr lang="en-US" sz="32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0150519"/>
              </p:ext>
            </p:extLst>
          </p:nvPr>
        </p:nvGraphicFramePr>
        <p:xfrm>
          <a:off x="304800" y="1600200"/>
          <a:ext cx="55880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2680869"/>
              </p:ext>
            </p:extLst>
          </p:nvPr>
        </p:nvGraphicFramePr>
        <p:xfrm>
          <a:off x="6084888" y="1600200"/>
          <a:ext cx="5802312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14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230923"/>
            <a:ext cx="11830756" cy="4932810"/>
          </a:xfrm>
        </p:spPr>
        <p:txBody>
          <a:bodyPr/>
          <a:lstStyle/>
          <a:p>
            <a:r>
              <a:rPr lang="en-US" dirty="0" smtClean="0"/>
              <a:t>.9% annual student activity fee allocation increase  does not keep pace with expense increases</a:t>
            </a:r>
          </a:p>
          <a:p>
            <a:r>
              <a:rPr lang="en-US" dirty="0" smtClean="0"/>
              <a:t>Upkeep of a facility that is aging and meeting the demands of new technology and regulations.</a:t>
            </a:r>
          </a:p>
          <a:p>
            <a:r>
              <a:rPr lang="en-US" dirty="0" smtClean="0"/>
              <a:t>Saturation point of revenue generation as it relates to staff and peak time space limitations</a:t>
            </a:r>
          </a:p>
          <a:p>
            <a:r>
              <a:rPr lang="en-US" dirty="0" smtClean="0"/>
              <a:t>Retain professional talent with the lack of advancement opportunities, competitive salaries and work loads.</a:t>
            </a:r>
          </a:p>
          <a:p>
            <a:r>
              <a:rPr lang="en-US" dirty="0" smtClean="0"/>
              <a:t>Meeting the demands of an increasing student population.</a:t>
            </a:r>
          </a:p>
          <a:p>
            <a:r>
              <a:rPr lang="en-US" dirty="0" smtClean="0"/>
              <a:t>Maintain McCauley Aquatic Center at a level that continues our competitiveness in the market place.</a:t>
            </a:r>
          </a:p>
          <a:p>
            <a:r>
              <a:rPr lang="en-US" dirty="0" smtClean="0"/>
              <a:t>The need to secure additional funding sources to maintain programs and services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 for the future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77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u="sng" smtClean="0"/>
              <a:t> </a:t>
            </a:r>
            <a:endParaRPr lang="en-US" b="1" u="sng"/>
          </a:p>
          <a:p>
            <a:r>
              <a:rPr lang="en-US" sz="2800"/>
              <a:t>Mandatory Fee		</a:t>
            </a:r>
            <a:r>
              <a:rPr lang="en-US" sz="2800" smtClean="0"/>
              <a:t>2,356,375</a:t>
            </a:r>
            <a:endParaRPr lang="en-US" sz="2800"/>
          </a:p>
          <a:p>
            <a:r>
              <a:rPr lang="en-US" sz="2800"/>
              <a:t>SGA Tier III (ORGT)	</a:t>
            </a:r>
            <a:r>
              <a:rPr lang="en-US" sz="2800" u="sng"/>
              <a:t>   104,639</a:t>
            </a:r>
          </a:p>
          <a:p>
            <a:r>
              <a:rPr lang="en-US" sz="2800"/>
              <a:t>	Total Fees		</a:t>
            </a:r>
            <a:r>
              <a:rPr lang="en-US" sz="2800" smtClean="0"/>
              <a:t>2,461,014</a:t>
            </a:r>
            <a:endParaRPr lang="en-US" sz="2800"/>
          </a:p>
          <a:p>
            <a:endParaRPr lang="en-US" sz="2800"/>
          </a:p>
          <a:p>
            <a:r>
              <a:rPr lang="en-US" sz="2800"/>
              <a:t>Revenue				</a:t>
            </a:r>
            <a:r>
              <a:rPr lang="en-US" sz="2800" smtClean="0"/>
              <a:t>	2,231,696</a:t>
            </a:r>
            <a:endParaRPr lang="en-US" sz="2800"/>
          </a:p>
          <a:p>
            <a:r>
              <a:rPr lang="en-US" sz="2800"/>
              <a:t>Resident Instruction	   403,018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FY 21 Budget Request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4061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mtClean="0">
                <a:latin typeface="+mn-lt"/>
                <a:ea typeface="Helvetica" charset="0"/>
                <a:cs typeface="Helvetica" charset="0"/>
              </a:rPr>
              <a:t>Thank you</a:t>
            </a:r>
            <a:endParaRPr lang="en-US" sz="4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3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You should have a better understanding of</a:t>
            </a:r>
            <a:r>
              <a:rPr lang="is-IS" sz="3200" dirty="0" smtClean="0"/>
              <a:t>…</a:t>
            </a:r>
            <a:endParaRPr lang="en-US" sz="3200" dirty="0" smtClean="0"/>
          </a:p>
          <a:p>
            <a:endParaRPr 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Vision and Mission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Programs, Services and Facilities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CRC impact “By the Numbers”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Current and Future Improvements/ Partnerships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Funding and Budget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 err="1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2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2800" dirty="0" smtClean="0"/>
              <a:t>Vision</a:t>
            </a:r>
          </a:p>
          <a:p>
            <a:pPr algn="ctr"/>
            <a:r>
              <a:rPr lang="en-US" sz="2800" dirty="0" smtClean="0"/>
              <a:t>To be the leader in collegiate recreation by providing comprehensive and engaging programs and services that strengthen community wellbeing and enhance student success.</a:t>
            </a:r>
          </a:p>
          <a:p>
            <a:pPr algn="ctr"/>
            <a:r>
              <a:rPr lang="en-US" sz="2800" dirty="0" smtClean="0"/>
              <a:t>Mission</a:t>
            </a:r>
          </a:p>
          <a:p>
            <a:pPr algn="ctr"/>
            <a:r>
              <a:rPr lang="en-US" sz="2800" dirty="0" smtClean="0"/>
              <a:t>Campus Recreation champions health and wellbeing through</a:t>
            </a:r>
          </a:p>
          <a:p>
            <a:pPr algn="ctr"/>
            <a:r>
              <a:rPr lang="en-US" sz="2800" dirty="0" smtClean="0"/>
              <a:t> dynamic and transformative experiences.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9657"/>
            <a:ext cx="7687733" cy="991352"/>
          </a:xfrm>
        </p:spPr>
        <p:txBody>
          <a:bodyPr/>
          <a:lstStyle/>
          <a:p>
            <a:r>
              <a:rPr lang="en-US" sz="3200" dirty="0" smtClean="0"/>
              <a:t>Campus Recreation Vision/Mission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78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25914" cy="991352"/>
          </a:xfrm>
        </p:spPr>
        <p:txBody>
          <a:bodyPr/>
          <a:lstStyle/>
          <a:p>
            <a:r>
              <a:rPr lang="en-US" sz="3200" dirty="0" smtClean="0">
                <a:latin typeface="+mj-lt"/>
                <a:ea typeface="Helvetica" charset="0"/>
                <a:cs typeface="Helvetica" charset="0"/>
              </a:rPr>
              <a:t>Core Programs and services</a:t>
            </a:r>
            <a:endParaRPr lang="en-US" sz="3200" dirty="0"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Program/Operational Areas</a:t>
            </a:r>
          </a:p>
          <a:p>
            <a:pPr marL="742950" lvl="1">
              <a:buFont typeface="Arial" charset="0"/>
              <a:buChar char="•"/>
            </a:pPr>
            <a:r>
              <a:rPr lang="en-US" sz="2800" dirty="0" smtClean="0">
                <a:latin typeface="+mj-lt"/>
                <a:ea typeface="Helvetica Light" charset="0"/>
                <a:cs typeface="Helvetica Light" charset="0"/>
              </a:rPr>
              <a:t>Aquatics</a:t>
            </a:r>
          </a:p>
          <a:p>
            <a:pPr marL="742950" lvl="1">
              <a:buFont typeface="Arial" charset="0"/>
              <a:buChar char="•"/>
            </a:pPr>
            <a:r>
              <a:rPr lang="en-US" sz="2800" dirty="0" smtClean="0">
                <a:latin typeface="+mj-lt"/>
                <a:ea typeface="Helvetica Light" charset="0"/>
                <a:cs typeface="Helvetica Light" charset="0"/>
              </a:rPr>
              <a:t>Facilities/Operations</a:t>
            </a:r>
            <a:endParaRPr lang="en-US" sz="2800" dirty="0">
              <a:latin typeface="+mj-lt"/>
              <a:ea typeface="Helvetica Light" charset="0"/>
              <a:cs typeface="Helvetica Light" charset="0"/>
            </a:endParaRPr>
          </a:p>
          <a:p>
            <a:pPr marL="742950" lvl="1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Business Operations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Finance Management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Member Services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Marketing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Information Technology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00100" lvl="1" indent="-342900">
              <a:buFont typeface="Arial" charset="0"/>
              <a:buChar char="•"/>
            </a:pPr>
            <a:r>
              <a:rPr lang="en-US" sz="2800" dirty="0" smtClean="0">
                <a:latin typeface="+mj-lt"/>
                <a:ea typeface="Helvetica Light" charset="0"/>
                <a:cs typeface="Helvetica Light" charset="0"/>
              </a:rPr>
              <a:t>Healthy </a:t>
            </a: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Lifestyle Programs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Competitive Sports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ea typeface="Helvetica Light" charset="0"/>
                <a:cs typeface="Helvetica Light" charset="0"/>
              </a:rPr>
              <a:t>Intramurals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ea typeface="Helvetica Light" charset="0"/>
                <a:cs typeface="Helvetica Light" charset="0"/>
              </a:rPr>
              <a:t>Sport Clubs</a:t>
            </a:r>
            <a:r>
              <a:rPr lang="en-US" sz="2300" dirty="0">
                <a:latin typeface="+mj-lt"/>
                <a:ea typeface="Helvetica Light" charset="0"/>
                <a:cs typeface="Helvetica Light" charset="0"/>
              </a:rPr>
              <a:t> </a:t>
            </a:r>
            <a:r>
              <a:rPr lang="en-US" sz="2300" dirty="0" smtClean="0">
                <a:latin typeface="+mj-lt"/>
                <a:ea typeface="Helvetica Light" charset="0"/>
                <a:cs typeface="Helvetica Light" charset="0"/>
              </a:rPr>
              <a:t>Clubs</a:t>
            </a:r>
            <a:endParaRPr lang="en-US" sz="2800" dirty="0" smtClean="0">
              <a:latin typeface="+mj-lt"/>
              <a:ea typeface="Helvetica Light" charset="0"/>
              <a:cs typeface="Helvetica Light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 smtClean="0">
                <a:latin typeface="+mj-lt"/>
                <a:ea typeface="Helvetica Light" charset="0"/>
                <a:cs typeface="Helvetica Light" charset="0"/>
              </a:rPr>
              <a:t>Fitness</a:t>
            </a:r>
            <a:endParaRPr lang="en-US" sz="2800" dirty="0">
              <a:latin typeface="+mj-lt"/>
              <a:ea typeface="Helvetica Light" charset="0"/>
              <a:cs typeface="Helvetica Light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latin typeface="+mj-lt"/>
                <a:ea typeface="Helvetica Light" charset="0"/>
                <a:cs typeface="Helvetica Light" charset="0"/>
              </a:rPr>
              <a:t>Outdoor </a:t>
            </a:r>
            <a:r>
              <a:rPr lang="en-US" sz="2800" dirty="0" smtClean="0">
                <a:latin typeface="+mj-lt"/>
                <a:ea typeface="Helvetica Light" charset="0"/>
                <a:cs typeface="Helvetica Light" charset="0"/>
              </a:rPr>
              <a:t>Recreation (ORGT)</a:t>
            </a:r>
            <a:endParaRPr lang="en-US" sz="2800" dirty="0">
              <a:latin typeface="+mj-lt"/>
              <a:ea typeface="Helvetica Light" charset="0"/>
              <a:cs typeface="Helvetica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743" y="1413932"/>
            <a:ext cx="11013186" cy="47498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sz="3200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Campus </a:t>
            </a: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Recreation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Center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Roe </a:t>
            </a: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Stamps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Recreation Field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Alumni </a:t>
            </a: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Park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(Sand </a:t>
            </a: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V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olleyball)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Couch </a:t>
            </a: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Park (Burger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Bowl)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Leadership </a:t>
            </a:r>
            <a:r>
              <a:rPr lang="en-US" sz="3200" dirty="0">
                <a:latin typeface="+mj-lt"/>
                <a:ea typeface="Helvetica Light" charset="0"/>
                <a:cs typeface="Helvetica Light" charset="0"/>
              </a:rPr>
              <a:t>Challenge </a:t>
            </a:r>
            <a:r>
              <a:rPr lang="en-US" sz="3200" dirty="0" smtClean="0">
                <a:latin typeface="+mj-lt"/>
                <a:ea typeface="Helvetica Light" charset="0"/>
                <a:cs typeface="Helvetica Light" charset="0"/>
              </a:rPr>
              <a:t>Course</a:t>
            </a:r>
            <a:endParaRPr lang="en-US" sz="3200" dirty="0">
              <a:latin typeface="+mj-lt"/>
              <a:ea typeface="Helvetica Light" charset="0"/>
              <a:cs typeface="Helvetica Light" charset="0"/>
            </a:endParaRPr>
          </a:p>
          <a:p>
            <a:endParaRPr lang="en-US" sz="2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4928"/>
            <a:ext cx="7687733" cy="991352"/>
          </a:xfrm>
        </p:spPr>
        <p:txBody>
          <a:bodyPr/>
          <a:lstStyle/>
          <a:p>
            <a:r>
              <a:rPr lang="en-US" sz="3200" dirty="0" smtClean="0"/>
              <a:t>Facility oversite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7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  <a:ea typeface="Helvetica" charset="0"/>
                <a:cs typeface="Helvetica" charset="0"/>
              </a:rPr>
              <a:t>FY 19…By the numbers</a:t>
            </a:r>
            <a:endParaRPr lang="en-US" sz="3200" dirty="0"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991353"/>
            <a:ext cx="5588000" cy="523052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Open </a:t>
            </a: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115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hours/</a:t>
            </a: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7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days a week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24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professional, </a:t>
            </a: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400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student employees, </a:t>
            </a: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200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volunteers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17,869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distinct student users (+1.25%)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4,840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Graduate Students (-3.55%)</a:t>
            </a:r>
            <a:endParaRPr lang="en-US" dirty="0">
              <a:latin typeface="+mj-lt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4,773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participants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in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Intramurals (+3.8%)</a:t>
            </a:r>
            <a:endParaRPr lang="en-US" dirty="0">
              <a:latin typeface="+mj-lt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1068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teams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in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Intramurals (+0.01%)</a:t>
            </a:r>
            <a:endParaRPr lang="en-US" dirty="0">
              <a:latin typeface="+mj-lt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1593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unique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participants in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41 Sport Clubs (+7.9%)</a:t>
            </a:r>
            <a:endParaRPr lang="en-US" dirty="0">
              <a:latin typeface="+mj-lt"/>
              <a:ea typeface="Helvetica Light" charset="0"/>
              <a:cs typeface="Helvetica Light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861646"/>
            <a:ext cx="5802487" cy="536023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ea typeface="Helvetica Light" charset="0"/>
                <a:cs typeface="Helvetica Light" charset="0"/>
              </a:rPr>
              <a:t>4,297</a:t>
            </a:r>
            <a:r>
              <a:rPr lang="en-US" dirty="0" smtClean="0">
                <a:ea typeface="Helvetica Light" charset="0"/>
                <a:cs typeface="Helvetica Light" charset="0"/>
              </a:rPr>
              <a:t> </a:t>
            </a:r>
            <a:r>
              <a:rPr lang="en-US" dirty="0">
                <a:ea typeface="Helvetica Light" charset="0"/>
                <a:cs typeface="Helvetica Light" charset="0"/>
              </a:rPr>
              <a:t>participants in Outdoor Recreation activities </a:t>
            </a:r>
            <a:r>
              <a:rPr lang="en-US" dirty="0" smtClean="0">
                <a:ea typeface="Helvetica Light" charset="0"/>
                <a:cs typeface="Helvetica Light" charset="0"/>
              </a:rPr>
              <a:t>(+12.36%)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ea typeface="Helvetica Light" charset="0"/>
                <a:cs typeface="Helvetica Light" charset="0"/>
              </a:rPr>
              <a:t>2998</a:t>
            </a:r>
            <a:r>
              <a:rPr lang="en-US" dirty="0" smtClean="0">
                <a:ea typeface="Helvetica Light" charset="0"/>
                <a:cs typeface="Helvetica Light" charset="0"/>
              </a:rPr>
              <a:t> Participants </a:t>
            </a:r>
            <a:r>
              <a:rPr lang="en-US" dirty="0">
                <a:ea typeface="Helvetica Light" charset="0"/>
                <a:cs typeface="Helvetica Light" charset="0"/>
              </a:rPr>
              <a:t>in </a:t>
            </a:r>
            <a:r>
              <a:rPr lang="en-US" dirty="0" smtClean="0">
                <a:ea typeface="Helvetica Light" charset="0"/>
                <a:cs typeface="Helvetica Light" charset="0"/>
              </a:rPr>
              <a:t>Fitness Programs (+4.3%)</a:t>
            </a:r>
            <a:endParaRPr lang="en-US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4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Signature Campus Events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Rec Fest, Halloween 5k, Pi Day 5k, Customer Appreciation Week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Social Media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Facebook – </a:t>
            </a: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11,141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(+2%)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Instagram – </a:t>
            </a: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2,733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(+522%)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EEB211"/>
                </a:solidFill>
                <a:latin typeface="+mj-lt"/>
                <a:ea typeface="Helvetica Light" charset="0"/>
                <a:cs typeface="Helvetica Light" charset="0"/>
              </a:rPr>
              <a:t>92,540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 pieces </a:t>
            </a:r>
            <a:r>
              <a:rPr lang="en-US" dirty="0">
                <a:latin typeface="+mj-lt"/>
                <a:ea typeface="Helvetica Light" charset="0"/>
                <a:cs typeface="Helvetica Light" charset="0"/>
              </a:rPr>
              <a:t>of equipment checked out </a:t>
            </a:r>
            <a:r>
              <a:rPr lang="en-US" dirty="0" smtClean="0">
                <a:latin typeface="+mj-lt"/>
                <a:ea typeface="Helvetica Light" charset="0"/>
                <a:cs typeface="Helvetica Light" charset="0"/>
              </a:rPr>
              <a:t>(+.29%)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+mj-lt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102397"/>
              </p:ext>
            </p:extLst>
          </p:nvPr>
        </p:nvGraphicFramePr>
        <p:xfrm>
          <a:off x="369275" y="1441940"/>
          <a:ext cx="11078309" cy="470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229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CRC Visits and Student Achievement by Frequency of CRC Utilization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</a:t>
                      </a:r>
                      <a:r>
                        <a:rPr lang="en-US" sz="1800" dirty="0" smtClean="0">
                          <a:effectLst/>
                        </a:rPr>
                        <a:t>2007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through </a:t>
                      </a:r>
                      <a:r>
                        <a:rPr lang="en-US" sz="1800" dirty="0">
                          <a:effectLst/>
                        </a:rPr>
                        <a:t>Fall 2017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4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Retention Rates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 and 6 Year Graduation Rates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Frequency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UGs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Graduated </a:t>
                      </a:r>
                      <a:r>
                        <a:rPr lang="en-US" sz="1800" dirty="0" smtClean="0">
                          <a:effectLst/>
                        </a:rPr>
                        <a:t>within </a:t>
                      </a:r>
                      <a:r>
                        <a:rPr lang="en-US" sz="1800" dirty="0">
                          <a:effectLst/>
                        </a:rPr>
                        <a:t>5 Years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Daily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93%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Daily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Frequently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Never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Frequently (3x week)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UGs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Occasionally (1-2x week)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622">
                <a:tc rowSpan="4"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Graduated within 6 Years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62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Daily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Frequently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Never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62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UGs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62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1352"/>
          </a:xfrm>
        </p:spPr>
        <p:txBody>
          <a:bodyPr/>
          <a:lstStyle/>
          <a:p>
            <a:r>
              <a:rPr lang="en-US" sz="3200" smtClean="0"/>
              <a:t>Impacting Retention and graduation</a:t>
            </a:r>
            <a:endParaRPr lang="en-US" sz="320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92059" y="0"/>
            <a:ext cx="2274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739554" cy="991352"/>
          </a:xfrm>
        </p:spPr>
        <p:txBody>
          <a:bodyPr/>
          <a:lstStyle/>
          <a:p>
            <a:r>
              <a:rPr lang="en-US" sz="3200" smtClean="0"/>
              <a:t>Participant Experience - Assessment</a:t>
            </a:r>
            <a:endParaRPr lang="en-US" sz="320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74952"/>
              </p:ext>
            </p:extLst>
          </p:nvPr>
        </p:nvGraphicFramePr>
        <p:xfrm>
          <a:off x="281354" y="1143000"/>
          <a:ext cx="11548696" cy="502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1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618785" cy="991352"/>
          </a:xfrm>
        </p:spPr>
        <p:txBody>
          <a:bodyPr/>
          <a:lstStyle/>
          <a:p>
            <a:r>
              <a:rPr lang="en-US" sz="3200" smtClean="0"/>
              <a:t>CRC Upgrades/replacement/improvements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Current Improvements</a:t>
            </a:r>
          </a:p>
          <a:p>
            <a:r>
              <a:rPr lang="en-US" dirty="0" smtClean="0"/>
              <a:t>Locker Replacement</a:t>
            </a:r>
          </a:p>
          <a:p>
            <a:r>
              <a:rPr lang="en-US" dirty="0" smtClean="0"/>
              <a:t>Restroom Partition Replacement</a:t>
            </a:r>
          </a:p>
          <a:p>
            <a:r>
              <a:rPr lang="en-US" dirty="0" smtClean="0"/>
              <a:t>Shower Partition Replacement</a:t>
            </a:r>
          </a:p>
          <a:p>
            <a:r>
              <a:rPr lang="en-US" dirty="0" smtClean="0"/>
              <a:t>Duct Sock Replacement (Aquatic Center)</a:t>
            </a:r>
          </a:p>
          <a:p>
            <a:r>
              <a:rPr lang="en-US" dirty="0" smtClean="0"/>
              <a:t>Dead Lift Zone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Coming Soon</a:t>
            </a:r>
          </a:p>
          <a:p>
            <a:r>
              <a:rPr lang="en-US" dirty="0" smtClean="0"/>
              <a:t>New Cycle Room (including virtual programing)</a:t>
            </a:r>
          </a:p>
          <a:p>
            <a:r>
              <a:rPr lang="en-US" dirty="0" smtClean="0"/>
              <a:t>New Functional Training/Fitness Room</a:t>
            </a:r>
          </a:p>
          <a:p>
            <a:r>
              <a:rPr lang="en-US" dirty="0" smtClean="0"/>
              <a:t>Fifth Floor Track Equipment Replacement</a:t>
            </a:r>
          </a:p>
          <a:p>
            <a:r>
              <a:rPr lang="en-US" dirty="0" smtClean="0"/>
              <a:t>Fitness Floor Dumbbell and Rack Replacement</a:t>
            </a:r>
          </a:p>
          <a:p>
            <a:r>
              <a:rPr lang="en-US" dirty="0" smtClean="0"/>
              <a:t>Golf Simulator (including 5 sports)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241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4280</TotalTime>
  <Words>716</Words>
  <Application>Microsoft Office PowerPoint</Application>
  <PresentationFormat>Widescreen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Helvetica</vt:lpstr>
      <vt:lpstr>Helvetica Light</vt:lpstr>
      <vt:lpstr>Lucida Grande</vt:lpstr>
      <vt:lpstr>Roboto Light</vt:lpstr>
      <vt:lpstr>Times New Roman</vt:lpstr>
      <vt:lpstr>Custom Design</vt:lpstr>
      <vt:lpstr>White Main</vt:lpstr>
      <vt:lpstr>CRC  A cornerstone of Georgia Tech’s thriving, active community</vt:lpstr>
      <vt:lpstr>Presentation OUtcomes</vt:lpstr>
      <vt:lpstr>Campus Recreation Vision/Mission</vt:lpstr>
      <vt:lpstr>Core Programs and services</vt:lpstr>
      <vt:lpstr>Facility oversite</vt:lpstr>
      <vt:lpstr>FY 19…By the numbers</vt:lpstr>
      <vt:lpstr>Impacting Retention and graduation</vt:lpstr>
      <vt:lpstr>Participant Experience - Assessment</vt:lpstr>
      <vt:lpstr>CRC Upgrades/replacement/improvements</vt:lpstr>
      <vt:lpstr>Development of a New Partnership with Housing</vt:lpstr>
      <vt:lpstr>Development of a new Partnership Housing</vt:lpstr>
      <vt:lpstr>CRC Funding sources</vt:lpstr>
      <vt:lpstr>FY19 Budget</vt:lpstr>
      <vt:lpstr>FY19 Overall Operational Costs</vt:lpstr>
      <vt:lpstr>Use Versus Costs  FY19</vt:lpstr>
      <vt:lpstr>Challenges for the future</vt:lpstr>
      <vt:lpstr>FY 21 Budget Request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Lynch, Isabel C</cp:lastModifiedBy>
  <cp:revision>182</cp:revision>
  <cp:lastPrinted>2019-08-12T12:55:25Z</cp:lastPrinted>
  <dcterms:created xsi:type="dcterms:W3CDTF">2016-03-09T16:46:53Z</dcterms:created>
  <dcterms:modified xsi:type="dcterms:W3CDTF">2019-11-04T20:28:15Z</dcterms:modified>
</cp:coreProperties>
</file>