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>
                  <a:shade val="7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034-46F8-B659-438F2BAD490D}"/>
              </c:ext>
            </c:extLst>
          </c:dPt>
          <c:dPt>
            <c:idx val="1"/>
            <c:bubble3D val="0"/>
            <c:spPr>
              <a:solidFill>
                <a:schemeClr val="accent6">
                  <a:tint val="77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034-46F8-B659-438F2BAD490D}"/>
              </c:ext>
            </c:extLst>
          </c:dPt>
          <c:dLbls>
            <c:dLbl>
              <c:idx val="0"/>
              <c:layout>
                <c:manualLayout>
                  <c:x val="-9.8167808606381371E-2"/>
                  <c:y val="-0.28357658067785979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CBB2F58A-D9FE-4749-9EA9-BBC9FDF38E0F}" type="VALUE">
                      <a:rPr lang="en-US" sz="1200" b="1" smtClean="0">
                        <a:solidFill>
                          <a:schemeClr val="bg1"/>
                        </a:solidFill>
                      </a:rPr>
                      <a:pPr>
                        <a:defRPr/>
                      </a:pPr>
                      <a:t>[VALUE]</a:t>
                    </a:fld>
                    <a:endParaRPr lang="en-US" sz="1200" b="1" baseline="0" dirty="0" smtClean="0">
                      <a:solidFill>
                        <a:schemeClr val="bg1"/>
                      </a:solidFill>
                    </a:endParaRPr>
                  </a:p>
                  <a:p>
                    <a:pPr>
                      <a:defRPr/>
                    </a:pPr>
                    <a:r>
                      <a:rPr lang="en-US" sz="1200" b="1" baseline="0" dirty="0" smtClean="0">
                        <a:solidFill>
                          <a:schemeClr val="bg1"/>
                        </a:solidFill>
                      </a:rPr>
                      <a:t> </a:t>
                    </a:r>
                    <a:fld id="{B1F885BC-1E5F-4C92-AF7E-F612FE696DE6}" type="PERCENTAGE">
                      <a:rPr lang="en-US" sz="1200" b="1" baseline="0">
                        <a:solidFill>
                          <a:schemeClr val="bg1"/>
                        </a:solidFill>
                      </a:rPr>
                      <a:pPr>
                        <a:defRPr/>
                      </a:pPr>
                      <a:t>[PERCENTAGE]</a:t>
                    </a:fld>
                    <a:endParaRPr lang="en-US" sz="1200" b="1" baseline="0" dirty="0" smtClean="0">
                      <a:solidFill>
                        <a:schemeClr val="bg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162158669858278"/>
                      <c:h val="0.1234604616132605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7034-46F8-B659-438F2BAD490D}"/>
                </c:ext>
              </c:extLst>
            </c:dLbl>
            <c:dLbl>
              <c:idx val="1"/>
              <c:layout>
                <c:manualLayout>
                  <c:x val="0.11897493547313777"/>
                  <c:y val="0.1316803604797971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1D5237A-2BBE-4894-B131-53CE5B5EB5EC}" type="VALUE">
                      <a:rPr lang="en-US" sz="1200" b="1" smtClean="0">
                        <a:solidFill>
                          <a:schemeClr val="bg1"/>
                        </a:solidFill>
                      </a:rPr>
                      <a:pPr>
                        <a:defRPr/>
                      </a:pPr>
                      <a:t>[VALUE]</a:t>
                    </a:fld>
                    <a:endParaRPr lang="en-US" sz="1200" b="1" baseline="0" dirty="0" smtClean="0">
                      <a:solidFill>
                        <a:schemeClr val="bg1"/>
                      </a:solidFill>
                    </a:endParaRPr>
                  </a:p>
                  <a:p>
                    <a:pPr>
                      <a:defRPr/>
                    </a:pPr>
                    <a:fld id="{5CE19813-BB75-43DC-B7FD-B6F17E95B856}" type="PERCENTAGE">
                      <a:rPr lang="en-US" sz="1200" b="1" baseline="0" smtClean="0">
                        <a:solidFill>
                          <a:schemeClr val="bg1"/>
                        </a:solidFill>
                      </a:rPr>
                      <a:pPr>
                        <a:defRPr/>
                      </a:pPr>
                      <a:t>[PERCENTAGE]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179580115066175"/>
                      <c:h val="0.1727922353435790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7034-46F8-B659-438F2BAD49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Sheet2!$A$1:$A$2</c:f>
              <c:strCache>
                <c:ptCount val="2"/>
                <c:pt idx="0">
                  <c:v>Personal Services</c:v>
                </c:pt>
                <c:pt idx="1">
                  <c:v>Non-personal services</c:v>
                </c:pt>
              </c:strCache>
            </c:strRef>
          </c:cat>
          <c:val>
            <c:numRef>
              <c:f>Sheet2!$B$1:$B$2</c:f>
              <c:numCache>
                <c:formatCode>"$"#,##0_);[Red]\("$"#,##0\)</c:formatCode>
                <c:ptCount val="2"/>
                <c:pt idx="0">
                  <c:v>1348224</c:v>
                </c:pt>
                <c:pt idx="1">
                  <c:v>192106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034-46F8-B659-438F2BAD490D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F484F-35AD-4C22-80FA-C408820D4503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6809C-5FF1-453D-810C-83460F31D2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541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F484F-35AD-4C22-80FA-C408820D4503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6809C-5FF1-453D-810C-83460F31D2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988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F484F-35AD-4C22-80FA-C408820D4503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6809C-5FF1-453D-810C-83460F31D2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104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F484F-35AD-4C22-80FA-C408820D4503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6809C-5FF1-453D-810C-83460F31D2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30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F484F-35AD-4C22-80FA-C408820D4503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6809C-5FF1-453D-810C-83460F31D2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978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F484F-35AD-4C22-80FA-C408820D4503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6809C-5FF1-453D-810C-83460F31D2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495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F484F-35AD-4C22-80FA-C408820D4503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6809C-5FF1-453D-810C-83460F31D2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422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F484F-35AD-4C22-80FA-C408820D4503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6809C-5FF1-453D-810C-83460F31D2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340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F484F-35AD-4C22-80FA-C408820D4503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6809C-5FF1-453D-810C-83460F31D2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675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F484F-35AD-4C22-80FA-C408820D4503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6809C-5FF1-453D-810C-83460F31D2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761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F484F-35AD-4C22-80FA-C408820D4503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6809C-5FF1-453D-810C-83460F31D2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294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F484F-35AD-4C22-80FA-C408820D4503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36809C-5FF1-453D-810C-83460F31D2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36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5974" y="2310511"/>
            <a:ext cx="6274269" cy="1727993"/>
          </a:xfrm>
        </p:spPr>
        <p:txBody>
          <a:bodyPr/>
          <a:lstStyle/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400" b="1" dirty="0" smtClean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18 </a:t>
            </a:r>
            <a:r>
              <a:rPr lang="en-US" sz="2400" b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full time staff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110 Student Employees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4294967295"/>
          </p:nvPr>
        </p:nvSpPr>
        <p:spPr>
          <a:xfrm>
            <a:off x="369278" y="1337589"/>
            <a:ext cx="5846884" cy="1193175"/>
          </a:xfrm>
        </p:spPr>
        <p:txBody>
          <a:bodyPr/>
          <a:lstStyle/>
          <a:p>
            <a:r>
              <a:rPr lang="en-US" sz="2800" b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Personal Services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tx1"/>
                </a:solidFill>
                <a:cs typeface="Times New Roman" panose="02020603050405020304" pitchFamily="18" charset="0"/>
              </a:rPr>
              <a:t>	</a:t>
            </a:r>
            <a:r>
              <a:rPr lang="en-US" sz="28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$</a:t>
            </a:r>
            <a:r>
              <a:rPr lang="en-US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1,348,224</a:t>
            </a:r>
            <a:endParaRPr lang="en-US" sz="28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endParaRPr lang="en-US" sz="2800" b="1" dirty="0">
              <a:solidFill>
                <a:srgbClr val="00206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4294967295"/>
          </p:nvPr>
        </p:nvSpPr>
        <p:spPr>
          <a:xfrm>
            <a:off x="562462" y="3464184"/>
            <a:ext cx="5792617" cy="823912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Non-Personal </a:t>
            </a:r>
            <a:r>
              <a:rPr lang="en-US" sz="2800" b="1" dirty="0" smtClean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Services</a:t>
            </a:r>
          </a:p>
          <a:p>
            <a:pPr marL="0" indent="0">
              <a:buNone/>
            </a:pPr>
            <a:r>
              <a:rPr lang="en-US" sz="2800" b="1" dirty="0" smtClean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	$</a:t>
            </a:r>
            <a:r>
              <a:rPr lang="en-US" b="1" dirty="0" smtClean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192,106</a:t>
            </a:r>
            <a:endParaRPr lang="en-US" sz="2800" b="1" dirty="0">
              <a:solidFill>
                <a:schemeClr val="tx1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294967295"/>
          </p:nvPr>
        </p:nvSpPr>
        <p:spPr>
          <a:xfrm>
            <a:off x="1766947" y="4458364"/>
            <a:ext cx="5272321" cy="3684588"/>
          </a:xfrm>
        </p:spPr>
        <p:txBody>
          <a:bodyPr>
            <a:normAutofit/>
          </a:bodyPr>
          <a:lstStyle/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Supplies &amp; Material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Maintenance &amp; Repairs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Contracted Services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Telecommunications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b="1" dirty="0">
              <a:solidFill>
                <a:srgbClr val="FFC000"/>
              </a:solidFill>
              <a:latin typeface="+mj-lt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b="1" dirty="0">
              <a:solidFill>
                <a:srgbClr val="FFC00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5456" y="437982"/>
            <a:ext cx="865530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+mj-lt"/>
              </a:rPr>
              <a:t>Student </a:t>
            </a:r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Center Operation  </a:t>
            </a:r>
            <a:r>
              <a:rPr lang="en-US" sz="3200" b="1" dirty="0">
                <a:solidFill>
                  <a:schemeClr val="bg1"/>
                </a:solidFill>
                <a:latin typeface="+mj-lt"/>
              </a:rPr>
              <a:t>Fee – </a:t>
            </a:r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FY20</a:t>
            </a:r>
            <a:endParaRPr lang="en-US" sz="3200" dirty="0">
              <a:solidFill>
                <a:schemeClr val="bg1"/>
              </a:solidFill>
              <a:latin typeface="+mj-lt"/>
            </a:endParaRPr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/>
          </p:nvPr>
        </p:nvGraphicFramePr>
        <p:xfrm>
          <a:off x="5759988" y="1609344"/>
          <a:ext cx="6191220" cy="38770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0910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GT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Bryant, Lindsay M</dc:creator>
  <cp:lastModifiedBy>Bryant, Lindsay M</cp:lastModifiedBy>
  <cp:revision>1</cp:revision>
  <dcterms:created xsi:type="dcterms:W3CDTF">2020-02-17T10:41:58Z</dcterms:created>
  <dcterms:modified xsi:type="dcterms:W3CDTF">2020-02-17T10:42:44Z</dcterms:modified>
</cp:coreProperties>
</file>