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</p:sldMasterIdLst>
  <p:notesMasterIdLst>
    <p:notesMasterId r:id="rId16"/>
  </p:notesMasterIdLst>
  <p:sldIdLst>
    <p:sldId id="271" r:id="rId4"/>
    <p:sldId id="290" r:id="rId5"/>
    <p:sldId id="272" r:id="rId6"/>
    <p:sldId id="273" r:id="rId7"/>
    <p:sldId id="277" r:id="rId8"/>
    <p:sldId id="264" r:id="rId9"/>
    <p:sldId id="278" r:id="rId10"/>
    <p:sldId id="288" r:id="rId11"/>
    <p:sldId id="274" r:id="rId12"/>
    <p:sldId id="275" r:id="rId13"/>
    <p:sldId id="279" r:id="rId14"/>
    <p:sldId id="291" r:id="rId15"/>
  </p:sldIdLst>
  <p:sldSz cx="12192000" cy="6858000"/>
  <p:notesSz cx="6858000" cy="9144000"/>
  <p:embeddedFontLs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Roboto Condensed Light" panose="020B0604020202020204" charset="0"/>
      <p:regular r:id="rId21"/>
      <p: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A4E"/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4" autoAdjust="0"/>
    <p:restoredTop sz="94697"/>
  </p:normalViewPr>
  <p:slideViewPr>
    <p:cSldViewPr snapToGrid="0" snapToObjects="1">
      <p:cViewPr varScale="1">
        <p:scale>
          <a:sx n="105" d="100"/>
          <a:sy n="105" d="100"/>
        </p:scale>
        <p:origin x="780" y="114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12-4414-BA34-CFF02E98EC6C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12-4414-BA34-CFF02E98EC6C}"/>
              </c:ext>
            </c:extLst>
          </c:dPt>
          <c:dPt>
            <c:idx val="2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12-4414-BA34-CFF02E98EC6C}"/>
              </c:ext>
            </c:extLst>
          </c:dPt>
          <c:dLbls>
            <c:dLbl>
              <c:idx val="0"/>
              <c:layout>
                <c:manualLayout>
                  <c:x val="1.3333333333333253E-2"/>
                  <c:y val="-9.3955084769550029E-2"/>
                </c:manualLayout>
              </c:layout>
              <c:tx>
                <c:rich>
                  <a:bodyPr/>
                  <a:lstStyle/>
                  <a:p>
                    <a:fld id="{BCB81580-E6B1-4037-838F-ACD75F023D4D}" type="VALUE">
                      <a:rPr lang="en-US" smtClean="0"/>
                      <a:pPr/>
                      <a:t>[VALUE]</a:t>
                    </a:fld>
                    <a:endParaRPr lang="en-US" baseline="0" smtClean="0"/>
                  </a:p>
                  <a:p>
                    <a:r>
                      <a:rPr lang="en-US" baseline="0" smtClean="0"/>
                      <a:t> </a:t>
                    </a:r>
                    <a:fld id="{1B9059BB-82C5-40E2-A38C-FB3EC822DB63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12-4414-BA34-CFF02E98EC6C}"/>
                </c:ext>
              </c:extLst>
            </c:dLbl>
            <c:dLbl>
              <c:idx val="1"/>
              <c:layout>
                <c:manualLayout>
                  <c:x val="-3.3333333333333335E-3"/>
                  <c:y val="-5.0661470267365022E-17"/>
                </c:manualLayout>
              </c:layout>
              <c:tx>
                <c:rich>
                  <a:bodyPr/>
                  <a:lstStyle/>
                  <a:p>
                    <a:fld id="{656F2286-CED8-4916-A998-13E5DFC10CF4}" type="VALUE">
                      <a:rPr lang="en-US" smtClean="0"/>
                      <a:pPr/>
                      <a:t>[VALUE]</a:t>
                    </a:fld>
                    <a:endParaRPr lang="en-US" baseline="0" dirty="0" smtClean="0"/>
                  </a:p>
                  <a:p>
                    <a:r>
                      <a:rPr lang="en-US" baseline="0" smtClean="0"/>
                      <a:t> </a:t>
                    </a:r>
                    <a:fld id="{E4D8C3CB-8BDA-492F-86E2-496BC443847F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12-4414-BA34-CFF02E98EC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DAB147A-CB00-4CEC-B6A2-5BE0DEB42E76}" type="VALUE">
                      <a:rPr lang="en-US"/>
                      <a:pPr/>
                      <a:t>[VALUE]</a:t>
                    </a:fld>
                    <a:r>
                      <a:rPr lang="en-US" baseline="0" dirty="0" smtClean="0"/>
                      <a:t>,</a:t>
                    </a:r>
                  </a:p>
                  <a:p>
                    <a:r>
                      <a:rPr lang="en-US" baseline="0" dirty="0" smtClean="0"/>
                      <a:t> </a:t>
                    </a:r>
                    <a:fld id="{651969D8-E68F-41DA-8E2C-441B27B28E9E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712-4414-BA34-CFF02E98EC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Student Operation Fee</c:v>
                </c:pt>
                <c:pt idx="1">
                  <c:v>Other Revenue</c:v>
                </c:pt>
                <c:pt idx="2">
                  <c:v>SCPC - Tier II</c:v>
                </c:pt>
              </c:strCache>
            </c:strRef>
          </c:cat>
          <c:val>
            <c:numRef>
              <c:f>Sheet1!$B$3:$B$5</c:f>
              <c:numCache>
                <c:formatCode>"$"#,##0_);[Red]\("$"#,##0\)</c:formatCode>
                <c:ptCount val="3"/>
                <c:pt idx="0">
                  <c:v>1423328</c:v>
                </c:pt>
                <c:pt idx="1">
                  <c:v>607407</c:v>
                </c:pt>
                <c:pt idx="2" formatCode="#,##0">
                  <c:v>167514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12-4414-BA34-CFF02E98E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34-46F8-B659-438F2BAD490D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34-46F8-B659-438F2BAD490D}"/>
              </c:ext>
            </c:extLst>
          </c:dPt>
          <c:dLbls>
            <c:dLbl>
              <c:idx val="0"/>
              <c:layout>
                <c:manualLayout>
                  <c:x val="-9.8167808606381371E-2"/>
                  <c:y val="-0.283576580677859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B2F58A-D9FE-4749-9EA9-BBC9FDF38E0F}" type="VALUE">
                      <a:rPr lang="en-US" sz="12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[VALUE]</a:t>
                    </a:fld>
                    <a:endParaRPr lang="en-US" sz="1200" b="1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/>
                    </a:pPr>
                    <a:r>
                      <a:rPr lang="en-US" sz="1200" b="1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B1F885BC-1E5F-4C92-AF7E-F612FE696DE6}" type="PERCENTAGE">
                      <a:rPr lang="en-US" sz="1200" b="1" baseline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200" b="1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62158669858278"/>
                      <c:h val="0.123460461613260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34-46F8-B659-438F2BAD490D}"/>
                </c:ext>
              </c:extLst>
            </c:dLbl>
            <c:dLbl>
              <c:idx val="1"/>
              <c:layout>
                <c:manualLayout>
                  <c:x val="0.11897493547313777"/>
                  <c:y val="0.131680360479797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D5237A-2BBE-4894-B131-53CE5B5EB5EC}" type="VALUE">
                      <a:rPr lang="en-US" sz="12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[VALUE]</a:t>
                    </a:fld>
                    <a:endParaRPr lang="en-US" sz="1200" b="1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/>
                    </a:pPr>
                    <a:fld id="{5CE19813-BB75-43DC-B7FD-B6F17E95B856}" type="PERCENTAGE">
                      <a:rPr lang="en-US" sz="1200" b="1" baseline="0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79580115066175"/>
                      <c:h val="0.172792235343579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34-46F8-B659-438F2BAD4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Sheet2!$A$1:$A$2</c:f>
              <c:strCache>
                <c:ptCount val="2"/>
                <c:pt idx="0">
                  <c:v>Personal Services</c:v>
                </c:pt>
                <c:pt idx="1">
                  <c:v>Non-personal services</c:v>
                </c:pt>
              </c:strCache>
            </c:strRef>
          </c:cat>
          <c:val>
            <c:numRef>
              <c:f>Sheet2!$B$1:$B$2</c:f>
              <c:numCache>
                <c:formatCode>"$"#,##0_);[Red]\("$"#,##0\)</c:formatCode>
                <c:ptCount val="2"/>
                <c:pt idx="0">
                  <c:v>1348224</c:v>
                </c:pt>
                <c:pt idx="1">
                  <c:v>192106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34-46F8-B659-438F2BAD490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09C18-A3BB-4FCD-B1B0-37880C35A22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93573-0A3C-47F6-B159-0B51159E9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Aerial image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ph</a:t>
            </a:r>
            <a:r>
              <a:rPr lang="en-US" baseline="0" dirty="0" smtClean="0"/>
              <a:t> I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23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Phase 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9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Phase 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ADE7-BEBB-4C41-93AB-BE0A01894FA3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BA31-4551-4EA5-A83C-ACC1013C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42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6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7322" y="4618913"/>
            <a:ext cx="642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MSFAC November 7, 2019</a:t>
            </a:r>
            <a:endParaRPr lang="en-US" sz="3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9357" y="1769578"/>
            <a:ext cx="67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Student Center</a:t>
            </a:r>
            <a:endParaRPr lang="en-US" sz="48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961" y="418641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CONSTRUCTION TIMELINE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0" y="1995820"/>
            <a:ext cx="3803887" cy="2092716"/>
          </a:xfrm>
          <a:prstGeom prst="homePlate">
            <a:avLst>
              <a:gd name="adj" fmla="val 27348"/>
            </a:avLst>
          </a:prstGeom>
          <a:solidFill>
            <a:srgbClr val="B4A3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Roboto Slab" pitchFamily="2" charset="0"/>
                <a:ea typeface="Roboto Slab" pitchFamily="2" charset="0"/>
              </a:rPr>
              <a:t>PHASE I</a:t>
            </a:r>
          </a:p>
          <a:p>
            <a:pPr algn="ctr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Summer 2019 – </a:t>
            </a:r>
          </a:p>
          <a:p>
            <a:pPr algn="ctr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Summer 2020</a:t>
            </a:r>
          </a:p>
          <a:p>
            <a:pPr algn="ctr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Exhibition Hall, Pavilions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415595" y="1977206"/>
            <a:ext cx="1005891" cy="2092716"/>
          </a:xfrm>
          <a:prstGeom prst="chevron">
            <a:avLst>
              <a:gd name="adj" fmla="val 54598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076204" y="1958592"/>
            <a:ext cx="6573461" cy="2092716"/>
          </a:xfrm>
          <a:prstGeom prst="chevron">
            <a:avLst>
              <a:gd name="adj" fmla="val 25316"/>
            </a:avLst>
          </a:prstGeom>
          <a:solidFill>
            <a:srgbClr val="0030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Roboto Slab" pitchFamily="2" charset="0"/>
                <a:ea typeface="Roboto Slab" pitchFamily="2" charset="0"/>
              </a:rPr>
              <a:t>PHASE </a:t>
            </a:r>
            <a:r>
              <a:rPr lang="en-US" b="1" dirty="0" smtClean="0">
                <a:latin typeface="Roboto Slab" pitchFamily="2" charset="0"/>
                <a:ea typeface="Roboto Slab" pitchFamily="2" charset="0"/>
              </a:rPr>
              <a:t>II</a:t>
            </a:r>
            <a:endParaRPr lang="en-US" b="1" dirty="0"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Summer 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2020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Late 2022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Student Center, south addition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4142" y="4855966"/>
            <a:ext cx="4408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058"/>
                </a:solidFill>
                <a:latin typeface="Roboto Slab" pitchFamily="2" charset="0"/>
                <a:ea typeface="Roboto Slab" pitchFamily="2" charset="0"/>
              </a:rPr>
              <a:t>Transition to Phase II</a:t>
            </a:r>
          </a:p>
          <a:p>
            <a:pPr algn="ctr"/>
            <a:r>
              <a:rPr lang="en-US" dirty="0" smtClean="0">
                <a:solidFill>
                  <a:srgbClr val="0030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May – July 2020</a:t>
            </a:r>
          </a:p>
          <a:p>
            <a:pPr algn="ctr"/>
            <a:r>
              <a:rPr lang="en-US" dirty="0" smtClean="0">
                <a:solidFill>
                  <a:srgbClr val="0030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Move out of Student Center into temporary spaces</a:t>
            </a:r>
            <a:endParaRPr lang="en-US" dirty="0">
              <a:solidFill>
                <a:srgbClr val="0030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434243" y="4241747"/>
            <a:ext cx="408040" cy="529252"/>
          </a:xfrm>
          <a:prstGeom prst="upArrow">
            <a:avLst>
              <a:gd name="adj1" fmla="val 44333"/>
              <a:gd name="adj2" fmla="val 64168"/>
            </a:avLst>
          </a:prstGeom>
          <a:solidFill>
            <a:srgbClr val="0030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53" y="427433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Looking Ahead to FY22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4294967295"/>
          </p:nvPr>
        </p:nvSpPr>
        <p:spPr>
          <a:xfrm>
            <a:off x="663130" y="1669057"/>
            <a:ext cx="10062648" cy="36904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Center will be asking for $25 increase to the Operation Fee in FY22 to start in January 2022. This will make the fee $57 per semester.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Costs to be covered by the fee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508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Personal</a:t>
            </a:r>
          </a:p>
          <a:p>
            <a:pPr marL="114300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Approx</a:t>
            </a:r>
            <a:r>
              <a:rPr lang="en-US" dirty="0">
                <a:latin typeface="Georgia" panose="02040502050405020303" pitchFamily="18" charset="0"/>
              </a:rPr>
              <a:t> 70 student jobs</a:t>
            </a:r>
          </a:p>
          <a:p>
            <a:pPr marL="114300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Approx. 10 full time staff </a:t>
            </a:r>
            <a:endParaRPr lang="en-US" b="1" i="1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8774" y="3961807"/>
            <a:ext cx="91001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21A4E"/>
                </a:solidFill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 to </a:t>
            </a:r>
            <a:r>
              <a:rPr lang="en-US" dirty="0"/>
              <a:t>e</a:t>
            </a:r>
            <a:r>
              <a:rPr lang="en-US" dirty="0" smtClean="0"/>
              <a:t>ngage </a:t>
            </a:r>
            <a:r>
              <a:rPr lang="en-US" dirty="0"/>
              <a:t>Student Center Advisory Board and SGA to discuss </a:t>
            </a:r>
            <a:r>
              <a:rPr lang="en-US" dirty="0" smtClean="0"/>
              <a:t>needed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 to work with GTHR to get organizational changes approved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Spring and Fall 2020 – work with students and SGA to share details of the needed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ideas/thoughts/suggestions for communication before next fall?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7322" y="4618913"/>
            <a:ext cx="642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MSFAC November 7, 2019</a:t>
            </a:r>
            <a:endParaRPr lang="en-US" sz="3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9357" y="1769578"/>
            <a:ext cx="67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Questions?</a:t>
            </a:r>
            <a:endParaRPr lang="en-US" sz="48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961" y="418641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OVERVIEW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6784" y="1526143"/>
            <a:ext cx="3964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Snapshot of Student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 Center Budget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FY20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 Operation Fee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 21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Campus Center Facility Fee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Looking Ahead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21666" r="12387" b="23717"/>
          <a:stretch/>
        </p:blipFill>
        <p:spPr>
          <a:xfrm>
            <a:off x="868138" y="1959491"/>
            <a:ext cx="6365632" cy="37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961" y="418641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Mission and Vision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697523" y="1760607"/>
            <a:ext cx="11430000" cy="459635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Georgia" panose="02040502050405020303" pitchFamily="18" charset="0"/>
              </a:rPr>
              <a:t>Mission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The Mission of the Student Center is to </a:t>
            </a:r>
            <a:r>
              <a:rPr lang="en-US" sz="2000" b="1" i="1" dirty="0">
                <a:latin typeface="Georgia" panose="02040502050405020303" pitchFamily="18" charset="0"/>
              </a:rPr>
              <a:t>build a strong sense of campus community</a:t>
            </a:r>
            <a:r>
              <a:rPr lang="en-US" sz="2000" dirty="0">
                <a:latin typeface="Georgia" panose="02040502050405020303" pitchFamily="18" charset="0"/>
              </a:rPr>
              <a:t> by offering a wide variety of </a:t>
            </a:r>
            <a:r>
              <a:rPr lang="en-US" sz="2000" b="1" i="1" dirty="0">
                <a:latin typeface="Georgia" panose="02040502050405020303" pitchFamily="18" charset="0"/>
              </a:rPr>
              <a:t>high-quality services, well-managed facilities, educationally relevant programs, and leisure-time activities</a:t>
            </a:r>
            <a:r>
              <a:rPr lang="en-US" sz="2000" dirty="0">
                <a:latin typeface="Georgia" panose="02040502050405020303" pitchFamily="18" charset="0"/>
              </a:rPr>
              <a:t> that are second to none.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Vision</a:t>
            </a:r>
            <a:endParaRPr lang="en-US" sz="2000" b="1" dirty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The Vision of the Student Center is to be the national leader in producing </a:t>
            </a:r>
            <a:r>
              <a:rPr lang="en-US" sz="2000" b="1" i="1" dirty="0">
                <a:latin typeface="Georgia" panose="02040502050405020303" pitchFamily="18" charset="0"/>
              </a:rPr>
              <a:t>life-shaping campus experiences </a:t>
            </a:r>
            <a:r>
              <a:rPr lang="en-US" sz="2000" dirty="0">
                <a:latin typeface="Georgia" panose="02040502050405020303" pitchFamily="18" charset="0"/>
              </a:rPr>
              <a:t>for students while providing an </a:t>
            </a:r>
            <a:r>
              <a:rPr lang="en-US" sz="2000" b="1" i="1" dirty="0">
                <a:latin typeface="Georgia" panose="02040502050405020303" pitchFamily="18" charset="0"/>
              </a:rPr>
              <a:t>irresistible environment </a:t>
            </a:r>
            <a:r>
              <a:rPr lang="en-US" sz="2000" dirty="0">
                <a:latin typeface="Georgia" panose="02040502050405020303" pitchFamily="18" charset="0"/>
              </a:rPr>
              <a:t>for the Georgia Tech community to gather.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Values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i="1" dirty="0" smtClean="0">
                <a:latin typeface="Georgia" panose="02040502050405020303" pitchFamily="18" charset="0"/>
              </a:rPr>
              <a:t>Bring </a:t>
            </a:r>
            <a:r>
              <a:rPr lang="en-US" sz="2000" b="1" i="1" dirty="0">
                <a:latin typeface="Georgia" panose="02040502050405020303" pitchFamily="18" charset="0"/>
              </a:rPr>
              <a:t>Campus to Li</a:t>
            </a:r>
            <a:r>
              <a:rPr lang="en-US" sz="2000" b="1" i="1" baseline="30000" dirty="0">
                <a:latin typeface="Georgia" panose="02040502050405020303" pitchFamily="18" charset="0"/>
              </a:rPr>
              <a:t>3</a:t>
            </a:r>
            <a:r>
              <a:rPr lang="en-US" sz="2000" b="1" i="1" dirty="0">
                <a:latin typeface="Georgia" panose="02040502050405020303" pitchFamily="18" charset="0"/>
              </a:rPr>
              <a:t>fe</a:t>
            </a:r>
          </a:p>
          <a:p>
            <a:pPr>
              <a:spcBef>
                <a:spcPts val="0"/>
              </a:spcBef>
            </a:pPr>
            <a:r>
              <a:rPr lang="en-US" sz="2000" i="1" dirty="0">
                <a:latin typeface="Georgia" panose="02040502050405020303" pitchFamily="18" charset="0"/>
              </a:rPr>
              <a:t>Learning, integrity, inclusiveness, innovation, fiscal responsibly and exceptional service</a:t>
            </a:r>
          </a:p>
        </p:txBody>
      </p:sp>
    </p:spTree>
    <p:extLst>
      <p:ext uri="{BB962C8B-B14F-4D97-AF65-F5344CB8AC3E}">
        <p14:creationId xmlns:p14="http://schemas.microsoft.com/office/powerpoint/2010/main" val="3287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961" y="418641"/>
            <a:ext cx="772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Snapshot of the Student Center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528" y="1458579"/>
            <a:ext cx="653436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867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Over </a:t>
            </a:r>
            <a:r>
              <a:rPr lang="en-US" sz="2133" b="1" kern="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/>
                <a:sym typeface="Arial"/>
              </a:rPr>
              <a:t>17,000</a:t>
            </a:r>
            <a:r>
              <a:rPr lang="en-US" sz="1867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people through the doors daily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366" y="2042292"/>
            <a:ext cx="6548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The </a:t>
            </a:r>
            <a:r>
              <a:rPr lang="en-US" sz="1867" kern="0" dirty="0">
                <a:solidFill>
                  <a:srgbClr val="000000"/>
                </a:solidFill>
                <a:cs typeface="Arial"/>
                <a:sym typeface="Arial"/>
              </a:rPr>
              <a:t>Student</a:t>
            </a:r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 Center hosted </a:t>
            </a:r>
            <a:r>
              <a:rPr lang="en-US" sz="2133" b="1" kern="0" dirty="0" smtClean="0">
                <a:solidFill>
                  <a:schemeClr val="accent5">
                    <a:lumMod val="75000"/>
                  </a:schemeClr>
                </a:solidFill>
                <a:latin typeface="Roboto"/>
                <a:cs typeface="Arial"/>
                <a:sym typeface="Arial"/>
              </a:rPr>
              <a:t>9,584</a:t>
            </a:r>
            <a:r>
              <a:rPr lang="en-US" sz="1867" kern="0" dirty="0" smtClean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 </a:t>
            </a:r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reservations in </a:t>
            </a:r>
            <a:r>
              <a:rPr lang="en-US" sz="1867" kern="0" dirty="0" smtClean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2018</a:t>
            </a:r>
            <a:endParaRPr lang="en-US" sz="1867" kern="0" dirty="0">
              <a:solidFill>
                <a:srgbClr val="000000"/>
              </a:solidFill>
              <a:latin typeface="Roboto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4610" y="2597602"/>
            <a:ext cx="66549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133" b="1" kern="0" dirty="0" smtClean="0">
                <a:solidFill>
                  <a:schemeClr val="accent5">
                    <a:lumMod val="75000"/>
                  </a:schemeClr>
                </a:solidFill>
                <a:latin typeface="Roboto"/>
                <a:cs typeface="Arial"/>
                <a:sym typeface="Arial"/>
              </a:rPr>
              <a:t>5,604</a:t>
            </a:r>
            <a:r>
              <a:rPr lang="en-US" sz="2133" kern="0" dirty="0" smtClean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 </a:t>
            </a:r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of the reservations are for Student Organizations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89524" y="3219368"/>
            <a:ext cx="81649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867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Peachtree</a:t>
            </a:r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 was booked </a:t>
            </a:r>
            <a:r>
              <a:rPr lang="en-US" sz="2133" b="1" kern="0" dirty="0" smtClean="0">
                <a:solidFill>
                  <a:srgbClr val="0070C0"/>
                </a:solidFill>
                <a:latin typeface="Roboto"/>
                <a:cs typeface="Arial"/>
                <a:sym typeface="Arial"/>
              </a:rPr>
              <a:t>527</a:t>
            </a:r>
            <a:r>
              <a:rPr lang="en-US" sz="2133" b="1" kern="0" dirty="0" smtClean="0">
                <a:latin typeface="Roboto"/>
                <a:cs typeface="Arial"/>
                <a:sym typeface="Arial"/>
              </a:rPr>
              <a:t>, </a:t>
            </a:r>
            <a:r>
              <a:rPr lang="en-US" sz="1867" kern="0" dirty="0" smtClean="0">
                <a:latin typeface="Roboto"/>
                <a:cs typeface="Arial"/>
                <a:sym typeface="Arial"/>
              </a:rPr>
              <a:t>ballroom </a:t>
            </a:r>
            <a:r>
              <a:rPr lang="en-US" sz="2133" b="1" kern="0" dirty="0" smtClean="0">
                <a:solidFill>
                  <a:srgbClr val="0070C0"/>
                </a:solidFill>
                <a:latin typeface="Roboto"/>
                <a:cs typeface="Arial"/>
                <a:sym typeface="Arial"/>
              </a:rPr>
              <a:t>388</a:t>
            </a:r>
            <a:r>
              <a:rPr lang="en-US" sz="2133" b="1" kern="0" dirty="0" smtClean="0">
                <a:latin typeface="Roboto"/>
                <a:cs typeface="Arial"/>
                <a:sym typeface="Arial"/>
              </a:rPr>
              <a:t>, </a:t>
            </a:r>
            <a:r>
              <a:rPr lang="en-US" sz="2133" kern="0" dirty="0" smtClean="0">
                <a:latin typeface="Roboto"/>
                <a:cs typeface="Arial"/>
                <a:sym typeface="Arial"/>
              </a:rPr>
              <a:t>Theater</a:t>
            </a:r>
            <a:r>
              <a:rPr lang="en-US" sz="2133" b="1" kern="0" dirty="0" smtClean="0">
                <a:solidFill>
                  <a:srgbClr val="0070C0"/>
                </a:solidFill>
                <a:latin typeface="Roboto"/>
                <a:cs typeface="Arial"/>
                <a:sym typeface="Arial"/>
              </a:rPr>
              <a:t> 347 </a:t>
            </a:r>
            <a:r>
              <a:rPr lang="en-US" sz="2133" kern="0" dirty="0" smtClean="0">
                <a:solidFill>
                  <a:srgbClr val="0070C0"/>
                </a:solidFill>
                <a:latin typeface="Roboto"/>
                <a:cs typeface="Arial"/>
                <a:sym typeface="Arial"/>
              </a:rPr>
              <a:t> </a:t>
            </a:r>
            <a:r>
              <a:rPr lang="en-US" sz="2133" kern="0" dirty="0">
                <a:solidFill>
                  <a:schemeClr val="bg1"/>
                </a:solidFill>
                <a:latin typeface="Roboto"/>
                <a:cs typeface="Arial"/>
                <a:sym typeface="Arial"/>
              </a:rPr>
              <a:t>the theater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1237" y="3895789"/>
            <a:ext cx="59453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867" b="1" kern="0" dirty="0" smtClean="0">
                <a:solidFill>
                  <a:srgbClr val="0070C0"/>
                </a:solidFill>
                <a:latin typeface="Roboto"/>
                <a:cs typeface="Arial"/>
                <a:sym typeface="Arial"/>
              </a:rPr>
              <a:t>11,528</a:t>
            </a:r>
            <a:r>
              <a:rPr lang="en-US" sz="1867" b="1" kern="0" dirty="0" smtClean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 </a:t>
            </a:r>
            <a:r>
              <a:rPr lang="en-US" sz="1867" kern="0" dirty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inquires at the information desk</a:t>
            </a:r>
            <a:endParaRPr lang="en-US" sz="1867" b="1" kern="0" dirty="0">
              <a:solidFill>
                <a:srgbClr val="000000"/>
              </a:solidFill>
              <a:latin typeface="Roboto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3847" y="4457114"/>
            <a:ext cx="735629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133" i="1" kern="0" dirty="0" smtClean="0">
                <a:latin typeface="Roboto"/>
                <a:cs typeface="Arial"/>
                <a:sym typeface="Arial"/>
              </a:rPr>
              <a:t>Overall attendance at SCPC events </a:t>
            </a:r>
            <a:r>
              <a:rPr lang="en-US" sz="2133" b="1" i="1" kern="0" dirty="0" smtClean="0">
                <a:solidFill>
                  <a:schemeClr val="accent5">
                    <a:lumMod val="50000"/>
                  </a:schemeClr>
                </a:solidFill>
                <a:latin typeface="Roboto"/>
                <a:cs typeface="Arial"/>
                <a:sym typeface="Arial"/>
              </a:rPr>
              <a:t>26,000 </a:t>
            </a:r>
            <a:r>
              <a:rPr lang="en-US" sz="2133" i="1" kern="0" dirty="0" smtClean="0">
                <a:solidFill>
                  <a:schemeClr val="bg1"/>
                </a:solidFill>
                <a:latin typeface="Roboto"/>
                <a:cs typeface="Arial"/>
                <a:sym typeface="Arial"/>
              </a:rPr>
              <a:t>packages </a:t>
            </a:r>
            <a:r>
              <a:rPr lang="en-US" sz="2133" i="1" kern="0" dirty="0">
                <a:solidFill>
                  <a:schemeClr val="bg1"/>
                </a:solidFill>
                <a:latin typeface="Roboto"/>
                <a:cs typeface="Arial"/>
                <a:sym typeface="Arial"/>
              </a:rPr>
              <a:t>processed and delivered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1367" y="5078880"/>
            <a:ext cx="962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Roboto"/>
                <a:cs typeface="Arial"/>
                <a:sym typeface="Arial"/>
              </a:rPr>
              <a:t>110</a:t>
            </a:r>
            <a:r>
              <a:rPr lang="en-US" sz="2000" kern="0" dirty="0" smtClean="0">
                <a:latin typeface="Roboto"/>
                <a:cs typeface="Arial"/>
                <a:sym typeface="Arial"/>
              </a:rPr>
              <a:t> Student Employees, 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Roboto"/>
                <a:cs typeface="Arial"/>
                <a:sym typeface="Arial"/>
              </a:rPr>
              <a:t>60 </a:t>
            </a:r>
            <a:r>
              <a:rPr lang="en-US" sz="2000" kern="0" dirty="0" smtClean="0">
                <a:latin typeface="Roboto"/>
                <a:cs typeface="Arial"/>
                <a:sym typeface="Arial"/>
              </a:rPr>
              <a:t>Full time staff </a:t>
            </a:r>
            <a:r>
              <a:rPr lang="en-US" sz="2000" kern="0" smtClean="0">
                <a:latin typeface="Roboto"/>
                <a:cs typeface="Arial"/>
                <a:sym typeface="Arial"/>
              </a:rPr>
              <a:t>and </a:t>
            </a:r>
            <a:r>
              <a:rPr lang="en-US" sz="2000" b="1" kern="0" smtClean="0">
                <a:solidFill>
                  <a:schemeClr val="accent5">
                    <a:lumMod val="75000"/>
                  </a:schemeClr>
                </a:solidFill>
                <a:latin typeface="Roboto"/>
                <a:cs typeface="Arial"/>
                <a:sym typeface="Arial"/>
              </a:rPr>
              <a:t>109</a:t>
            </a:r>
            <a:r>
              <a:rPr lang="en-US" sz="2000" kern="0" smtClean="0">
                <a:latin typeface="Roboto"/>
                <a:cs typeface="Arial"/>
                <a:sym typeface="Arial"/>
              </a:rPr>
              <a:t> </a:t>
            </a:r>
            <a:r>
              <a:rPr lang="en-US" sz="2000" kern="0" dirty="0" smtClean="0">
                <a:latin typeface="Roboto"/>
                <a:cs typeface="Arial"/>
                <a:sym typeface="Arial"/>
              </a:rPr>
              <a:t>student volunteers (SCPC</a:t>
            </a:r>
            <a:r>
              <a:rPr lang="en-US" sz="2000" b="1" kern="0" dirty="0" smtClean="0">
                <a:solidFill>
                  <a:srgbClr val="000000"/>
                </a:solidFill>
                <a:latin typeface="Roboto"/>
                <a:cs typeface="Arial"/>
                <a:sym typeface="Arial"/>
              </a:rPr>
              <a:t>)</a:t>
            </a:r>
            <a:endParaRPr lang="en-US" sz="2000" b="1" kern="0" dirty="0">
              <a:solidFill>
                <a:srgbClr val="000000"/>
              </a:solidFill>
              <a:latin typeface="Roboto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9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12192000" cy="6858000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767868"/>
              </p:ext>
            </p:extLst>
          </p:nvPr>
        </p:nvGraphicFramePr>
        <p:xfrm>
          <a:off x="3172073" y="1743561"/>
          <a:ext cx="11430000" cy="459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7961" y="418641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Student Center Budget – FY20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67" y="2120256"/>
            <a:ext cx="3733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+mj-lt"/>
                <a:cs typeface="Times New Roman" panose="02020603050405020304" pitchFamily="18" charset="0"/>
              </a:rPr>
              <a:t>Funding Sources</a:t>
            </a:r>
          </a:p>
          <a:p>
            <a:endParaRPr lang="en-US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115168" y="3714176"/>
            <a:ext cx="1771905" cy="3819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Other Revenue</a:t>
            </a:r>
            <a:endPara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827476" y="3970896"/>
            <a:ext cx="1817096" cy="3592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Operation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Fee</a:t>
            </a:r>
          </a:p>
          <a:p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488675" y="2192436"/>
            <a:ext cx="338802" cy="14391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</a:t>
            </a:r>
          </a:p>
          <a:p>
            <a:r>
              <a:rPr lang="en-US" sz="1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  <a:p>
            <a:endParaRPr lang="en-US" sz="18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579569"/>
              </p:ext>
            </p:extLst>
          </p:nvPr>
        </p:nvGraphicFramePr>
        <p:xfrm>
          <a:off x="627961" y="2560162"/>
          <a:ext cx="4939779" cy="160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5" imgW="2724114" imgH="771698" progId="Excel.Sheet.12">
                  <p:embed/>
                </p:oleObj>
              </mc:Choice>
              <mc:Fallback>
                <p:oleObj name="Worksheet" r:id="rId5" imgW="2724114" imgH="7716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7961" y="2560162"/>
                        <a:ext cx="4939779" cy="160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3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974" y="2310511"/>
            <a:ext cx="6274269" cy="1727993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17 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full time staff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110 Student Employees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369278" y="1337589"/>
            <a:ext cx="5846884" cy="1193175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Personal Services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$</a:t>
            </a:r>
            <a:r>
              <a:rPr lang="en-US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1,348,224</a:t>
            </a:r>
            <a:endParaRPr 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62462" y="3464184"/>
            <a:ext cx="5792617" cy="82391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Non-Personal 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Services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	$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192,106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766947" y="4458364"/>
            <a:ext cx="5272321" cy="368458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Supplies &amp; Material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Maintenance &amp; Repairs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Contracted Services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Telecommunications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56" y="437982"/>
            <a:ext cx="8655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Student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Center Operation 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Fee –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FY20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971046"/>
              </p:ext>
            </p:extLst>
          </p:nvPr>
        </p:nvGraphicFramePr>
        <p:xfrm>
          <a:off x="5759988" y="1609344"/>
          <a:ext cx="6191220" cy="387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39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86" y="368980"/>
            <a:ext cx="8264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Student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Center Operations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Fee –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FY21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41417" y="2873966"/>
            <a:ext cx="8830733" cy="16379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Mandatory Fee:  	$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1,440,820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SGA Tier II: 		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u="sng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$</a:t>
            </a:r>
            <a:r>
              <a:rPr lang="en-US" sz="32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169,189</a:t>
            </a:r>
            <a:endParaRPr lang="en-US" sz="3200" b="1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Total Fees: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		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$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1,564,895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2195" y="1691228"/>
            <a:ext cx="6483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No Operation </a:t>
            </a:r>
            <a:r>
              <a:rPr lang="en-US" sz="2800" dirty="0"/>
              <a:t>Fee Increase </a:t>
            </a:r>
            <a:r>
              <a:rPr lang="en-US" sz="2800" dirty="0" smtClean="0"/>
              <a:t>FY21 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3869047" y="2160122"/>
            <a:ext cx="6483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Last fee increase FY10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79120" y="5182801"/>
            <a:ext cx="10393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cs typeface="Times New Roman" panose="02020603050405020304" pitchFamily="18" charset="0"/>
              </a:rPr>
              <a:t>**</a:t>
            </a:r>
            <a:r>
              <a:rPr lang="en-US" sz="2800" b="1" dirty="0">
                <a:cs typeface="Times New Roman" panose="02020603050405020304" pitchFamily="18" charset="0"/>
              </a:rPr>
              <a:t>This does not include the Campus Center Facility Fee**</a:t>
            </a:r>
          </a:p>
        </p:txBody>
      </p:sp>
    </p:spTree>
    <p:extLst>
      <p:ext uri="{BB962C8B-B14F-4D97-AF65-F5344CB8AC3E}">
        <p14:creationId xmlns:p14="http://schemas.microsoft.com/office/powerpoint/2010/main" val="49772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684" y="418641"/>
            <a:ext cx="784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Campus Center Facility Fee – FY21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122" y="2605202"/>
            <a:ext cx="5165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Roboto  "/>
              </a:rPr>
              <a:t>$</a:t>
            </a:r>
            <a:r>
              <a:rPr lang="en-US" sz="2800" b="1" dirty="0" smtClean="0">
                <a:solidFill>
                  <a:srgbClr val="002060"/>
                </a:solidFill>
                <a:latin typeface="Roboto  "/>
              </a:rPr>
              <a:t>85 fee approved to start FY21.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2060"/>
              </a:solidFill>
              <a:latin typeface="Roboto 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Roboto  "/>
              </a:rPr>
              <a:t>$4,078,383</a:t>
            </a:r>
            <a:r>
              <a:rPr lang="en-US" sz="2800" b="1" dirty="0">
                <a:solidFill>
                  <a:srgbClr val="002060"/>
                </a:solidFill>
                <a:latin typeface="Roboto  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Roboto  "/>
              </a:rPr>
              <a:t>estimated be collected in FY21</a:t>
            </a:r>
            <a:endParaRPr lang="en-US" sz="2800" b="1" dirty="0">
              <a:solidFill>
                <a:srgbClr val="002060"/>
              </a:solidFill>
              <a:latin typeface="Roboto  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21666" r="12387" b="23717"/>
          <a:stretch/>
        </p:blipFill>
        <p:spPr>
          <a:xfrm>
            <a:off x="5249007" y="1855826"/>
            <a:ext cx="6365632" cy="37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961" y="418641"/>
            <a:ext cx="68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Looking ahead to FY22</a:t>
            </a:r>
            <a:endParaRPr lang="en-US" sz="36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762" t="34325" r="25317" b="12967"/>
          <a:stretch/>
        </p:blipFill>
        <p:spPr>
          <a:xfrm>
            <a:off x="1574800" y="1407885"/>
            <a:ext cx="8541657" cy="48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1920</TotalTime>
  <Words>482</Words>
  <Application>Microsoft Office PowerPoint</Application>
  <PresentationFormat>Widescreen</PresentationFormat>
  <Paragraphs>119</Paragraphs>
  <Slides>12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Roboto</vt:lpstr>
      <vt:lpstr>Roboto Condensed Light</vt:lpstr>
      <vt:lpstr>Times New Roman</vt:lpstr>
      <vt:lpstr>Roboto Slab</vt:lpstr>
      <vt:lpstr>Roboto  </vt:lpstr>
      <vt:lpstr>Georgia</vt:lpstr>
      <vt:lpstr>Calibri</vt:lpstr>
      <vt:lpstr>Arial</vt:lpstr>
      <vt:lpstr>Arial Black</vt:lpstr>
      <vt:lpstr>Custom Design</vt:lpstr>
      <vt:lpstr>1_Custom Design</vt:lpstr>
      <vt:lpstr>2_Custom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Lynch, Isabel C</cp:lastModifiedBy>
  <cp:revision>57</cp:revision>
  <dcterms:created xsi:type="dcterms:W3CDTF">2016-03-09T16:46:53Z</dcterms:created>
  <dcterms:modified xsi:type="dcterms:W3CDTF">2019-11-07T19:27:06Z</dcterms:modified>
</cp:coreProperties>
</file>