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DBF50-AAB0-4FBD-AB1D-2B568BE5C5B1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EE342-E6EF-44B0-A4D4-FED1C57F7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531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DBF50-AAB0-4FBD-AB1D-2B568BE5C5B1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EE342-E6EF-44B0-A4D4-FED1C57F7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446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DBF50-AAB0-4FBD-AB1D-2B568BE5C5B1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EE342-E6EF-44B0-A4D4-FED1C57F7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206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DBF50-AAB0-4FBD-AB1D-2B568BE5C5B1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EE342-E6EF-44B0-A4D4-FED1C57F7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58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DBF50-AAB0-4FBD-AB1D-2B568BE5C5B1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EE342-E6EF-44B0-A4D4-FED1C57F7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43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DBF50-AAB0-4FBD-AB1D-2B568BE5C5B1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EE342-E6EF-44B0-A4D4-FED1C57F7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407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DBF50-AAB0-4FBD-AB1D-2B568BE5C5B1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EE342-E6EF-44B0-A4D4-FED1C57F7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315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DBF50-AAB0-4FBD-AB1D-2B568BE5C5B1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EE342-E6EF-44B0-A4D4-FED1C57F7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188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DBF50-AAB0-4FBD-AB1D-2B568BE5C5B1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EE342-E6EF-44B0-A4D4-FED1C57F7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054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DBF50-AAB0-4FBD-AB1D-2B568BE5C5B1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EE342-E6EF-44B0-A4D4-FED1C57F7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550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DBF50-AAB0-4FBD-AB1D-2B568BE5C5B1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EE342-E6EF-44B0-A4D4-FED1C57F7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045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DBF50-AAB0-4FBD-AB1D-2B568BE5C5B1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EE342-E6EF-44B0-A4D4-FED1C57F7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675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1881" y="24061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Overview of Technology Fee Allocation Process</a:t>
            </a:r>
            <a:endParaRPr lang="en-US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22490" y="1825625"/>
            <a:ext cx="5131310" cy="435133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dirty="0" smtClean="0"/>
              <a:t>Examples of Expenditures:</a:t>
            </a:r>
            <a:endParaRPr lang="en-US" sz="32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College Maintenance – Dean’s discretion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Instructional Lab equipment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800" dirty="0"/>
              <a:t>Engineering software renewal and associated </a:t>
            </a:r>
            <a:r>
              <a:rPr lang="en-US" sz="1800" dirty="0" err="1"/>
              <a:t>Vlab</a:t>
            </a:r>
            <a:r>
              <a:rPr lang="en-US" sz="1800" dirty="0"/>
              <a:t> / Computational resources in </a:t>
            </a:r>
            <a:r>
              <a:rPr lang="en-US" sz="1800" dirty="0" smtClean="0"/>
              <a:t>support </a:t>
            </a:r>
            <a:r>
              <a:rPr lang="en-US" sz="1800" dirty="0"/>
              <a:t>of Instruction</a:t>
            </a:r>
            <a:r>
              <a:rPr lang="en-US" sz="1800" dirty="0" smtClean="0"/>
              <a:t>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800" dirty="0" err="1"/>
              <a:t>Wepfer</a:t>
            </a:r>
            <a:r>
              <a:rPr lang="en-US" sz="1800" dirty="0"/>
              <a:t> Design Commons (Invention Studio, Machining Mall, Electronics' Shop</a:t>
            </a:r>
            <a:r>
              <a:rPr lang="en-US" sz="1800" dirty="0" smtClean="0"/>
              <a:t>)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800" dirty="0"/>
              <a:t>Enhancing Neuroscience Undergraduate Systems-Based Laboratory </a:t>
            </a:r>
            <a:r>
              <a:rPr lang="en-US" sz="1800" dirty="0" smtClean="0"/>
              <a:t>Experiences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Database</a:t>
            </a:r>
            <a:r>
              <a:rPr lang="en-US" sz="1800" dirty="0"/>
              <a:t>, Software and Analytical </a:t>
            </a:r>
            <a:r>
              <a:rPr lang="en-US" sz="1800" dirty="0" smtClean="0"/>
              <a:t>Tools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Library Multimedia </a:t>
            </a:r>
            <a:r>
              <a:rPr lang="en-US" sz="1800" dirty="0"/>
              <a:t>Zone and Print Studio</a:t>
            </a:r>
            <a:r>
              <a:rPr lang="en-US" sz="1600" dirty="0"/>
              <a:t>	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16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1600" dirty="0" smtClean="0"/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en-US" sz="1600" dirty="0" smtClean="0"/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en-US" sz="3200" dirty="0" smtClean="0"/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en-US" sz="32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311783" y="3791231"/>
            <a:ext cx="4716685" cy="461665"/>
          </a:xfrm>
          <a:prstGeom prst="rect">
            <a:avLst/>
          </a:prstGeom>
          <a:solidFill>
            <a:srgbClr val="D7E7F5"/>
          </a:solidFill>
          <a:ln w="12700">
            <a:solidFill>
              <a:srgbClr val="695F2B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1200" i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*Based on actual tech fee revenue from each population. </a:t>
            </a:r>
          </a:p>
          <a:p>
            <a:pPr algn="ctr"/>
            <a:r>
              <a:rPr lang="en-US" sz="1200" i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(This example uses the </a:t>
            </a:r>
            <a:r>
              <a:rPr lang="en-US" sz="1200" i="1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FY20 </a:t>
            </a:r>
            <a:r>
              <a:rPr lang="en-US" sz="1200" i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ratio, which </a:t>
            </a:r>
            <a:r>
              <a:rPr lang="en-US" sz="1200" i="1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is </a:t>
            </a:r>
            <a:r>
              <a:rPr lang="en-US" sz="1200" i="1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60:40)</a:t>
            </a:r>
            <a:endParaRPr lang="en-US" sz="1200" i="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52633" y="1583897"/>
            <a:ext cx="2944477" cy="615553"/>
          </a:xfrm>
          <a:prstGeom prst="rect">
            <a:avLst/>
          </a:prstGeom>
          <a:solidFill>
            <a:srgbClr val="D7E7F5"/>
          </a:solidFill>
          <a:ln w="12700">
            <a:solidFill>
              <a:srgbClr val="695F2B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Annual Tech Fee Revenue</a:t>
            </a:r>
          </a:p>
          <a:p>
            <a:pPr algn="ctr"/>
            <a:r>
              <a:rPr lang="en-US" sz="1600" b="1" i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(example: </a:t>
            </a:r>
            <a:r>
              <a:rPr lang="en-US" sz="1600" b="1" i="1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FY20 </a:t>
            </a:r>
            <a:r>
              <a:rPr lang="en-US" sz="1600" b="1" i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= </a:t>
            </a:r>
            <a:r>
              <a:rPr lang="en-US" sz="1600" b="1" i="1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$8.8M</a:t>
            </a:r>
            <a:r>
              <a:rPr lang="en-US" sz="1600" b="1" i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87975" y="2392050"/>
            <a:ext cx="1888066" cy="1077218"/>
          </a:xfrm>
          <a:prstGeom prst="rect">
            <a:avLst/>
          </a:prstGeom>
          <a:solidFill>
            <a:srgbClr val="D7E7F5"/>
          </a:solidFill>
          <a:ln w="12700">
            <a:solidFill>
              <a:srgbClr val="695F2B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25%</a:t>
            </a:r>
          </a:p>
          <a:p>
            <a:pPr algn="ctr"/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Institute/Enterprise Maintenance</a:t>
            </a:r>
          </a:p>
          <a:p>
            <a:pPr algn="ctr"/>
            <a:r>
              <a:rPr lang="en-US" sz="1400" b="1" i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(example: </a:t>
            </a:r>
            <a:r>
              <a:rPr lang="en-US" sz="1400" b="1" i="1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$2.2M</a:t>
            </a:r>
            <a:r>
              <a:rPr lang="en-US" sz="1400" b="1" i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35129" y="5584410"/>
            <a:ext cx="1748236" cy="707886"/>
          </a:xfrm>
          <a:prstGeom prst="rect">
            <a:avLst/>
          </a:prstGeom>
          <a:solidFill>
            <a:srgbClr val="D7E7F5"/>
          </a:solidFill>
          <a:ln w="12700">
            <a:solidFill>
              <a:srgbClr val="695F2B"/>
            </a:solidFill>
          </a:ln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25% </a:t>
            </a:r>
          </a:p>
          <a:p>
            <a:pPr algn="ctr"/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College Maintenance</a:t>
            </a:r>
          </a:p>
          <a:p>
            <a:pPr algn="ctr"/>
            <a:r>
              <a:rPr lang="en-US" sz="1200" b="1" i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(example: </a:t>
            </a:r>
            <a:r>
              <a:rPr lang="en-US" sz="1200" b="1" i="1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$975K)</a:t>
            </a:r>
            <a:endParaRPr lang="en-US" sz="1200" b="1" i="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5581427"/>
            <a:ext cx="1697644" cy="707886"/>
          </a:xfrm>
          <a:prstGeom prst="rect">
            <a:avLst/>
          </a:prstGeom>
          <a:solidFill>
            <a:srgbClr val="D7E7F5"/>
          </a:solidFill>
          <a:ln w="12700">
            <a:solidFill>
              <a:srgbClr val="695F2B"/>
            </a:solidFill>
          </a:ln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75%</a:t>
            </a:r>
            <a:r>
              <a:rPr lang="en-US" sz="1400" b="1" dirty="0"/>
              <a:t> </a:t>
            </a:r>
          </a:p>
          <a:p>
            <a:pPr algn="ctr"/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Competitive Process</a:t>
            </a:r>
          </a:p>
          <a:p>
            <a:pPr algn="ctr"/>
            <a:r>
              <a:rPr lang="en-US" sz="1200" b="1" i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(example: $3M)</a:t>
            </a:r>
          </a:p>
        </p:txBody>
      </p:sp>
      <p:sp>
        <p:nvSpPr>
          <p:cNvPr id="11" name="Bent-Up Arrow 10"/>
          <p:cNvSpPr/>
          <p:nvPr/>
        </p:nvSpPr>
        <p:spPr>
          <a:xfrm rot="16200000" flipH="1">
            <a:off x="3190583" y="2421767"/>
            <a:ext cx="919236" cy="528112"/>
          </a:xfrm>
          <a:prstGeom prst="bentUpArrow">
            <a:avLst/>
          </a:prstGeom>
          <a:solidFill>
            <a:srgbClr val="695F2B"/>
          </a:solidFill>
          <a:ln>
            <a:solidFill>
              <a:srgbClr val="9E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ight Arrow 11"/>
          <p:cNvSpPr/>
          <p:nvPr/>
        </p:nvSpPr>
        <p:spPr>
          <a:xfrm rot="5400000">
            <a:off x="3986212" y="2866284"/>
            <a:ext cx="1554480" cy="274320"/>
          </a:xfrm>
          <a:prstGeom prst="rightArrow">
            <a:avLst/>
          </a:prstGeom>
          <a:solidFill>
            <a:srgbClr val="695F2B"/>
          </a:solidFill>
          <a:ln>
            <a:solidFill>
              <a:srgbClr val="9E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 rot="5400000">
            <a:off x="3459321" y="2866285"/>
            <a:ext cx="1554480" cy="274320"/>
          </a:xfrm>
          <a:prstGeom prst="rightArrow">
            <a:avLst/>
          </a:prstGeom>
          <a:solidFill>
            <a:srgbClr val="695F2B"/>
          </a:solidFill>
          <a:ln>
            <a:solidFill>
              <a:srgbClr val="9E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751345" y="4258094"/>
            <a:ext cx="2286000" cy="830997"/>
          </a:xfrm>
          <a:prstGeom prst="rect">
            <a:avLst/>
          </a:prstGeom>
          <a:solidFill>
            <a:srgbClr val="D7E7F5"/>
          </a:solidFill>
          <a:ln w="12700">
            <a:solidFill>
              <a:srgbClr val="695F2B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Programs not based </a:t>
            </a:r>
          </a:p>
          <a:p>
            <a:pPr algn="ctr"/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on Atlanta campus*</a:t>
            </a:r>
          </a:p>
          <a:p>
            <a:pPr algn="ctr"/>
            <a:r>
              <a:rPr lang="en-US" sz="1400" b="1" i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(example: </a:t>
            </a:r>
            <a:r>
              <a:rPr lang="en-US" sz="1400" b="1" i="1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$2.7M)</a:t>
            </a:r>
            <a:endParaRPr lang="en-US" sz="1400" b="1" i="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15660" y="4258094"/>
            <a:ext cx="2286000" cy="830997"/>
          </a:xfrm>
          <a:prstGeom prst="rect">
            <a:avLst/>
          </a:prstGeom>
          <a:solidFill>
            <a:srgbClr val="D7E7F5"/>
          </a:solidFill>
          <a:ln w="12700">
            <a:solidFill>
              <a:srgbClr val="695F2B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Atlanta Campus Programs*</a:t>
            </a:r>
          </a:p>
          <a:p>
            <a:pPr algn="ctr"/>
            <a:r>
              <a:rPr lang="en-US" sz="1400" b="1" i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(example: </a:t>
            </a:r>
            <a:r>
              <a:rPr lang="en-US" sz="1400" b="1" i="1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$3.9M</a:t>
            </a:r>
            <a:r>
              <a:rPr lang="en-US" sz="1400" b="1" i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)</a:t>
            </a:r>
          </a:p>
        </p:txBody>
      </p:sp>
      <p:sp>
        <p:nvSpPr>
          <p:cNvPr id="16" name="Right Arrow 15"/>
          <p:cNvSpPr/>
          <p:nvPr/>
        </p:nvSpPr>
        <p:spPr>
          <a:xfrm rot="5400000">
            <a:off x="2630332" y="5234468"/>
            <a:ext cx="640080" cy="274320"/>
          </a:xfrm>
          <a:prstGeom prst="rightArrow">
            <a:avLst/>
          </a:prstGeom>
          <a:solidFill>
            <a:srgbClr val="695F2B"/>
          </a:solidFill>
          <a:ln>
            <a:solidFill>
              <a:srgbClr val="9E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ight Arrow 16"/>
          <p:cNvSpPr/>
          <p:nvPr/>
        </p:nvSpPr>
        <p:spPr>
          <a:xfrm rot="5400000">
            <a:off x="1614659" y="5234468"/>
            <a:ext cx="640080" cy="274320"/>
          </a:xfrm>
          <a:prstGeom prst="rightArrow">
            <a:avLst/>
          </a:prstGeom>
          <a:solidFill>
            <a:srgbClr val="695F2B"/>
          </a:solidFill>
          <a:ln>
            <a:solidFill>
              <a:srgbClr val="9E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2/3/2020</a:t>
            </a:r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Student Technology Fee Process</a:t>
            </a:r>
            <a:endParaRPr lang="en-US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B0A6-ECB6-4667-A4EB-A1B673C97A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55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159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</vt:lpstr>
      <vt:lpstr>Office Theme</vt:lpstr>
      <vt:lpstr>Overview of Technology Fee Allocation Process</vt:lpstr>
    </vt:vector>
  </TitlesOfParts>
  <Company>Georgia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tech fee allocation process</dc:title>
  <dc:creator>White, Justin</dc:creator>
  <cp:lastModifiedBy>White, Justin</cp:lastModifiedBy>
  <cp:revision>9</cp:revision>
  <dcterms:created xsi:type="dcterms:W3CDTF">2020-01-29T17:14:01Z</dcterms:created>
  <dcterms:modified xsi:type="dcterms:W3CDTF">2020-01-30T16:06:26Z</dcterms:modified>
</cp:coreProperties>
</file>