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4"/>
    <p:sldMasterId id="2147483667" r:id="rId5"/>
  </p:sldMasterIdLst>
  <p:notesMasterIdLst>
    <p:notesMasterId r:id="rId26"/>
  </p:notesMasterIdLst>
  <p:sldIdLst>
    <p:sldId id="310" r:id="rId6"/>
    <p:sldId id="309" r:id="rId7"/>
    <p:sldId id="275" r:id="rId8"/>
    <p:sldId id="317" r:id="rId9"/>
    <p:sldId id="292" r:id="rId10"/>
    <p:sldId id="271" r:id="rId11"/>
    <p:sldId id="313" r:id="rId12"/>
    <p:sldId id="303" r:id="rId13"/>
    <p:sldId id="328" r:id="rId14"/>
    <p:sldId id="265" r:id="rId15"/>
    <p:sldId id="302" r:id="rId16"/>
    <p:sldId id="319" r:id="rId17"/>
    <p:sldId id="315" r:id="rId18"/>
    <p:sldId id="322" r:id="rId19"/>
    <p:sldId id="320" r:id="rId20"/>
    <p:sldId id="326" r:id="rId21"/>
    <p:sldId id="325" r:id="rId22"/>
    <p:sldId id="327" r:id="rId23"/>
    <p:sldId id="323" r:id="rId24"/>
    <p:sldId id="25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3" userDrawn="1">
          <p15:clr>
            <a:srgbClr val="A4A3A4"/>
          </p15:clr>
        </p15:guide>
        <p15:guide id="2" pos="2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211"/>
    <a:srgbClr val="9E8C47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3EFCF3-87FB-1142-8B9A-2EFC1D1E66AD}" v="14" dt="2020-10-26T14:25:30.8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18" autoAdjust="0"/>
    <p:restoredTop sz="94604"/>
  </p:normalViewPr>
  <p:slideViewPr>
    <p:cSldViewPr snapToGrid="0" snapToObjects="1">
      <p:cViewPr varScale="1">
        <p:scale>
          <a:sx n="118" d="100"/>
          <a:sy n="118" d="100"/>
        </p:scale>
        <p:origin x="232" y="912"/>
      </p:cViewPr>
      <p:guideLst>
        <p:guide orient="horz" pos="773"/>
        <p:guide pos="2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31" Type="http://schemas.microsoft.com/office/2016/11/relationships/changesInfo" Target="changesInfos/changesInfo1.xml"/><Relationship Id="rId32" Type="http://schemas.microsoft.com/office/2015/10/relationships/revisionInfo" Target="revisionInfo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f3b1c95d8e8040b32dea8c12bea81720c659bf2aeecef2b15a06f263ef8b3a32::" providerId="AD" clId="Web-{083EFCF3-87FB-1142-8B9A-2EFC1D1E66AD}"/>
    <pc:docChg chg="modSld">
      <pc:chgData name="Guest User" userId="S::urn:spo:anon#f3b1c95d8e8040b32dea8c12bea81720c659bf2aeecef2b15a06f263ef8b3a32::" providerId="AD" clId="Web-{083EFCF3-87FB-1142-8B9A-2EFC1D1E66AD}" dt="2020-10-26T14:25:30.813" v="12" actId="14100"/>
      <pc:docMkLst>
        <pc:docMk/>
      </pc:docMkLst>
      <pc:sldChg chg="modSp">
        <pc:chgData name="Guest User" userId="S::urn:spo:anon#f3b1c95d8e8040b32dea8c12bea81720c659bf2aeecef2b15a06f263ef8b3a32::" providerId="AD" clId="Web-{083EFCF3-87FB-1142-8B9A-2EFC1D1E66AD}" dt="2020-10-26T14:25:30.813" v="12" actId="14100"/>
        <pc:sldMkLst>
          <pc:docMk/>
          <pc:sldMk cId="1509934964" sldId="327"/>
        </pc:sldMkLst>
        <pc:spChg chg="mod">
          <ac:chgData name="Guest User" userId="S::urn:spo:anon#f3b1c95d8e8040b32dea8c12bea81720c659bf2aeecef2b15a06f263ef8b3a32::" providerId="AD" clId="Web-{083EFCF3-87FB-1142-8B9A-2EFC1D1E66AD}" dt="2020-10-26T14:25:00.282" v="3" actId="1076"/>
          <ac:spMkLst>
            <pc:docMk/>
            <pc:sldMk cId="1509934964" sldId="327"/>
            <ac:spMk id="3" creationId="{00000000-0000-0000-0000-000000000000}"/>
          </ac:spMkLst>
        </pc:spChg>
        <pc:spChg chg="mod">
          <ac:chgData name="Guest User" userId="S::urn:spo:anon#f3b1c95d8e8040b32dea8c12bea81720c659bf2aeecef2b15a06f263ef8b3a32::" providerId="AD" clId="Web-{083EFCF3-87FB-1142-8B9A-2EFC1D1E66AD}" dt="2020-10-26T14:25:30.813" v="12" actId="14100"/>
          <ac:spMkLst>
            <pc:docMk/>
            <pc:sldMk cId="1509934964" sldId="327"/>
            <ac:spMk id="4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4" Type="http://schemas.openxmlformats.org/officeDocument/2006/relationships/chartUserShapes" Target="../drawings/drawing1.xml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4" Type="http://schemas.openxmlformats.org/officeDocument/2006/relationships/chartUserShapes" Target="../drawings/drawing2.xml"/><Relationship Id="rId1" Type="http://schemas.microsoft.com/office/2011/relationships/chartStyle" Target="style2.xml"/><Relationship Id="rId2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4" Type="http://schemas.openxmlformats.org/officeDocument/2006/relationships/chartUserShapes" Target="../drawings/drawing3.xml"/><Relationship Id="rId1" Type="http://schemas.microsoft.com/office/2011/relationships/chartStyle" Target="style3.xml"/><Relationship Id="rId2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4" Type="http://schemas.openxmlformats.org/officeDocument/2006/relationships/chartUserShapes" Target="../drawings/drawing4.xml"/><Relationship Id="rId1" Type="http://schemas.microsoft.com/office/2011/relationships/chartStyle" Target="style4.xml"/><Relationship Id="rId2" Type="http://schemas.microsoft.com/office/2011/relationships/chartColorStyle" Target="colors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Operational</a:t>
            </a:r>
            <a:r>
              <a:rPr lang="en-US" baseline="0" dirty="0"/>
              <a:t> Costs Breakdown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6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68A-4BEF-911F-EF5CF6E8B99C}"/>
              </c:ext>
            </c:extLst>
          </c:dPt>
          <c:dPt>
            <c:idx val="1"/>
            <c:bubble3D val="0"/>
            <c:explosion val="15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68A-4BEF-911F-EF5CF6E8B99C}"/>
              </c:ext>
            </c:extLst>
          </c:dPt>
          <c:dPt>
            <c:idx val="2"/>
            <c:bubble3D val="0"/>
            <c:explosion val="1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68A-4BEF-911F-EF5CF6E8B99C}"/>
              </c:ext>
            </c:extLst>
          </c:dPt>
          <c:dPt>
            <c:idx val="3"/>
            <c:bubble3D val="0"/>
            <c:explosion val="6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68A-4BEF-911F-EF5CF6E8B99C}"/>
              </c:ext>
            </c:extLst>
          </c:dPt>
          <c:cat>
            <c:strRef>
              <c:f>Sheet1!$A$2:$A$5</c:f>
              <c:strCache>
                <c:ptCount val="4"/>
                <c:pt idx="0">
                  <c:v>Student Fees</c:v>
                </c:pt>
                <c:pt idx="1">
                  <c:v>Gen Revenue</c:v>
                </c:pt>
                <c:pt idx="2">
                  <c:v>RI</c:v>
                </c:pt>
                <c:pt idx="3">
                  <c:v>Other Support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0.3308</c:v>
                </c:pt>
                <c:pt idx="1">
                  <c:v>0.2897</c:v>
                </c:pt>
                <c:pt idx="2">
                  <c:v>0.0747</c:v>
                </c:pt>
                <c:pt idx="3">
                  <c:v>0.3047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68A-4BEF-911F-EF5CF6E8B9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Fee</a:t>
            </a:r>
            <a:r>
              <a:rPr lang="en-US" baseline="0" dirty="0"/>
              <a:t> vs Other Support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A0D-48A4-A81C-A77F04E4F523}"/>
              </c:ext>
            </c:extLst>
          </c:dPt>
          <c:dPt>
            <c:idx val="1"/>
            <c:bubble3D val="0"/>
            <c:explosion val="9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A0D-48A4-A81C-A77F04E4F52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A0D-48A4-A81C-A77F04E4F52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A0D-48A4-A81C-A77F04E4F523}"/>
              </c:ext>
            </c:extLst>
          </c:dPt>
          <c:cat>
            <c:strRef>
              <c:f>Sheet1!$A$2:$A$5</c:f>
              <c:strCache>
                <c:ptCount val="2"/>
                <c:pt idx="0">
                  <c:v>Student Fees</c:v>
                </c:pt>
                <c:pt idx="1">
                  <c:v>Other Support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0.3308</c:v>
                </c:pt>
                <c:pt idx="1">
                  <c:v>0.6692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A0D-48A4-A81C-A77F04E4F5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Student</a:t>
            </a:r>
            <a:r>
              <a:rPr lang="en-US" baseline="0" dirty="0"/>
              <a:t> Users vs. Non Student Users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2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F4B-456C-BFDE-BE1C1C3CF8C2}"/>
              </c:ext>
            </c:extLst>
          </c:dPt>
          <c:dPt>
            <c:idx val="1"/>
            <c:bubble3D val="0"/>
            <c:explosion val="45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F4B-456C-BFDE-BE1C1C3CF8C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F4B-456C-BFDE-BE1C1C3CF8C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F4B-456C-BFDE-BE1C1C3CF8C2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108347.0</c:v>
                </c:pt>
                <c:pt idx="1">
                  <c:v>429125.0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F4B-456C-BFDE-BE1C1C3CF8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Fees</a:t>
            </a:r>
            <a:r>
              <a:rPr lang="en-US" baseline="0" dirty="0" smtClean="0"/>
              <a:t> vs. Additional Support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9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D9-4E30-9F27-DDE4EDFE1DA0}"/>
              </c:ext>
            </c:extLst>
          </c:dPt>
          <c:dPt>
            <c:idx val="1"/>
            <c:bubble3D val="0"/>
            <c:explosion val="8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D9-4E30-9F27-DDE4EDFE1DA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D9-4E30-9F27-DDE4EDFE1DA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ED9-4E30-9F27-DDE4EDFE1DA0}"/>
              </c:ext>
            </c:extLst>
          </c:dPt>
          <c:cat>
            <c:strRef>
              <c:f>Sheet1!$A$2:$A$5</c:f>
              <c:strCache>
                <c:ptCount val="2"/>
                <c:pt idx="0">
                  <c:v>Student Fees</c:v>
                </c:pt>
                <c:pt idx="1">
                  <c:v>Additonal Sources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0.3308</c:v>
                </c:pt>
                <c:pt idx="1">
                  <c:v>0.6692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ED9-4E30-9F27-DDE4EDFE1D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0.21364</cdr:x>
      <cdr:y>0.22925</cdr:y>
    </cdr:from>
    <cdr:to>
      <cdr:x>0.5</cdr:x>
      <cdr:y>0.46517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93820" y="1059414"/>
          <a:ext cx="1600180" cy="1090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>
              <a:solidFill>
                <a:schemeClr val="tx1"/>
              </a:solidFill>
            </a:rPr>
            <a:t>Other Institute</a:t>
          </a:r>
        </a:p>
        <a:p xmlns:a="http://schemas.openxmlformats.org/drawingml/2006/main">
          <a:r>
            <a:rPr lang="en-US" sz="1400" dirty="0">
              <a:solidFill>
                <a:schemeClr val="tx1"/>
              </a:solidFill>
            </a:rPr>
            <a:t> Support</a:t>
          </a:r>
        </a:p>
        <a:p xmlns:a="http://schemas.openxmlformats.org/drawingml/2006/main">
          <a:r>
            <a:rPr lang="en-US" sz="1400" dirty="0">
              <a:solidFill>
                <a:schemeClr val="tx1"/>
              </a:solidFill>
            </a:rPr>
            <a:t> 30.47%</a:t>
          </a:r>
        </a:p>
      </cdr:txBody>
    </cdr:sp>
  </cdr:relSizeAnchor>
  <cdr:relSizeAnchor xmlns:cdr="http://schemas.openxmlformats.org/drawingml/2006/chartDrawing">
    <cdr:from>
      <cdr:x>0.57168</cdr:x>
      <cdr:y>0.25875</cdr:y>
    </cdr:from>
    <cdr:to>
      <cdr:x>0.73531</cdr:x>
      <cdr:y>0.45662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94538" y="119575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>
              <a:solidFill>
                <a:schemeClr val="tx1"/>
              </a:solidFill>
            </a:rPr>
            <a:t>Student Fees</a:t>
          </a:r>
        </a:p>
        <a:p xmlns:a="http://schemas.openxmlformats.org/drawingml/2006/main">
          <a:r>
            <a:rPr lang="en-US" sz="1400" dirty="0">
              <a:solidFill>
                <a:schemeClr val="tx1"/>
              </a:solidFill>
            </a:rPr>
            <a:t>33.08%</a:t>
          </a:r>
        </a:p>
      </cdr:txBody>
    </cdr:sp>
  </cdr:relSizeAnchor>
  <cdr:relSizeAnchor xmlns:cdr="http://schemas.openxmlformats.org/drawingml/2006/chartDrawing">
    <cdr:from>
      <cdr:x>0.44315</cdr:x>
      <cdr:y>0.48707</cdr:y>
    </cdr:from>
    <cdr:to>
      <cdr:x>0.60678</cdr:x>
      <cdr:y>0.79148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76344" y="2250856"/>
          <a:ext cx="914364" cy="1406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>
              <a:solidFill>
                <a:schemeClr val="tx1"/>
              </a:solidFill>
            </a:rPr>
            <a:t>Generated</a:t>
          </a:r>
        </a:p>
        <a:p xmlns:a="http://schemas.openxmlformats.org/drawingml/2006/main">
          <a:r>
            <a:rPr lang="en-US" sz="1400" dirty="0">
              <a:solidFill>
                <a:schemeClr val="tx1"/>
              </a:solidFill>
            </a:rPr>
            <a:t>Revenue</a:t>
          </a:r>
        </a:p>
        <a:p xmlns:a="http://schemas.openxmlformats.org/drawingml/2006/main">
          <a:r>
            <a:rPr lang="en-US" sz="1400" dirty="0">
              <a:solidFill>
                <a:schemeClr val="tx1"/>
              </a:solidFill>
            </a:rPr>
            <a:t>28.97</a:t>
          </a:r>
        </a:p>
      </cdr:txBody>
    </cdr:sp>
  </cdr:relSizeAnchor>
  <cdr:relSizeAnchor xmlns:cdr="http://schemas.openxmlformats.org/drawingml/2006/chartDrawing">
    <cdr:from>
      <cdr:x>0.1028</cdr:x>
      <cdr:y>0.48326</cdr:y>
    </cdr:from>
    <cdr:to>
      <cdr:x>0.33252</cdr:x>
      <cdr:y>0.68874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74431" y="2233245"/>
          <a:ext cx="1283677" cy="9495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>
              <a:solidFill>
                <a:schemeClr val="tx1"/>
              </a:solidFill>
            </a:rPr>
            <a:t>RI 7.47%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0.55174</cdr:x>
      <cdr:y>0.24422</cdr:y>
    </cdr:from>
    <cdr:to>
      <cdr:x>0.76085</cdr:x>
      <cdr:y>0.44209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01396" y="1128573"/>
          <a:ext cx="1213321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400" dirty="0">
              <a:solidFill>
                <a:schemeClr val="tx1"/>
              </a:solidFill>
            </a:rPr>
            <a:t>Student Fees</a:t>
          </a:r>
        </a:p>
        <a:p xmlns:a="http://schemas.openxmlformats.org/drawingml/2006/main">
          <a:pPr algn="ctr"/>
          <a:r>
            <a:rPr lang="en-US" sz="1400" dirty="0">
              <a:solidFill>
                <a:schemeClr val="tx1"/>
              </a:solidFill>
            </a:rPr>
            <a:t>33.08%</a:t>
          </a:r>
        </a:p>
      </cdr:txBody>
    </cdr:sp>
  </cdr:relSizeAnchor>
  <cdr:relSizeAnchor xmlns:cdr="http://schemas.openxmlformats.org/drawingml/2006/chartDrawing">
    <cdr:from>
      <cdr:x>0.10299</cdr:x>
      <cdr:y>0.3783</cdr:y>
    </cdr:from>
    <cdr:to>
      <cdr:x>0.5</cdr:x>
      <cdr:y>0.57617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97580" y="1748190"/>
          <a:ext cx="2303576" cy="914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400" dirty="0">
              <a:solidFill>
                <a:schemeClr val="tx1"/>
              </a:solidFill>
            </a:rPr>
            <a:t>Additional Sources</a:t>
          </a:r>
        </a:p>
        <a:p xmlns:a="http://schemas.openxmlformats.org/drawingml/2006/main">
          <a:pPr algn="ctr"/>
          <a:r>
            <a:rPr lang="en-US" sz="1400" dirty="0">
              <a:solidFill>
                <a:schemeClr val="tx1"/>
              </a:solidFill>
            </a:rPr>
            <a:t>66.92%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0.53706</cdr:x>
      <cdr:y>0.23592</cdr:y>
    </cdr:from>
    <cdr:to>
      <cdr:x>0.72902</cdr:x>
      <cdr:y>0.44521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01108" y="1090246"/>
          <a:ext cx="1072661" cy="9671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>
              <a:solidFill>
                <a:schemeClr val="tx1"/>
              </a:solidFill>
            </a:rPr>
            <a:t>Non Students</a:t>
          </a:r>
        </a:p>
        <a:p xmlns:a="http://schemas.openxmlformats.org/drawingml/2006/main">
          <a:r>
            <a:rPr lang="en-US" sz="1400" dirty="0">
              <a:solidFill>
                <a:schemeClr val="tx1"/>
              </a:solidFill>
            </a:rPr>
            <a:t>         20.15%</a:t>
          </a:r>
        </a:p>
      </cdr:txBody>
    </cdr:sp>
  </cdr:relSizeAnchor>
  <cdr:relSizeAnchor xmlns:cdr="http://schemas.openxmlformats.org/drawingml/2006/chartDrawing">
    <cdr:from>
      <cdr:x>0.24755</cdr:x>
      <cdr:y>0.5099</cdr:y>
    </cdr:from>
    <cdr:to>
      <cdr:x>0.49615</cdr:x>
      <cdr:y>0.68113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83322" y="2356338"/>
          <a:ext cx="1389185" cy="7913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chemeClr val="tx1"/>
              </a:solidFill>
            </a:rPr>
            <a:t>Student Users</a:t>
          </a:r>
        </a:p>
        <a:p xmlns:a="http://schemas.openxmlformats.org/drawingml/2006/main">
          <a:r>
            <a:rPr lang="en-US" sz="1600" dirty="0">
              <a:solidFill>
                <a:schemeClr val="tx1"/>
              </a:solidFill>
            </a:rPr>
            <a:t>79.84%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0.5939</cdr:x>
      <cdr:y>0.24353</cdr:y>
    </cdr:from>
    <cdr:to>
      <cdr:x>0.80301</cdr:x>
      <cdr:y>0.44901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45974" y="1125415"/>
          <a:ext cx="1213338" cy="94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>
              <a:solidFill>
                <a:schemeClr val="tx1"/>
              </a:solidFill>
            </a:rPr>
            <a:t>Student Fees</a:t>
          </a:r>
        </a:p>
        <a:p xmlns:a="http://schemas.openxmlformats.org/drawingml/2006/main">
          <a:r>
            <a:rPr lang="en-US" sz="1400" dirty="0">
              <a:solidFill>
                <a:schemeClr val="tx1"/>
              </a:solidFill>
            </a:rPr>
            <a:t>33.08%</a:t>
          </a:r>
        </a:p>
      </cdr:txBody>
    </cdr:sp>
  </cdr:relSizeAnchor>
  <cdr:relSizeAnchor xmlns:cdr="http://schemas.openxmlformats.org/drawingml/2006/chartDrawing">
    <cdr:from>
      <cdr:x>0.11809</cdr:x>
      <cdr:y>0.35769</cdr:y>
    </cdr:from>
    <cdr:to>
      <cdr:x>0.53935</cdr:x>
      <cdr:y>0.55556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85189" y="1652954"/>
          <a:ext cx="2444261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400" dirty="0">
              <a:solidFill>
                <a:schemeClr val="tx1"/>
              </a:solidFill>
            </a:rPr>
            <a:t>Additional </a:t>
          </a:r>
        </a:p>
        <a:p xmlns:a="http://schemas.openxmlformats.org/drawingml/2006/main">
          <a:pPr algn="ctr"/>
          <a:r>
            <a:rPr lang="en-US" sz="1400" dirty="0">
              <a:solidFill>
                <a:schemeClr val="tx1"/>
              </a:solidFill>
            </a:rPr>
            <a:t>Support</a:t>
          </a:r>
        </a:p>
        <a:p xmlns:a="http://schemas.openxmlformats.org/drawingml/2006/main">
          <a:pPr algn="ctr"/>
          <a:r>
            <a:rPr lang="en-US" sz="1400" dirty="0">
              <a:solidFill>
                <a:schemeClr val="tx1"/>
              </a:solidFill>
            </a:rPr>
            <a:t>66.92%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78DE6-7361-554F-AE33-26918A51133C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5F791-1BC0-D944-9138-CECF96C04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61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5F791-1BC0-D944-9138-CECF96C04F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12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5F791-1BC0-D944-9138-CECF96C04F9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12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7110" y="1557867"/>
            <a:ext cx="6795913" cy="2235200"/>
          </a:xfrm>
        </p:spPr>
        <p:txBody>
          <a:bodyPr anchor="b" anchorCtr="0">
            <a:noAutofit/>
          </a:bodyPr>
          <a:lstStyle>
            <a:lvl1pPr algn="l">
              <a:lnSpc>
                <a:spcPts val="4800"/>
              </a:lnSpc>
              <a:defRPr b="1" cap="all" spc="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7109" y="4275667"/>
            <a:ext cx="6795913" cy="1202267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buNone/>
              <a:defRPr sz="2400" cap="all" spc="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725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7110" y="1557867"/>
            <a:ext cx="6795913" cy="2235200"/>
          </a:xfrm>
        </p:spPr>
        <p:txBody>
          <a:bodyPr anchor="b" anchorCtr="0">
            <a:noAutofit/>
          </a:bodyPr>
          <a:lstStyle>
            <a:lvl1pPr algn="l">
              <a:lnSpc>
                <a:spcPts val="4800"/>
              </a:lnSpc>
              <a:defRPr b="1" cap="all" spc="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7109" y="4275667"/>
            <a:ext cx="6795913" cy="1202267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buNone/>
              <a:defRPr sz="2400" cap="all" spc="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498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13933"/>
            <a:ext cx="11830756" cy="4749800"/>
          </a:xfr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 sz="2400"/>
            </a:lvl1pPr>
            <a:lvl2pPr marL="466344" indent="-285750">
              <a:spcAft>
                <a:spcPts val="600"/>
              </a:spcAft>
              <a:buFont typeface="Lucida Grande"/>
              <a:buChar char="•"/>
              <a:defRPr sz="2100"/>
            </a:lvl2pPr>
            <a:lvl3pPr>
              <a:spcAft>
                <a:spcPts val="600"/>
              </a:spcAft>
              <a:defRPr sz="21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2362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1" y="1600200"/>
            <a:ext cx="5588000" cy="4621678"/>
          </a:xfrm>
        </p:spPr>
        <p:txBody>
          <a:bodyPr lIns="274320" rIns="274320"/>
          <a:lstStyle>
            <a:lvl1pPr>
              <a:spcAft>
                <a:spcPts val="600"/>
              </a:spcAft>
              <a:defRPr sz="24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z="18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4714" y="1600200"/>
            <a:ext cx="5802487" cy="4621678"/>
          </a:xfrm>
        </p:spPr>
        <p:txBody>
          <a:bodyPr lIns="274320" rIns="274320"/>
          <a:lstStyle>
            <a:lvl1pPr>
              <a:spcAft>
                <a:spcPts val="600"/>
              </a:spcAft>
              <a:defRPr sz="24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z="18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6617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38666" y="1371600"/>
            <a:ext cx="5621868" cy="225304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08889" y="1371600"/>
            <a:ext cx="5610579" cy="225304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38666" y="3784601"/>
            <a:ext cx="5621868" cy="24597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208889" y="3784600"/>
            <a:ext cx="5610579" cy="2459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35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-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49956" y="1329267"/>
            <a:ext cx="3668888" cy="140021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123701" y="1329267"/>
            <a:ext cx="3740924" cy="140021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6890" y="1329267"/>
            <a:ext cx="3826933" cy="140021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49956" y="2946400"/>
            <a:ext cx="3668888" cy="151452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123701" y="2946400"/>
            <a:ext cx="3740924" cy="151452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176890" y="2946400"/>
            <a:ext cx="3826933" cy="1514524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49956" y="4677839"/>
            <a:ext cx="3668888" cy="150768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123701" y="4677839"/>
            <a:ext cx="3740923" cy="1507682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176890" y="4677839"/>
            <a:ext cx="3826933" cy="150768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7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6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12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298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7687733" cy="991352"/>
          </a:xfrm>
          <a:prstGeom prst="rect">
            <a:avLst/>
          </a:prstGeom>
          <a:solidFill>
            <a:schemeClr val="bg1"/>
          </a:solidFill>
        </p:spPr>
        <p:txBody>
          <a:bodyPr vert="horz" lIns="27432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1363133"/>
            <a:ext cx="11899345" cy="4834466"/>
          </a:xfrm>
          <a:prstGeom prst="rect">
            <a:avLst/>
          </a:prstGeom>
        </p:spPr>
        <p:txBody>
          <a:bodyPr vert="horz" lIns="274320" tIns="45720" rIns="27432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27784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400" kern="1200" cap="all" spc="200">
          <a:solidFill>
            <a:srgbClr val="EEB211"/>
          </a:solidFill>
          <a:latin typeface="Calibri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44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Roboto Ligh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Roboto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3492" y="2434856"/>
            <a:ext cx="8335108" cy="1293081"/>
          </a:xfrm>
        </p:spPr>
        <p:txBody>
          <a:bodyPr/>
          <a:lstStyle/>
          <a:p>
            <a:pPr algn="ctr"/>
            <a:r>
              <a:rPr lang="en-US" sz="2800" i="1" dirty="0"/>
              <a:t>A cornerstone of Georgia Tech’s thriving, active community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3492" y="4275667"/>
            <a:ext cx="8439531" cy="1202267"/>
          </a:xfrm>
        </p:spPr>
        <p:txBody>
          <a:bodyPr/>
          <a:lstStyle/>
          <a:p>
            <a:r>
              <a:rPr lang="en-US" sz="2000" dirty="0"/>
              <a:t>Mandatory Fee Committee Presentation</a:t>
            </a:r>
          </a:p>
          <a:p>
            <a:r>
              <a:rPr lang="en-US" sz="2000" dirty="0"/>
              <a:t>Michael W. Edwards </a:t>
            </a:r>
          </a:p>
          <a:p>
            <a:r>
              <a:rPr lang="en-US" sz="2000" dirty="0"/>
              <a:t>Sr. Director Campus Recreation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EFF87C8-FA72-475C-B014-DB8C00F2CF71}"/>
              </a:ext>
            </a:extLst>
          </p:cNvPr>
          <p:cNvSpPr txBox="1"/>
          <p:nvPr/>
        </p:nvSpPr>
        <p:spPr>
          <a:xfrm>
            <a:off x="4566683" y="199918"/>
            <a:ext cx="30586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chemeClr val="bg1"/>
                </a:solidFill>
              </a:rPr>
              <a:t>CRC</a:t>
            </a:r>
          </a:p>
        </p:txBody>
      </p:sp>
    </p:spTree>
    <p:extLst>
      <p:ext uri="{BB962C8B-B14F-4D97-AF65-F5344CB8AC3E}">
        <p14:creationId xmlns:p14="http://schemas.microsoft.com/office/powerpoint/2010/main" val="525261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0611" y="1539975"/>
            <a:ext cx="4795097" cy="4749800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sz="3200" dirty="0">
                <a:latin typeface="Helvetica Light" charset="0"/>
                <a:ea typeface="Helvetica Light" charset="0"/>
                <a:cs typeface="Helvetica Light" charset="0"/>
              </a:rPr>
              <a:t>Mandatory Fee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3200" dirty="0">
                <a:latin typeface="Helvetica Light" charset="0"/>
                <a:ea typeface="Helvetica Light" charset="0"/>
                <a:cs typeface="Helvetica Light" charset="0"/>
              </a:rPr>
              <a:t>SGA Tier II (ORGT)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3200" dirty="0">
                <a:latin typeface="Helvetica Light" charset="0"/>
                <a:ea typeface="Helvetica Light" charset="0"/>
                <a:cs typeface="Helvetica Light" charset="0"/>
              </a:rPr>
              <a:t>Revenue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3200" dirty="0">
                <a:latin typeface="Helvetica Light" charset="0"/>
                <a:ea typeface="Helvetica Light" charset="0"/>
                <a:cs typeface="Helvetica Light" charset="0"/>
              </a:rPr>
              <a:t>Resident Instruction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3200" dirty="0">
                <a:latin typeface="Helvetica Light" charset="0"/>
                <a:ea typeface="Helvetica Light" charset="0"/>
                <a:cs typeface="Helvetica Light" charset="0"/>
              </a:rPr>
              <a:t>Additional Sources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5943" y="424542"/>
            <a:ext cx="7687733" cy="991352"/>
          </a:xfrm>
        </p:spPr>
        <p:txBody>
          <a:bodyPr/>
          <a:lstStyle/>
          <a:p>
            <a:r>
              <a:rPr lang="en-US" sz="3200" dirty="0">
                <a:latin typeface="+mj-lt"/>
                <a:ea typeface="Helvetica" charset="0"/>
                <a:cs typeface="Helvetica" charset="0"/>
              </a:rPr>
              <a:t>CRC Funding sources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8603B30-E95D-484C-A23E-6C8B18B01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05" r="14794"/>
          <a:stretch/>
        </p:blipFill>
        <p:spPr>
          <a:xfrm>
            <a:off x="5208997" y="1630380"/>
            <a:ext cx="6832315" cy="2402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82041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71272" y="1146567"/>
            <a:ext cx="7849455" cy="47498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FY20 Operating Budget</a:t>
            </a:r>
            <a:br>
              <a:rPr lang="en-US" sz="3200" dirty="0">
                <a:solidFill>
                  <a:srgbClr val="FFC000"/>
                </a:solidFill>
              </a:rPr>
            </a:br>
            <a:endParaRPr lang="en-US" sz="3200" dirty="0"/>
          </a:p>
          <a:p>
            <a:r>
              <a:rPr lang="en-US" sz="3200" dirty="0"/>
              <a:t>Mandatory Fee 						$1,867,470</a:t>
            </a:r>
          </a:p>
          <a:p>
            <a:r>
              <a:rPr lang="en-US" sz="3200" dirty="0">
                <a:solidFill>
                  <a:srgbClr val="FFC000"/>
                </a:solidFill>
              </a:rPr>
              <a:t>SGA (ORGT)							$   136,345</a:t>
            </a:r>
          </a:p>
          <a:p>
            <a:r>
              <a:rPr lang="en-US" sz="3200" dirty="0"/>
              <a:t>Revenue								$1,755,015</a:t>
            </a:r>
          </a:p>
          <a:p>
            <a:r>
              <a:rPr lang="en-US" sz="3200" dirty="0">
                <a:solidFill>
                  <a:srgbClr val="FFC000"/>
                </a:solidFill>
              </a:rPr>
              <a:t>Resident Instruction 				$    452,518</a:t>
            </a:r>
          </a:p>
          <a:p>
            <a:r>
              <a:rPr lang="en-US" sz="3200" dirty="0"/>
              <a:t>Additional Institute Support	$ 1,845,642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FY20 Budget</a:t>
            </a:r>
          </a:p>
        </p:txBody>
      </p:sp>
    </p:spTree>
    <p:extLst>
      <p:ext uri="{BB962C8B-B14F-4D97-AF65-F5344CB8AC3E}">
        <p14:creationId xmlns:p14="http://schemas.microsoft.com/office/powerpoint/2010/main" val="1747084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FY20 overall operational costs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30158732"/>
              </p:ext>
            </p:extLst>
          </p:nvPr>
        </p:nvGraphicFramePr>
        <p:xfrm>
          <a:off x="304800" y="1600200"/>
          <a:ext cx="5588000" cy="462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20043559"/>
              </p:ext>
            </p:extLst>
          </p:nvPr>
        </p:nvGraphicFramePr>
        <p:xfrm>
          <a:off x="6084888" y="1600200"/>
          <a:ext cx="5802312" cy="462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5244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Use versus costs FY20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21967475"/>
              </p:ext>
            </p:extLst>
          </p:nvPr>
        </p:nvGraphicFramePr>
        <p:xfrm>
          <a:off x="304800" y="1600200"/>
          <a:ext cx="5588000" cy="462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09667793"/>
              </p:ext>
            </p:extLst>
          </p:nvPr>
        </p:nvGraphicFramePr>
        <p:xfrm>
          <a:off x="6084888" y="1600200"/>
          <a:ext cx="5802312" cy="462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849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76180" cy="991352"/>
          </a:xfrm>
        </p:spPr>
        <p:txBody>
          <a:bodyPr/>
          <a:lstStyle/>
          <a:p>
            <a:r>
              <a:rPr lang="en-US" sz="3200" dirty="0"/>
              <a:t>FY21 Budget/Covid-19 impact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798" y="1009333"/>
            <a:ext cx="4842555" cy="4940176"/>
          </a:xfrm>
        </p:spPr>
        <p:txBody>
          <a:bodyPr/>
          <a:lstStyle/>
          <a:p>
            <a:pPr lvl="0" algn="ctr"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FY21 Budget</a:t>
            </a:r>
          </a:p>
          <a:p>
            <a:pPr lvl="0" algn="ctr"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C000"/>
                </a:solidFill>
              </a:rPr>
              <a:t>Revenue</a:t>
            </a:r>
          </a:p>
          <a:p>
            <a:pPr lvl="0"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Mandatory Fee 	$2,356,375</a:t>
            </a:r>
          </a:p>
          <a:p>
            <a:pPr lvl="0"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C000"/>
                </a:solidFill>
              </a:rPr>
              <a:t>Debt Service Fee	$2,546,258</a:t>
            </a:r>
          </a:p>
          <a:p>
            <a:pPr lvl="0"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Generated Revenue 	$2,231,696</a:t>
            </a:r>
          </a:p>
          <a:p>
            <a:pPr lvl="0"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C000"/>
                </a:solidFill>
              </a:rPr>
              <a:t>RI 			$403,108</a:t>
            </a:r>
          </a:p>
          <a:p>
            <a:pPr lvl="0"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ORGT 			$84,593</a:t>
            </a:r>
          </a:p>
          <a:p>
            <a:pPr lvl="0" defTabSz="91440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lvl="0" algn="ctr"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C000"/>
                </a:solidFill>
              </a:rPr>
              <a:t>Expense</a:t>
            </a:r>
          </a:p>
          <a:p>
            <a:pPr lvl="0"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Personnel Services      $3,191,813</a:t>
            </a:r>
          </a:p>
          <a:p>
            <a:pPr lvl="0"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C000"/>
                </a:solidFill>
              </a:rPr>
              <a:t>OSE			$1,738,181</a:t>
            </a:r>
          </a:p>
          <a:p>
            <a:pPr lvl="0"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Travel			$145,778</a:t>
            </a:r>
          </a:p>
          <a:p>
            <a:pPr lvl="0"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C000"/>
                </a:solidFill>
              </a:rPr>
              <a:t>Debt Service		$2,546,258</a:t>
            </a:r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0766" y="1009333"/>
            <a:ext cx="4842555" cy="5576298"/>
          </a:xfrm>
        </p:spPr>
        <p:txBody>
          <a:bodyPr/>
          <a:lstStyle/>
          <a:p>
            <a:pPr lvl="0" algn="ctr"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FY21 Budget Covid-19 Impact</a:t>
            </a:r>
          </a:p>
          <a:p>
            <a:pPr lvl="0" algn="ctr"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C000"/>
                </a:solidFill>
              </a:rPr>
              <a:t>Revenue</a:t>
            </a:r>
          </a:p>
          <a:p>
            <a:pPr lvl="0"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Mandatory Fee 	$</a:t>
            </a:r>
            <a:r>
              <a:rPr lang="en-US" dirty="0" smtClean="0"/>
              <a:t>2,326,870</a:t>
            </a:r>
            <a:endParaRPr lang="en-US" dirty="0"/>
          </a:p>
          <a:p>
            <a:pPr lvl="0"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Debt Service Fee	$</a:t>
            </a:r>
            <a:r>
              <a:rPr lang="en-US" dirty="0" smtClean="0"/>
              <a:t>2,514,559</a:t>
            </a:r>
            <a:endParaRPr lang="en-US" dirty="0"/>
          </a:p>
          <a:p>
            <a:pPr lvl="0"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rgbClr val="A7934B"/>
                </a:solidFill>
              </a:rPr>
              <a:t>Generated Revenue 	$796,680</a:t>
            </a:r>
          </a:p>
          <a:p>
            <a:pPr lvl="0"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rgbClr val="A7934B"/>
                </a:solidFill>
              </a:rPr>
              <a:t>RI 			$392,942</a:t>
            </a:r>
          </a:p>
          <a:p>
            <a:pPr lvl="0"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ORGT			$84,593</a:t>
            </a:r>
          </a:p>
          <a:p>
            <a:pPr lvl="0" defTabSz="91440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lvl="0" algn="ctr"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            </a:t>
            </a:r>
            <a:r>
              <a:rPr lang="en-US" dirty="0">
                <a:solidFill>
                  <a:srgbClr val="FFC000"/>
                </a:solidFill>
              </a:rPr>
              <a:t>Expense</a:t>
            </a:r>
            <a:r>
              <a:rPr lang="en-US" dirty="0"/>
              <a:t>		</a:t>
            </a:r>
          </a:p>
          <a:p>
            <a:pPr lvl="0"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rgbClr val="9E8C47"/>
                </a:solidFill>
              </a:rPr>
              <a:t>Personnel Services       $2,703,991</a:t>
            </a:r>
          </a:p>
          <a:p>
            <a:pPr lvl="0"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rgbClr val="9E8C47"/>
                </a:solidFill>
              </a:rPr>
              <a:t>OSE			$1,208,343</a:t>
            </a:r>
          </a:p>
          <a:p>
            <a:pPr lvl="0"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rgbClr val="9E8C47"/>
                </a:solidFill>
              </a:rPr>
              <a:t>Travel			$29,156</a:t>
            </a:r>
          </a:p>
          <a:p>
            <a:pPr lvl="0"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Debt Service		$</a:t>
            </a:r>
            <a:r>
              <a:rPr lang="en-US" dirty="0" smtClean="0"/>
              <a:t>2,514,559</a:t>
            </a:r>
            <a:endParaRPr lang="en-US" dirty="0"/>
          </a:p>
          <a:p>
            <a:pPr lvl="0"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i="1" dirty="0">
                <a:solidFill>
                  <a:srgbClr val="A7934B"/>
                </a:solidFill>
              </a:rPr>
              <a:t>0,90</a:t>
            </a:r>
            <a:endParaRPr lang="en-US" sz="1050" dirty="0"/>
          </a:p>
          <a:p>
            <a:pPr lvl="0"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rgbClr val="A7934B"/>
                </a:solidFill>
              </a:rPr>
              <a:t>Projected Loss		</a:t>
            </a:r>
            <a:r>
              <a:rPr lang="en-US" i="1" dirty="0" smtClean="0">
                <a:solidFill>
                  <a:srgbClr val="A7934B"/>
                </a:solidFill>
              </a:rPr>
              <a:t>$340,405</a:t>
            </a:r>
            <a:endParaRPr lang="en-US" i="1" dirty="0">
              <a:solidFill>
                <a:srgbClr val="A7934B"/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07774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6032" y="1311192"/>
            <a:ext cx="6400799" cy="1771055"/>
          </a:xfrm>
        </p:spPr>
        <p:txBody>
          <a:bodyPr/>
          <a:lstStyle/>
          <a:p>
            <a:r>
              <a:rPr lang="en-US" sz="2800" dirty="0"/>
              <a:t>Mandatory </a:t>
            </a:r>
            <a:r>
              <a:rPr lang="en-US" sz="2800" dirty="0" smtClean="0"/>
              <a:t>Fee	</a:t>
            </a:r>
            <a:r>
              <a:rPr lang="en-US" sz="2800" dirty="0"/>
              <a:t>	     $2,347,833</a:t>
            </a:r>
          </a:p>
          <a:p>
            <a:r>
              <a:rPr lang="en-US" sz="2800" dirty="0"/>
              <a:t>SGA Tier III (ORGT)      </a:t>
            </a:r>
            <a:r>
              <a:rPr lang="en-US" sz="2800" u="sng" dirty="0"/>
              <a:t>$      </a:t>
            </a:r>
            <a:r>
              <a:rPr lang="en-US" sz="2800" u="sng" dirty="0" smtClean="0"/>
              <a:t>84,593</a:t>
            </a:r>
            <a:endParaRPr lang="en-US" sz="2800" u="sng" dirty="0"/>
          </a:p>
          <a:p>
            <a:r>
              <a:rPr lang="en-US" sz="2800" dirty="0"/>
              <a:t>		</a:t>
            </a:r>
            <a:r>
              <a:rPr lang="en-US" sz="2800" dirty="0">
                <a:solidFill>
                  <a:srgbClr val="FFC000"/>
                </a:solidFill>
              </a:rPr>
              <a:t>Total Fees          $</a:t>
            </a:r>
            <a:r>
              <a:rPr lang="en-US" sz="2800" dirty="0" smtClean="0">
                <a:solidFill>
                  <a:srgbClr val="FFC000"/>
                </a:solidFill>
              </a:rPr>
              <a:t>2,432,426</a:t>
            </a:r>
            <a:endParaRPr lang="en-US" sz="2800" dirty="0">
              <a:solidFill>
                <a:srgbClr val="FFC000"/>
              </a:solidFill>
            </a:endParaRP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FY22 </a:t>
            </a:r>
            <a:r>
              <a:rPr lang="en-US" sz="3200" dirty="0" smtClean="0"/>
              <a:t>OPERATIONAL Budget </a:t>
            </a:r>
            <a:r>
              <a:rPr lang="en-US" sz="3200" dirty="0"/>
              <a:t>Request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52E2297-7A26-4648-849A-2EAD3E4AB3EC}"/>
              </a:ext>
            </a:extLst>
          </p:cNvPr>
          <p:cNvSpPr txBox="1"/>
          <p:nvPr/>
        </p:nvSpPr>
        <p:spPr>
          <a:xfrm>
            <a:off x="441788" y="3677566"/>
            <a:ext cx="50822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Revenue				      </a:t>
            </a:r>
            <a:r>
              <a:rPr lang="en-US" sz="2800" dirty="0" smtClean="0"/>
              <a:t>$1,557,584</a:t>
            </a:r>
            <a:endParaRPr lang="en-US" sz="2800" dirty="0"/>
          </a:p>
          <a:p>
            <a:r>
              <a:rPr lang="en-US" sz="2800" dirty="0"/>
              <a:t>Resident Instruction	$392,942</a:t>
            </a:r>
          </a:p>
        </p:txBody>
      </p:sp>
      <p:pic>
        <p:nvPicPr>
          <p:cNvPr id="4098" name="Picture 2" descr="Georgia Tech Campus Recreation Complex - CRC - Home | Facebook">
            <a:extLst>
              <a:ext uri="{FF2B5EF4-FFF2-40B4-BE49-F238E27FC236}">
                <a16:creationId xmlns:a16="http://schemas.microsoft.com/office/drawing/2014/main" xmlns="" id="{20501E46-D05E-4AA5-9F8F-EC7DE4D42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293" y="1311192"/>
            <a:ext cx="5220716" cy="3474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63643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7128" y="1336773"/>
            <a:ext cx="9729627" cy="4749800"/>
          </a:xfrm>
        </p:spPr>
        <p:txBody>
          <a:bodyPr/>
          <a:lstStyle/>
          <a:p>
            <a:r>
              <a:rPr lang="en-US" sz="3600" dirty="0"/>
              <a:t>Personnel Services           $163,404.00</a:t>
            </a:r>
          </a:p>
          <a:p>
            <a:r>
              <a:rPr lang="en-US" sz="3600" dirty="0"/>
              <a:t>Non Personnel Services  </a:t>
            </a:r>
            <a:r>
              <a:rPr lang="en-US" sz="3600" u="sng" dirty="0"/>
              <a:t>$ 87,174.00</a:t>
            </a:r>
          </a:p>
          <a:p>
            <a:r>
              <a:rPr lang="en-US" sz="3600" dirty="0"/>
              <a:t>						                 </a:t>
            </a:r>
            <a:r>
              <a:rPr lang="en-US" sz="3600" dirty="0">
                <a:solidFill>
                  <a:srgbClr val="EEB211"/>
                </a:solidFill>
              </a:rPr>
              <a:t>$250,577.00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$5 reduction in mandatory fee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F0E7B0-C2E2-44D3-AA17-6D6F916D5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8" y="3710892"/>
            <a:ext cx="10041883" cy="251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56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CRC hours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414" y="1487183"/>
            <a:ext cx="5955586" cy="4256071"/>
          </a:xfrm>
        </p:spPr>
        <p:txBody>
          <a:bodyPr/>
          <a:lstStyle/>
          <a:p>
            <a:pPr algn="ctr"/>
            <a:r>
              <a:rPr lang="en-US" sz="2600" b="1" dirty="0">
                <a:solidFill>
                  <a:srgbClr val="EEB211"/>
                </a:solidFill>
              </a:rPr>
              <a:t>Current Planned Hours</a:t>
            </a:r>
          </a:p>
          <a:p>
            <a:r>
              <a:rPr lang="en-US" sz="2600" b="1" dirty="0"/>
              <a:t>Monday-Thursday</a:t>
            </a:r>
            <a:r>
              <a:rPr lang="en-US" sz="2600" dirty="0"/>
              <a:t> 5:30 a.m. to 12 a.m.</a:t>
            </a:r>
          </a:p>
          <a:p>
            <a:r>
              <a:rPr lang="en-US" sz="2600" b="1" dirty="0"/>
              <a:t>Friday</a:t>
            </a:r>
            <a:r>
              <a:rPr lang="en-US" sz="2600" dirty="0"/>
              <a:t> 5:30 a.m. to 10:00 p.m.</a:t>
            </a:r>
          </a:p>
          <a:p>
            <a:r>
              <a:rPr lang="en-US" sz="2600" b="1" dirty="0"/>
              <a:t>Saturday</a:t>
            </a:r>
            <a:r>
              <a:rPr lang="en-US" sz="2600" dirty="0"/>
              <a:t> 9:00 a.m. to 10:00 p.m.</a:t>
            </a:r>
          </a:p>
          <a:p>
            <a:r>
              <a:rPr lang="en-US" sz="2600" b="1" dirty="0"/>
              <a:t>Sunday</a:t>
            </a:r>
            <a:r>
              <a:rPr lang="en-US" sz="2600" dirty="0"/>
              <a:t> 12:00 p.m. to 12:00 a.m.</a:t>
            </a:r>
          </a:p>
          <a:p>
            <a:endParaRPr lang="en-US" sz="2600" dirty="0"/>
          </a:p>
          <a:p>
            <a:r>
              <a:rPr lang="en-US" sz="2600" b="1" dirty="0">
                <a:solidFill>
                  <a:srgbClr val="EEB211"/>
                </a:solidFill>
              </a:rPr>
              <a:t>115 hours of operation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4714" y="1484615"/>
            <a:ext cx="5966872" cy="4145623"/>
          </a:xfrm>
        </p:spPr>
        <p:txBody>
          <a:bodyPr/>
          <a:lstStyle/>
          <a:p>
            <a:pPr algn="ctr"/>
            <a:r>
              <a:rPr lang="en-US" sz="2600" b="1" dirty="0">
                <a:solidFill>
                  <a:srgbClr val="EEB211"/>
                </a:solidFill>
              </a:rPr>
              <a:t>Adjusted Hours</a:t>
            </a:r>
          </a:p>
          <a:p>
            <a:r>
              <a:rPr lang="en-US" sz="2600" b="1" dirty="0"/>
              <a:t>Monday – Friday </a:t>
            </a:r>
            <a:r>
              <a:rPr lang="en-US" sz="2600" dirty="0"/>
              <a:t>6:00 a.m. to 2:00 p.m., 4:00 p.m. to 10:00 p.m.</a:t>
            </a:r>
          </a:p>
          <a:p>
            <a:r>
              <a:rPr lang="en-US" sz="2600" b="1" dirty="0"/>
              <a:t>Saturday</a:t>
            </a:r>
            <a:r>
              <a:rPr lang="en-US" sz="2600" dirty="0"/>
              <a:t> – 9:00 a.m. to 1:30 p.m. , 3:30 p.m. to 8 p.m.</a:t>
            </a:r>
          </a:p>
          <a:p>
            <a:r>
              <a:rPr lang="en-US" sz="2600" b="1" dirty="0"/>
              <a:t>Sunday</a:t>
            </a:r>
            <a:r>
              <a:rPr lang="en-US" sz="2600" dirty="0"/>
              <a:t> – 12:00 p.m. to 8:00 p.m.</a:t>
            </a:r>
          </a:p>
          <a:p>
            <a:endParaRPr lang="en-US" sz="2600" dirty="0"/>
          </a:p>
          <a:p>
            <a:r>
              <a:rPr lang="en-US" sz="2600" b="1" dirty="0">
                <a:solidFill>
                  <a:srgbClr val="EEB211"/>
                </a:solidFill>
              </a:rPr>
              <a:t>87.5 hours of operation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50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Fee Reduction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98" y="1400331"/>
            <a:ext cx="6337507" cy="2201238"/>
          </a:xfrm>
        </p:spPr>
        <p:txBody>
          <a:bodyPr vert="horz" lIns="274320" tIns="45720" rIns="274320" bIns="45720" rtlCol="0" anchor="t">
            <a:noAutofit/>
          </a:bodyPr>
          <a:lstStyle/>
          <a:p>
            <a:pPr algn="ctr"/>
            <a:r>
              <a:rPr lang="en-US" sz="2800" b="1" dirty="0">
                <a:solidFill>
                  <a:srgbClr val="EEB211"/>
                </a:solidFill>
              </a:rPr>
              <a:t>Intramural Registration</a:t>
            </a:r>
            <a:endParaRPr lang="en-US" sz="2800" b="1" dirty="0">
              <a:solidFill>
                <a:srgbClr val="EEB211"/>
              </a:solidFill>
              <a:cs typeface="Calibri"/>
            </a:endParaRPr>
          </a:p>
          <a:p>
            <a:r>
              <a:rPr lang="en-US" sz="2800" i="1" dirty="0"/>
              <a:t>Increase Team Registration = $17</a:t>
            </a:r>
            <a:endParaRPr lang="en-US" sz="2800" i="1" dirty="0">
              <a:cs typeface="Calibri"/>
            </a:endParaRPr>
          </a:p>
          <a:p>
            <a:r>
              <a:rPr lang="en-US" sz="2800" dirty="0"/>
              <a:t>Current Team Entry Fee 	$50 - $65</a:t>
            </a:r>
            <a:endParaRPr lang="en-US" sz="2800" dirty="0">
              <a:cs typeface="Calibri"/>
            </a:endParaRPr>
          </a:p>
          <a:p>
            <a:r>
              <a:rPr lang="en-US" sz="2800" dirty="0"/>
              <a:t>Increased Team Entry Fee	 $67 - $82</a:t>
            </a:r>
            <a:endParaRPr lang="en-US" sz="2800" dirty="0">
              <a:cs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9830" y="1400331"/>
            <a:ext cx="6213171" cy="4621678"/>
          </a:xfrm>
        </p:spPr>
        <p:txBody>
          <a:bodyPr vert="horz" lIns="274320" tIns="45720" rIns="274320" bIns="45720" rtlCol="0" anchor="t">
            <a:noAutofit/>
          </a:bodyPr>
          <a:lstStyle/>
          <a:p>
            <a:pPr algn="ctr"/>
            <a:r>
              <a:rPr lang="en-US" sz="2800" b="1" dirty="0" smtClean="0">
                <a:solidFill>
                  <a:srgbClr val="EEB211"/>
                </a:solidFill>
              </a:rPr>
              <a:t>Delay</a:t>
            </a:r>
          </a:p>
          <a:p>
            <a:pPr algn="ctr"/>
            <a:r>
              <a:rPr lang="en-US" sz="2800" dirty="0" smtClean="0"/>
              <a:t>Upgrades/Replacement/Improvements</a:t>
            </a:r>
            <a:endParaRPr lang="en-US" sz="2800" dirty="0"/>
          </a:p>
          <a:p>
            <a:pPr algn="ctr"/>
            <a:r>
              <a:rPr lang="en-US" sz="2800" b="1" dirty="0" smtClean="0">
                <a:solidFill>
                  <a:srgbClr val="EEB211"/>
                </a:solidFill>
              </a:rPr>
              <a:t>Events</a:t>
            </a:r>
            <a:endParaRPr lang="en-US" sz="2800" b="1" dirty="0">
              <a:solidFill>
                <a:srgbClr val="EEB211"/>
              </a:solidFill>
              <a:cs typeface="Calibri"/>
            </a:endParaRPr>
          </a:p>
          <a:p>
            <a:r>
              <a:rPr lang="en-US" sz="2800" dirty="0" smtClean="0"/>
              <a:t>Potential Revenue </a:t>
            </a:r>
            <a:r>
              <a:rPr lang="en-US" sz="2800" dirty="0"/>
              <a:t>Loss  </a:t>
            </a:r>
            <a:r>
              <a:rPr lang="en-US" sz="2800" dirty="0" smtClean="0"/>
              <a:t>$275K – 350K</a:t>
            </a:r>
            <a:endParaRPr lang="en-US" sz="2800" b="1" dirty="0">
              <a:solidFill>
                <a:srgbClr val="EEB211"/>
              </a:solidFill>
              <a:cs typeface="Calibri"/>
            </a:endParaRPr>
          </a:p>
          <a:p>
            <a:pPr algn="ctr"/>
            <a:r>
              <a:rPr lang="en-US" sz="2800" b="1" dirty="0" smtClean="0">
                <a:solidFill>
                  <a:srgbClr val="EEB211"/>
                </a:solidFill>
              </a:rPr>
              <a:t>Current </a:t>
            </a:r>
            <a:r>
              <a:rPr lang="en-US" sz="2800" b="1" dirty="0">
                <a:solidFill>
                  <a:srgbClr val="EEB211"/>
                </a:solidFill>
              </a:rPr>
              <a:t>long-term obligations</a:t>
            </a:r>
            <a:endParaRPr lang="en-US" sz="2800" b="1" dirty="0">
              <a:solidFill>
                <a:srgbClr val="EEB211"/>
              </a:solidFill>
              <a:cs typeface="Calibri"/>
            </a:endParaRPr>
          </a:p>
          <a:p>
            <a:r>
              <a:rPr lang="en-US" sz="2800" dirty="0"/>
              <a:t>US Open 2021,22,23,24</a:t>
            </a:r>
            <a:endParaRPr lang="en-US" sz="2800" dirty="0">
              <a:cs typeface="Calibri"/>
            </a:endParaRPr>
          </a:p>
          <a:p>
            <a:r>
              <a:rPr lang="en-US" sz="2800" dirty="0"/>
              <a:t>US Junior Nationals 2021,22,23,24</a:t>
            </a:r>
            <a:endParaRPr lang="en-US" sz="2800" dirty="0">
              <a:cs typeface="Calibri"/>
            </a:endParaRPr>
          </a:p>
          <a:p>
            <a:r>
              <a:rPr lang="en-US" sz="2800" dirty="0"/>
              <a:t>NCAA Div. I Swimming &amp; Dive 2022,26</a:t>
            </a:r>
            <a:endParaRPr lang="en-US" sz="2800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6E4B39E-A636-4CF5-86C7-910FCC27E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732" y="3801438"/>
            <a:ext cx="3404171" cy="2270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09934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7884" y="991352"/>
            <a:ext cx="11830756" cy="5419722"/>
          </a:xfrm>
        </p:spPr>
        <p:txBody>
          <a:bodyPr/>
          <a:lstStyle/>
          <a:p>
            <a:r>
              <a:rPr lang="en-US" sz="2600" dirty="0"/>
              <a:t>The impacts of a potential $5 fee reduction</a:t>
            </a:r>
          </a:p>
          <a:p>
            <a:r>
              <a:rPr lang="en-US" sz="2600" dirty="0">
                <a:solidFill>
                  <a:srgbClr val="EEB211"/>
                </a:solidFill>
              </a:rPr>
              <a:t>Building revenue generating back to pre covid-19 levels</a:t>
            </a:r>
          </a:p>
          <a:p>
            <a:r>
              <a:rPr lang="en-US" sz="2600" dirty="0"/>
              <a:t>Retain professional talent with the lack of advancement opportunities, competitive salaries and work loads.</a:t>
            </a:r>
          </a:p>
          <a:p>
            <a:r>
              <a:rPr lang="en-US" sz="2600" dirty="0">
                <a:solidFill>
                  <a:srgbClr val="EEB211"/>
                </a:solidFill>
              </a:rPr>
              <a:t>Meeting the demands of an increasing student population.</a:t>
            </a:r>
          </a:p>
          <a:p>
            <a:r>
              <a:rPr lang="en-US" sz="2600" dirty="0"/>
              <a:t>Maintain McCauley Aquatic Center at a level that continues our competitiveness in the market place.</a:t>
            </a:r>
          </a:p>
          <a:p>
            <a:r>
              <a:rPr lang="en-US" sz="2600" dirty="0">
                <a:solidFill>
                  <a:srgbClr val="EEB211"/>
                </a:solidFill>
              </a:rPr>
              <a:t>The need to secure additional funding sources to maintain programs and services</a:t>
            </a:r>
          </a:p>
          <a:p>
            <a:r>
              <a:rPr lang="en-US" sz="2600" dirty="0"/>
              <a:t>Upkeep of a facility that is aging and meeting the demands of new technology and regulations.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Challenges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209734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" y="991352"/>
            <a:ext cx="9027040" cy="5781588"/>
          </a:xfrm>
        </p:spPr>
        <p:txBody>
          <a:bodyPr/>
          <a:lstStyle/>
          <a:p>
            <a:r>
              <a:rPr lang="en-US" sz="3200" dirty="0"/>
              <a:t>You should have a better understanding of</a:t>
            </a:r>
            <a:r>
              <a:rPr lang="is-IS" sz="3200" dirty="0"/>
              <a:t>…</a:t>
            </a:r>
            <a:endParaRPr lang="en-US" sz="3200" dirty="0"/>
          </a:p>
          <a:p>
            <a:pPr marL="342900" indent="-342900">
              <a:buFont typeface="Arial" charset="0"/>
              <a:buChar char="•"/>
            </a:pPr>
            <a:r>
              <a:rPr lang="en-US" sz="3200" dirty="0"/>
              <a:t>Facility oversight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3200" dirty="0"/>
              <a:t>Programs, Services and Facilities </a:t>
            </a:r>
            <a:br>
              <a:rPr lang="en-US" sz="3200" dirty="0"/>
            </a:br>
            <a:r>
              <a:rPr lang="en-US" sz="3200" dirty="0"/>
              <a:t>Provided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3200" dirty="0"/>
              <a:t>CRC Utilization/Satisfaction </a:t>
            </a:r>
            <a:br>
              <a:rPr lang="en-US" sz="3200" dirty="0"/>
            </a:br>
            <a:r>
              <a:rPr lang="en-US" sz="3200" dirty="0"/>
              <a:t>Data, “By the Numbers”</a:t>
            </a:r>
          </a:p>
          <a:p>
            <a:pPr marL="342900" indent="-342900">
              <a:buFont typeface="Arial" charset="0"/>
              <a:buChar char="•"/>
            </a:pPr>
            <a:r>
              <a:rPr lang="en-US" sz="3200" dirty="0"/>
              <a:t>Current and Future Improvements/ Partnerships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3200" dirty="0"/>
              <a:t>Funding and </a:t>
            </a:r>
            <a:r>
              <a:rPr lang="en-US" sz="3200" dirty="0" smtClean="0"/>
              <a:t>Budget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3200" dirty="0" smtClean="0"/>
              <a:t>Fee Reduction </a:t>
            </a:r>
            <a:r>
              <a:rPr lang="en-US" sz="3200" smtClean="0"/>
              <a:t>Potential Impacts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Presentation Outcomes</a:t>
            </a:r>
          </a:p>
        </p:txBody>
      </p:sp>
      <p:pic>
        <p:nvPicPr>
          <p:cNvPr id="1026" name="Picture 2" descr="Staff in front of CRC wall">
            <a:extLst>
              <a:ext uri="{FF2B5EF4-FFF2-40B4-BE49-F238E27FC236}">
                <a16:creationId xmlns:a16="http://schemas.microsoft.com/office/drawing/2014/main" xmlns="" id="{7BB49BBF-C5B3-45C2-836F-FBE85E8D20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9" r="7519" b="1367"/>
          <a:stretch/>
        </p:blipFill>
        <p:spPr bwMode="auto">
          <a:xfrm>
            <a:off x="6361814" y="1906870"/>
            <a:ext cx="5528931" cy="2335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97121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>
                <a:latin typeface="+mn-lt"/>
                <a:ea typeface="Helvetica" charset="0"/>
                <a:cs typeface="Helvetica" charset="0"/>
              </a:rPr>
              <a:t>Thank you</a:t>
            </a:r>
            <a:endParaRPr lang="en-US" sz="40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0395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0622" y="1151009"/>
            <a:ext cx="11830756" cy="4749800"/>
          </a:xfrm>
        </p:spPr>
        <p:txBody>
          <a:bodyPr/>
          <a:lstStyle/>
          <a:p>
            <a:endParaRPr lang="en-US" dirty="0"/>
          </a:p>
          <a:p>
            <a:pPr algn="ctr"/>
            <a:r>
              <a:rPr lang="en-US" sz="3600" dirty="0">
                <a:solidFill>
                  <a:srgbClr val="EEB211"/>
                </a:solidFill>
              </a:rPr>
              <a:t>Vision</a:t>
            </a:r>
            <a:endParaRPr lang="en-US" sz="2800" dirty="0">
              <a:solidFill>
                <a:srgbClr val="EEB211"/>
              </a:solidFill>
            </a:endParaRPr>
          </a:p>
          <a:p>
            <a:pPr algn="ctr"/>
            <a:r>
              <a:rPr lang="en-US" sz="2800" dirty="0"/>
              <a:t>To be the </a:t>
            </a:r>
            <a:r>
              <a:rPr lang="en-US" sz="2800" dirty="0">
                <a:solidFill>
                  <a:srgbClr val="EEB211"/>
                </a:solidFill>
              </a:rPr>
              <a:t>leader</a:t>
            </a:r>
            <a:r>
              <a:rPr lang="en-US" sz="2800" dirty="0"/>
              <a:t> in collegiate recreation by providing comprehensive and engaging programs and services that strengthen community </a:t>
            </a:r>
            <a:r>
              <a:rPr lang="en-US" sz="2800" dirty="0">
                <a:solidFill>
                  <a:srgbClr val="FFC000"/>
                </a:solidFill>
              </a:rPr>
              <a:t>well-being</a:t>
            </a:r>
            <a:r>
              <a:rPr lang="en-US" sz="2800" dirty="0"/>
              <a:t> and enhance student </a:t>
            </a:r>
            <a:r>
              <a:rPr lang="en-US" sz="2800" dirty="0">
                <a:solidFill>
                  <a:srgbClr val="EEB211"/>
                </a:solidFill>
              </a:rPr>
              <a:t>success</a:t>
            </a:r>
            <a:r>
              <a:rPr lang="en-US" sz="2800" dirty="0"/>
              <a:t>.</a:t>
            </a:r>
          </a:p>
          <a:p>
            <a:pPr algn="ctr"/>
            <a:r>
              <a:rPr lang="en-US" sz="3600" dirty="0">
                <a:solidFill>
                  <a:srgbClr val="EEB211"/>
                </a:solidFill>
              </a:rPr>
              <a:t>Mission</a:t>
            </a:r>
          </a:p>
          <a:p>
            <a:pPr algn="ctr"/>
            <a:r>
              <a:rPr lang="en-US" sz="2800" dirty="0"/>
              <a:t>Campus Recreation </a:t>
            </a:r>
            <a:r>
              <a:rPr lang="en-US" sz="2800" dirty="0">
                <a:solidFill>
                  <a:srgbClr val="FFC000"/>
                </a:solidFill>
              </a:rPr>
              <a:t>champions</a:t>
            </a:r>
            <a:r>
              <a:rPr lang="en-US" sz="2800" dirty="0"/>
              <a:t> health and well-being through</a:t>
            </a:r>
          </a:p>
          <a:p>
            <a:pPr algn="ctr"/>
            <a:r>
              <a:rPr lang="en-US" sz="2800" dirty="0"/>
              <a:t> </a:t>
            </a:r>
            <a:r>
              <a:rPr lang="en-US" sz="2800" dirty="0">
                <a:solidFill>
                  <a:srgbClr val="FFC000"/>
                </a:solidFill>
              </a:rPr>
              <a:t>dynamic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FFC000"/>
                </a:solidFill>
              </a:rPr>
              <a:t>transformative</a:t>
            </a:r>
            <a:r>
              <a:rPr lang="en-US" sz="2800" dirty="0"/>
              <a:t> experiences.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9657"/>
            <a:ext cx="7687733" cy="991352"/>
          </a:xfrm>
        </p:spPr>
        <p:txBody>
          <a:bodyPr/>
          <a:lstStyle/>
          <a:p>
            <a:r>
              <a:rPr lang="en-US" sz="3200" dirty="0"/>
              <a:t>Campus Recreation Vision/Mission</a:t>
            </a:r>
          </a:p>
        </p:txBody>
      </p:sp>
    </p:spTree>
    <p:extLst>
      <p:ext uri="{BB962C8B-B14F-4D97-AF65-F5344CB8AC3E}">
        <p14:creationId xmlns:p14="http://schemas.microsoft.com/office/powerpoint/2010/main" val="627852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55" y="931436"/>
            <a:ext cx="6087845" cy="4749800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endParaRPr lang="en-US" sz="3200" dirty="0">
              <a:latin typeface="Helvetica Light" charset="0"/>
              <a:ea typeface="Helvetica Light" charset="0"/>
              <a:cs typeface="Helvetica Light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+mj-lt"/>
                <a:ea typeface="Helvetica Light" charset="0"/>
                <a:cs typeface="Helvetica Light" charset="0"/>
              </a:rPr>
              <a:t>Campus Recreation Center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+mj-lt"/>
                <a:ea typeface="Helvetica Light" charset="0"/>
                <a:cs typeface="Helvetica Light" charset="0"/>
              </a:rPr>
              <a:t>Roe Stamps Recreation Field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+mj-lt"/>
                <a:ea typeface="Helvetica Light" charset="0"/>
                <a:cs typeface="Helvetica Light" charset="0"/>
              </a:rPr>
              <a:t>Alumni Park (Sand Volleyball)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+mj-lt"/>
                <a:ea typeface="Helvetica Light" charset="0"/>
                <a:cs typeface="Helvetica Light" charset="0"/>
              </a:rPr>
              <a:t>Couch Park (Burger Bowl)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+mj-lt"/>
                <a:ea typeface="Helvetica Light" charset="0"/>
                <a:cs typeface="Helvetica Light" charset="0"/>
              </a:rPr>
              <a:t>Leadership Challenge Course</a:t>
            </a:r>
          </a:p>
          <a:p>
            <a:endParaRPr lang="en-US" sz="21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44928"/>
            <a:ext cx="7687733" cy="991352"/>
          </a:xfrm>
        </p:spPr>
        <p:txBody>
          <a:bodyPr/>
          <a:lstStyle/>
          <a:p>
            <a:r>
              <a:rPr lang="en-US" sz="3200" dirty="0"/>
              <a:t>Facility Oversight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8FFCCF7A-4E9D-4D57-BA19-09E2D5D9E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002" y="1737853"/>
            <a:ext cx="6033014" cy="2585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56547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25914" cy="991352"/>
          </a:xfrm>
        </p:spPr>
        <p:txBody>
          <a:bodyPr/>
          <a:lstStyle/>
          <a:p>
            <a:r>
              <a:rPr lang="en-US" sz="3200" dirty="0">
                <a:latin typeface="+mj-lt"/>
                <a:ea typeface="Helvetica" charset="0"/>
                <a:cs typeface="Helvetica" charset="0"/>
              </a:rPr>
              <a:t>Core Programs and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799" y="1118161"/>
            <a:ext cx="5588000" cy="4621678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C000"/>
                </a:solidFill>
                <a:latin typeface="+mj-lt"/>
                <a:ea typeface="Helvetica Light" charset="0"/>
                <a:cs typeface="Helvetica Light" charset="0"/>
              </a:rPr>
              <a:t>Program/Operational Areas</a:t>
            </a:r>
          </a:p>
          <a:p>
            <a:pPr marL="742950" lvl="1">
              <a:buFont typeface="Arial" charset="0"/>
              <a:buChar char="•"/>
            </a:pPr>
            <a:r>
              <a:rPr lang="en-US" sz="2800" dirty="0">
                <a:latin typeface="+mj-lt"/>
                <a:ea typeface="Helvetica Light" charset="0"/>
                <a:cs typeface="Helvetica Light" charset="0"/>
              </a:rPr>
              <a:t>Aquatics</a:t>
            </a:r>
          </a:p>
          <a:p>
            <a:pPr marL="742950" lvl="1">
              <a:buFont typeface="Arial" charset="0"/>
              <a:buChar char="•"/>
            </a:pPr>
            <a:r>
              <a:rPr lang="en-US" sz="2800" dirty="0">
                <a:latin typeface="+mj-lt"/>
                <a:ea typeface="Helvetica Light" charset="0"/>
                <a:cs typeface="Helvetica Light" charset="0"/>
              </a:rPr>
              <a:t>Facilities/Operations</a:t>
            </a:r>
          </a:p>
          <a:p>
            <a:pPr marL="742950" lvl="1">
              <a:buFont typeface="Arial" charset="0"/>
              <a:buChar char="•"/>
            </a:pPr>
            <a:r>
              <a:rPr lang="en-US" sz="2800" dirty="0">
                <a:latin typeface="+mj-lt"/>
                <a:ea typeface="Helvetica Light" charset="0"/>
                <a:cs typeface="Helvetica Light" charset="0"/>
              </a:rPr>
              <a:t>Business Operations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800" dirty="0">
                <a:latin typeface="+mj-lt"/>
                <a:ea typeface="Helvetica Light" charset="0"/>
                <a:cs typeface="Helvetica Light" charset="0"/>
              </a:rPr>
              <a:t>Finance Management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800" dirty="0">
                <a:latin typeface="+mj-lt"/>
                <a:ea typeface="Helvetica Light" charset="0"/>
                <a:cs typeface="Helvetica Light" charset="0"/>
              </a:rPr>
              <a:t>Member Services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800" dirty="0">
                <a:latin typeface="+mj-lt"/>
                <a:ea typeface="Helvetica Light" charset="0"/>
                <a:cs typeface="Helvetica Light" charset="0"/>
              </a:rPr>
              <a:t>Marketing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800" dirty="0">
                <a:latin typeface="+mj-lt"/>
                <a:ea typeface="Helvetica Light" charset="0"/>
                <a:cs typeface="Helvetica Light" charset="0"/>
              </a:rPr>
              <a:t>Information Technology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799" y="1252676"/>
            <a:ext cx="5802487" cy="4621678"/>
          </a:xfrm>
        </p:spPr>
        <p:txBody>
          <a:bodyPr/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C000"/>
                </a:solidFill>
                <a:latin typeface="+mj-lt"/>
                <a:ea typeface="Helvetica Light" charset="0"/>
                <a:cs typeface="Helvetica Light" charset="0"/>
              </a:rPr>
              <a:t>Healthy Lifestyle Programs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800" dirty="0">
                <a:latin typeface="+mj-lt"/>
                <a:ea typeface="Helvetica Light" charset="0"/>
                <a:cs typeface="Helvetica Light" charset="0"/>
              </a:rPr>
              <a:t>Competitive Sports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j-lt"/>
                <a:ea typeface="Helvetica Light" charset="0"/>
                <a:cs typeface="Helvetica Light" charset="0"/>
              </a:rPr>
              <a:t>Intramurals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j-lt"/>
                <a:ea typeface="Helvetica Light" charset="0"/>
                <a:cs typeface="Helvetica Light" charset="0"/>
              </a:rPr>
              <a:t>Sport Clubs</a:t>
            </a:r>
            <a:r>
              <a:rPr lang="en-US" sz="2300" dirty="0">
                <a:latin typeface="+mj-lt"/>
                <a:ea typeface="Helvetica Light" charset="0"/>
                <a:cs typeface="Helvetica Light" charset="0"/>
              </a:rPr>
              <a:t> Clubs</a:t>
            </a:r>
            <a:endParaRPr lang="en-US" sz="2800" dirty="0">
              <a:latin typeface="+mj-lt"/>
              <a:ea typeface="Helvetica Light" charset="0"/>
              <a:cs typeface="Helvetica Light" charset="0"/>
            </a:endParaRPr>
          </a:p>
          <a:p>
            <a:pPr marL="1200150" lvl="2" indent="-285750">
              <a:buFont typeface="Arial" charset="0"/>
              <a:buChar char="•"/>
            </a:pPr>
            <a:r>
              <a:rPr lang="en-US" sz="2800" dirty="0">
                <a:latin typeface="+mj-lt"/>
                <a:ea typeface="Helvetica Light" charset="0"/>
                <a:cs typeface="Helvetica Light" charset="0"/>
              </a:rPr>
              <a:t>Fitness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800" dirty="0">
                <a:latin typeface="+mj-lt"/>
                <a:ea typeface="Helvetica Light" charset="0"/>
                <a:cs typeface="Helvetica Light" charset="0"/>
              </a:rPr>
              <a:t>Outdoor Recreation (ORGT)</a:t>
            </a:r>
          </a:p>
          <a:p>
            <a:endParaRPr lang="en-US" dirty="0"/>
          </a:p>
        </p:txBody>
      </p:sp>
      <p:pic>
        <p:nvPicPr>
          <p:cNvPr id="3074" name="Picture 2" descr="Three CRC bottles lying on the grass">
            <a:extLst>
              <a:ext uri="{FF2B5EF4-FFF2-40B4-BE49-F238E27FC236}">
                <a16:creationId xmlns:a16="http://schemas.microsoft.com/office/drawing/2014/main" xmlns="" id="{2128770E-66E6-4E66-AAD6-6D744998F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799" y="4485337"/>
            <a:ext cx="5556067" cy="1389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19378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j-lt"/>
                <a:ea typeface="Helvetica" charset="0"/>
                <a:cs typeface="Helvetica" charset="0"/>
              </a:rPr>
              <a:t>FY20…By the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1" y="991353"/>
            <a:ext cx="5588000" cy="5230526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rgbClr val="EEB211"/>
                </a:solidFill>
                <a:latin typeface="+mj-lt"/>
                <a:ea typeface="Helvetica Light" charset="0"/>
                <a:cs typeface="Helvetica Light" charset="0"/>
              </a:rPr>
              <a:t>Open </a:t>
            </a:r>
            <a:r>
              <a:rPr lang="en-US" dirty="0">
                <a:latin typeface="+mj-lt"/>
                <a:ea typeface="Helvetica Light" charset="0"/>
                <a:cs typeface="Helvetica Light" charset="0"/>
              </a:rPr>
              <a:t>July 1, 2019 – March 20, 2020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rgbClr val="EEB211"/>
                </a:solidFill>
                <a:latin typeface="+mj-lt"/>
                <a:ea typeface="Helvetica Light" charset="0"/>
                <a:cs typeface="Helvetica Light" charset="0"/>
              </a:rPr>
              <a:t>Closed</a:t>
            </a:r>
            <a:r>
              <a:rPr lang="en-US" dirty="0">
                <a:latin typeface="+mj-lt"/>
                <a:ea typeface="Helvetica Light" charset="0"/>
                <a:cs typeface="Helvetica Light" charset="0"/>
              </a:rPr>
              <a:t> March 21, 2020 – August 9, 2020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+mj-lt"/>
                <a:ea typeface="Helvetica Light" charset="0"/>
                <a:cs typeface="Helvetica Light" charset="0"/>
              </a:rPr>
              <a:t>2020 Customer Satisfaction </a:t>
            </a:r>
            <a:r>
              <a:rPr lang="en-US" dirty="0">
                <a:solidFill>
                  <a:srgbClr val="EEB211"/>
                </a:solidFill>
                <a:latin typeface="+mj-lt"/>
                <a:ea typeface="Helvetica Light" charset="0"/>
                <a:cs typeface="Helvetica Light" charset="0"/>
              </a:rPr>
              <a:t>4.50 </a:t>
            </a:r>
            <a:r>
              <a:rPr lang="en-US" dirty="0">
                <a:latin typeface="+mj-lt"/>
                <a:ea typeface="Helvetica Light" charset="0"/>
                <a:cs typeface="Helvetica Light" charset="0"/>
              </a:rPr>
              <a:t>(+.02)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rgbClr val="EEB211"/>
                </a:solidFill>
                <a:latin typeface="+mj-lt"/>
                <a:ea typeface="Helvetica Light" charset="0"/>
                <a:cs typeface="Helvetica Light" charset="0"/>
              </a:rPr>
              <a:t>16,467</a:t>
            </a:r>
            <a:r>
              <a:rPr lang="en-US" dirty="0">
                <a:latin typeface="+mj-lt"/>
                <a:ea typeface="Helvetica Light" charset="0"/>
                <a:cs typeface="Helvetica Light" charset="0"/>
              </a:rPr>
              <a:t> distinct student users (-7.8%)</a:t>
            </a:r>
          </a:p>
          <a:p>
            <a:pPr marL="809244" lvl="1" indent="-342900">
              <a:buFont typeface="Arial" charset="0"/>
              <a:buChar char="•"/>
            </a:pPr>
            <a:r>
              <a:rPr lang="en-US" dirty="0">
                <a:solidFill>
                  <a:srgbClr val="EEB211"/>
                </a:solidFill>
                <a:latin typeface="+mj-lt"/>
                <a:ea typeface="Helvetica Light" charset="0"/>
                <a:cs typeface="Helvetica Light" charset="0"/>
              </a:rPr>
              <a:t>4,547</a:t>
            </a:r>
            <a:r>
              <a:rPr lang="en-US" dirty="0">
                <a:latin typeface="+mj-lt"/>
                <a:ea typeface="Helvetica Light" charset="0"/>
                <a:cs typeface="Helvetica Light" charset="0"/>
              </a:rPr>
              <a:t> Graduate Students (-6%)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rgbClr val="EEB211"/>
                </a:solidFill>
                <a:latin typeface="+mj-lt"/>
                <a:ea typeface="Helvetica Light" charset="0"/>
                <a:cs typeface="Helvetica Light" charset="0"/>
              </a:rPr>
              <a:t>4440</a:t>
            </a:r>
            <a:r>
              <a:rPr lang="en-US" dirty="0">
                <a:latin typeface="+mj-lt"/>
                <a:ea typeface="Helvetica Light" charset="0"/>
                <a:cs typeface="Helvetica Light" charset="0"/>
              </a:rPr>
              <a:t> participants in Intramurals (-7%)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rgbClr val="EEB211"/>
                </a:solidFill>
                <a:latin typeface="+mj-lt"/>
                <a:ea typeface="Helvetica Light" charset="0"/>
                <a:cs typeface="Helvetica Light" charset="0"/>
              </a:rPr>
              <a:t>1111</a:t>
            </a:r>
            <a:r>
              <a:rPr lang="en-US" dirty="0">
                <a:latin typeface="+mj-lt"/>
                <a:ea typeface="Helvetica Light" charset="0"/>
                <a:cs typeface="Helvetica Light" charset="0"/>
              </a:rPr>
              <a:t> teams in Intramurals (+4%)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rgbClr val="EEB211"/>
                </a:solidFill>
                <a:latin typeface="+mj-lt"/>
                <a:ea typeface="Helvetica Light" charset="0"/>
                <a:cs typeface="Helvetica Light" charset="0"/>
              </a:rPr>
              <a:t>1556</a:t>
            </a:r>
            <a:r>
              <a:rPr lang="en-US" dirty="0">
                <a:latin typeface="+mj-lt"/>
                <a:ea typeface="Helvetica Light" charset="0"/>
                <a:cs typeface="Helvetica Light" charset="0"/>
              </a:rPr>
              <a:t> unique participants in 41 Sport Clubs (-2.32%)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4714" y="861646"/>
            <a:ext cx="5802487" cy="536023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rgbClr val="EEB211"/>
                </a:solidFill>
                <a:ea typeface="Helvetica Light" charset="0"/>
                <a:cs typeface="Helvetica Light" charset="0"/>
              </a:rPr>
              <a:t>3457</a:t>
            </a:r>
            <a:r>
              <a:rPr lang="en-US" dirty="0">
                <a:ea typeface="Helvetica Light" charset="0"/>
                <a:cs typeface="Helvetica Light" charset="0"/>
              </a:rPr>
              <a:t> participants in Outdoor Recreation activities (-19.5%)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rgbClr val="EEB211"/>
                </a:solidFill>
                <a:ea typeface="Helvetica Light" charset="0"/>
                <a:cs typeface="Helvetica Light" charset="0"/>
              </a:rPr>
              <a:t>2208</a:t>
            </a:r>
            <a:r>
              <a:rPr lang="en-US" dirty="0">
                <a:ea typeface="Helvetica Light" charset="0"/>
                <a:cs typeface="Helvetica Light" charset="0"/>
              </a:rPr>
              <a:t> Participants in Fitness Programs (-22.2%)</a:t>
            </a:r>
            <a:endParaRPr lang="en-US" dirty="0">
              <a:latin typeface="Helvetica Light" charset="0"/>
              <a:ea typeface="Helvetica Light" charset="0"/>
              <a:cs typeface="Helvetica Light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rgbClr val="EEB211"/>
                </a:solidFill>
                <a:latin typeface="+mj-lt"/>
                <a:ea typeface="Helvetica Light" charset="0"/>
                <a:cs typeface="Helvetica Light" charset="0"/>
              </a:rPr>
              <a:t>4</a:t>
            </a:r>
            <a:r>
              <a:rPr lang="en-US" dirty="0">
                <a:latin typeface="+mj-lt"/>
                <a:ea typeface="Helvetica Light" charset="0"/>
                <a:cs typeface="Helvetica Light" charset="0"/>
              </a:rPr>
              <a:t> Signature Campus Events</a:t>
            </a:r>
          </a:p>
          <a:p>
            <a:pPr marL="809244" lvl="1" indent="-342900">
              <a:buFont typeface="Arial" charset="0"/>
              <a:buChar char="•"/>
            </a:pPr>
            <a:r>
              <a:rPr lang="en-US" dirty="0">
                <a:latin typeface="+mj-lt"/>
                <a:ea typeface="Helvetica Light" charset="0"/>
                <a:cs typeface="Helvetica Light" charset="0"/>
              </a:rPr>
              <a:t>Rec Fest, Halloween 5k, Pi Day 5k, Customer Appreciation Week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+mj-lt"/>
                <a:ea typeface="Helvetica Light" charset="0"/>
                <a:cs typeface="Helvetica Light" charset="0"/>
              </a:rPr>
              <a:t>Social Media</a:t>
            </a:r>
          </a:p>
          <a:p>
            <a:pPr marL="809244" lvl="1" indent="-342900">
              <a:buFont typeface="Arial" charset="0"/>
              <a:buChar char="•"/>
            </a:pPr>
            <a:r>
              <a:rPr lang="en-US" dirty="0">
                <a:latin typeface="+mj-lt"/>
                <a:ea typeface="Helvetica Light" charset="0"/>
                <a:cs typeface="Helvetica Light" charset="0"/>
              </a:rPr>
              <a:t>Facebook – </a:t>
            </a:r>
            <a:r>
              <a:rPr lang="en-US" dirty="0">
                <a:solidFill>
                  <a:srgbClr val="EEB211"/>
                </a:solidFill>
                <a:latin typeface="+mj-lt"/>
                <a:ea typeface="Helvetica Light" charset="0"/>
                <a:cs typeface="Helvetica Light" charset="0"/>
              </a:rPr>
              <a:t>11,281 </a:t>
            </a:r>
            <a:r>
              <a:rPr lang="en-US" dirty="0">
                <a:latin typeface="+mj-lt"/>
                <a:ea typeface="Helvetica Light" charset="0"/>
                <a:cs typeface="Helvetica Light" charset="0"/>
              </a:rPr>
              <a:t>(+1.2%)</a:t>
            </a:r>
          </a:p>
          <a:p>
            <a:pPr marL="809244" lvl="1" indent="-342900">
              <a:buFont typeface="Arial" charset="0"/>
              <a:buChar char="•"/>
            </a:pPr>
            <a:r>
              <a:rPr lang="en-US" dirty="0">
                <a:latin typeface="+mj-lt"/>
                <a:ea typeface="Helvetica Light" charset="0"/>
                <a:cs typeface="Helvetica Light" charset="0"/>
              </a:rPr>
              <a:t>Instagram – </a:t>
            </a:r>
            <a:r>
              <a:rPr lang="en-US" dirty="0">
                <a:solidFill>
                  <a:srgbClr val="EEB211"/>
                </a:solidFill>
                <a:latin typeface="+mj-lt"/>
                <a:ea typeface="Helvetica Light" charset="0"/>
                <a:cs typeface="Helvetica Light" charset="0"/>
              </a:rPr>
              <a:t>3,001</a:t>
            </a:r>
            <a:r>
              <a:rPr lang="en-US" dirty="0">
                <a:latin typeface="+mj-lt"/>
                <a:ea typeface="Helvetica Light" charset="0"/>
                <a:cs typeface="Helvetica Light" charset="0"/>
              </a:rPr>
              <a:t> (+9,8%)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rgbClr val="EEB211"/>
                </a:solidFill>
                <a:latin typeface="+mj-lt"/>
                <a:ea typeface="Helvetica Light" charset="0"/>
                <a:cs typeface="Helvetica Light" charset="0"/>
              </a:rPr>
              <a:t>68,090</a:t>
            </a:r>
            <a:r>
              <a:rPr lang="en-US" dirty="0">
                <a:latin typeface="+mj-lt"/>
                <a:ea typeface="Helvetica Light" charset="0"/>
                <a:cs typeface="Helvetica Light" charset="0"/>
              </a:rPr>
              <a:t> pieces of equipment checked out (-26.4%)</a:t>
            </a:r>
          </a:p>
          <a:p>
            <a:pPr marL="342900" indent="-342900">
              <a:buFont typeface="Arial" charset="0"/>
              <a:buChar char="•"/>
            </a:pPr>
            <a:endParaRPr lang="en-US" dirty="0">
              <a:latin typeface="+mj-lt"/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519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030984" cy="991352"/>
          </a:xfrm>
        </p:spPr>
        <p:txBody>
          <a:bodyPr/>
          <a:lstStyle/>
          <a:p>
            <a:r>
              <a:rPr lang="en-US" sz="3200" dirty="0"/>
              <a:t>Participant Experience - Assessment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850" y="1145767"/>
            <a:ext cx="9335257" cy="4870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5736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618785" cy="991352"/>
          </a:xfrm>
        </p:spPr>
        <p:txBody>
          <a:bodyPr/>
          <a:lstStyle/>
          <a:p>
            <a:r>
              <a:rPr lang="en-US" sz="3200"/>
              <a:t>CRC Upgrades/replacement/improvements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1" y="1181528"/>
            <a:ext cx="5588000" cy="5040350"/>
          </a:xfrm>
        </p:spPr>
        <p:txBody>
          <a:bodyPr/>
          <a:lstStyle/>
          <a:p>
            <a:pPr algn="ctr"/>
            <a:r>
              <a:rPr lang="en-US" sz="2800" u="sng" dirty="0">
                <a:solidFill>
                  <a:srgbClr val="FFC000"/>
                </a:solidFill>
              </a:rPr>
              <a:t>Current Improvements</a:t>
            </a:r>
          </a:p>
          <a:p>
            <a:r>
              <a:rPr lang="en-US" dirty="0"/>
              <a:t>Dead Lift Zone </a:t>
            </a:r>
            <a:r>
              <a:rPr lang="en-US" dirty="0">
                <a:solidFill>
                  <a:srgbClr val="EEB211"/>
                </a:solidFill>
              </a:rPr>
              <a:t>Increased</a:t>
            </a:r>
            <a:r>
              <a:rPr lang="en-US" dirty="0"/>
              <a:t> Platforms (+2)</a:t>
            </a:r>
          </a:p>
          <a:p>
            <a:r>
              <a:rPr lang="en-US" dirty="0">
                <a:solidFill>
                  <a:srgbClr val="EEB211"/>
                </a:solidFill>
              </a:rPr>
              <a:t>New</a:t>
            </a:r>
            <a:r>
              <a:rPr lang="en-US" dirty="0"/>
              <a:t> Line of Machines (ADA compliant)</a:t>
            </a:r>
          </a:p>
          <a:p>
            <a:r>
              <a:rPr lang="en-US" dirty="0">
                <a:solidFill>
                  <a:srgbClr val="EEB211"/>
                </a:solidFill>
              </a:rPr>
              <a:t>New</a:t>
            </a:r>
            <a:r>
              <a:rPr lang="en-US" dirty="0"/>
              <a:t> Sport Simulator (Golf, Soccer, Hockey, Baseball, Dodgeball, Disc Golf, Bowling, Foot Golf)</a:t>
            </a:r>
          </a:p>
          <a:p>
            <a:r>
              <a:rPr lang="en-US" dirty="0">
                <a:solidFill>
                  <a:srgbClr val="EEB211"/>
                </a:solidFill>
              </a:rPr>
              <a:t>New</a:t>
            </a:r>
            <a:r>
              <a:rPr lang="en-US" dirty="0"/>
              <a:t> Bench Press/Squat Rack Reservation System</a:t>
            </a:r>
          </a:p>
          <a:p>
            <a:r>
              <a:rPr lang="en-US" dirty="0">
                <a:solidFill>
                  <a:srgbClr val="EEB211"/>
                </a:solidFill>
              </a:rPr>
              <a:t>New</a:t>
            </a:r>
            <a:r>
              <a:rPr lang="en-US" dirty="0"/>
              <a:t> Sound System on Video Board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8A8B6B3A-63E3-4541-9BF8-1981026965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00000">
            <a:off x="5914561" y="1749963"/>
            <a:ext cx="4547468" cy="3410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80724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618785" cy="991352"/>
          </a:xfrm>
        </p:spPr>
        <p:txBody>
          <a:bodyPr/>
          <a:lstStyle/>
          <a:p>
            <a:r>
              <a:rPr lang="en-US" sz="3200"/>
              <a:t>CRC Upgrades/replacement/improvements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0498" y="1440847"/>
            <a:ext cx="5802487" cy="4621678"/>
          </a:xfrm>
        </p:spPr>
        <p:txBody>
          <a:bodyPr/>
          <a:lstStyle/>
          <a:p>
            <a:pPr algn="ctr"/>
            <a:r>
              <a:rPr lang="en-US" sz="2800" u="sng" dirty="0" smtClean="0">
                <a:solidFill>
                  <a:srgbClr val="FFC000"/>
                </a:solidFill>
              </a:rPr>
              <a:t>Delayed Projects/Equipment</a:t>
            </a:r>
            <a:endParaRPr lang="en-US" sz="2800" u="sng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New</a:t>
            </a:r>
            <a:r>
              <a:rPr lang="en-US" dirty="0"/>
              <a:t> Cycle Room (including virtual programing)</a:t>
            </a:r>
          </a:p>
          <a:p>
            <a:r>
              <a:rPr lang="en-US" dirty="0">
                <a:solidFill>
                  <a:srgbClr val="FFC000"/>
                </a:solidFill>
              </a:rPr>
              <a:t>New</a:t>
            </a:r>
            <a:r>
              <a:rPr lang="en-US" dirty="0"/>
              <a:t> Functional Training/Fitness Room</a:t>
            </a:r>
          </a:p>
          <a:p>
            <a:r>
              <a:rPr lang="en-US" dirty="0"/>
              <a:t>Fifth Floor Track Equipment Replacement</a:t>
            </a:r>
          </a:p>
          <a:p>
            <a:r>
              <a:rPr lang="en-US" dirty="0"/>
              <a:t>Fitness Floor Dumbbell and Rack Replacement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D7DE808-1720-439E-BCF7-F35177F513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79" t="3553" r="11696" b="5317"/>
          <a:stretch/>
        </p:blipFill>
        <p:spPr>
          <a:xfrm>
            <a:off x="5859695" y="1568727"/>
            <a:ext cx="5802487" cy="3720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8839019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hite 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DFED1A5E9FBE4ABC6B609BD1903D77" ma:contentTypeVersion="13" ma:contentTypeDescription="Create a new document." ma:contentTypeScope="" ma:versionID="79d7f953fbf0608bd73e072153d16013">
  <xsd:schema xmlns:xsd="http://www.w3.org/2001/XMLSchema" xmlns:xs="http://www.w3.org/2001/XMLSchema" xmlns:p="http://schemas.microsoft.com/office/2006/metadata/properties" xmlns:ns3="b7921914-af94-4025-a5fd-622200618ad8" xmlns:ns4="f491c9bb-9f9c-4141-8660-4e2a729c545c" targetNamespace="http://schemas.microsoft.com/office/2006/metadata/properties" ma:root="true" ma:fieldsID="1e0a4888a4001963fbec279a36a55ab5" ns3:_="" ns4:_="">
    <xsd:import namespace="b7921914-af94-4025-a5fd-622200618ad8"/>
    <xsd:import namespace="f491c9bb-9f9c-4141-8660-4e2a729c545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921914-af94-4025-a5fd-622200618ad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91c9bb-9f9c-4141-8660-4e2a729c54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333E4C-726B-450B-AB02-21081CBBAB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921914-af94-4025-a5fd-622200618ad8"/>
    <ds:schemaRef ds:uri="f491c9bb-9f9c-4141-8660-4e2a729c54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5CDCBF-00A6-4B10-9DFE-9FBA8B7828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BC9749-1DBD-4ABC-9FC0-BDED54945B6B}">
  <ds:schemaRefs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b7921914-af94-4025-a5fd-622200618ad8"/>
    <ds:schemaRef ds:uri="http://www.w3.org/XML/1998/namespace"/>
    <ds:schemaRef ds:uri="http://schemas.microsoft.com/office/2006/documentManagement/types"/>
    <ds:schemaRef ds:uri="f491c9bb-9f9c-4141-8660-4e2a729c545c"/>
    <ds:schemaRef ds:uri="http://schemas.microsoft.com/office/2006/metadata/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2015_editable_slide_template</Template>
  <TotalTime>5173</TotalTime>
  <Words>682</Words>
  <Application>Microsoft Macintosh PowerPoint</Application>
  <PresentationFormat>Widescreen</PresentationFormat>
  <Paragraphs>191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Helvetica</vt:lpstr>
      <vt:lpstr>Helvetica Light</vt:lpstr>
      <vt:lpstr>Lucida Grande</vt:lpstr>
      <vt:lpstr>Roboto Light</vt:lpstr>
      <vt:lpstr>Wingdings</vt:lpstr>
      <vt:lpstr>Custom Design</vt:lpstr>
      <vt:lpstr>White Main</vt:lpstr>
      <vt:lpstr>A cornerstone of Georgia Tech’s thriving, active community</vt:lpstr>
      <vt:lpstr>Presentation Outcomes</vt:lpstr>
      <vt:lpstr>Campus Recreation Vision/Mission</vt:lpstr>
      <vt:lpstr>Facility Oversight</vt:lpstr>
      <vt:lpstr>Core Programs and services</vt:lpstr>
      <vt:lpstr>FY20…By the numbers</vt:lpstr>
      <vt:lpstr>Participant Experience - Assessment</vt:lpstr>
      <vt:lpstr>CRC Upgrades/replacement/improvements</vt:lpstr>
      <vt:lpstr>CRC Upgrades/replacement/improvements</vt:lpstr>
      <vt:lpstr>CRC Funding sources</vt:lpstr>
      <vt:lpstr>FY20 Budget</vt:lpstr>
      <vt:lpstr>FY20 overall operational costs</vt:lpstr>
      <vt:lpstr>Use versus costs FY20</vt:lpstr>
      <vt:lpstr>FY21 Budget/Covid-19 impact Budget</vt:lpstr>
      <vt:lpstr>FY22 OPERATIONAL Budget Request</vt:lpstr>
      <vt:lpstr>$5 reduction in mandatory fee</vt:lpstr>
      <vt:lpstr>CRC hours impact</vt:lpstr>
      <vt:lpstr>Fee Reduction impact</vt:lpstr>
      <vt:lpstr>Challenges for the future</vt:lpstr>
      <vt:lpstr>Thank you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Edwards, Michael W</cp:lastModifiedBy>
  <cp:revision>249</cp:revision>
  <cp:lastPrinted>2019-08-12T12:55:25Z</cp:lastPrinted>
  <dcterms:created xsi:type="dcterms:W3CDTF">2016-03-09T16:46:53Z</dcterms:created>
  <dcterms:modified xsi:type="dcterms:W3CDTF">2020-11-11T14:29:39Z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0x0101009DDFED1A5E9FBE4ABC6B609BD1903D77</vt:lpwstr>
  </property>
</Properties>
</file>