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267" r:id="rId3"/>
    <p:sldId id="257" r:id="rId4"/>
    <p:sldId id="258" r:id="rId5"/>
    <p:sldId id="269" r:id="rId6"/>
    <p:sldId id="259" r:id="rId7"/>
    <p:sldId id="260" r:id="rId8"/>
    <p:sldId id="261" r:id="rId9"/>
    <p:sldId id="266" r:id="rId10"/>
    <p:sldId id="262" r:id="rId11"/>
    <p:sldId id="263" r:id="rId12"/>
    <p:sldId id="264" r:id="rId13"/>
    <p:sldId id="265"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53353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21593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2644907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796635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F8ACA3-D8B4-124F-B304-97896A6681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78A090D3-F941-9841-8644-3923F6E27E60}"/>
              </a:ext>
            </a:extLst>
          </p:cNvPr>
          <p:cNvSpPr>
            <a:spLocks noGrp="1"/>
          </p:cNvSpPr>
          <p:nvPr>
            <p:ph type="sldNum" sz="quarter" idx="10"/>
          </p:nvPr>
        </p:nvSpPr>
        <p:spPr>
          <a:xfrm>
            <a:off x="361749" y="6334919"/>
            <a:ext cx="985788" cy="365125"/>
          </a:xfrm>
          <a:prstGeom prst="rect">
            <a:avLst/>
          </a:prstGeom>
        </p:spPr>
        <p:txBody>
          <a:bodyPr/>
          <a:lstStyle/>
          <a:p>
            <a:endParaRPr lang="en-US"/>
          </a:p>
        </p:txBody>
      </p:sp>
      <p:pic>
        <p:nvPicPr>
          <p:cNvPr id="5" name="Picture 4">
            <a:extLst>
              <a:ext uri="{FF2B5EF4-FFF2-40B4-BE49-F238E27FC236}">
                <a16:creationId xmlns:a16="http://schemas.microsoft.com/office/drawing/2014/main" id="{2AD8AB6A-B421-4540-92E9-24DD9BE30628}"/>
              </a:ext>
            </a:extLst>
          </p:cNvPr>
          <p:cNvPicPr>
            <a:picLocks noChangeAspect="1"/>
          </p:cNvPicPr>
          <p:nvPr userDrawn="1"/>
        </p:nvPicPr>
        <p:blipFill>
          <a:blip r:embed="rId3"/>
          <a:stretch>
            <a:fillRect/>
          </a:stretch>
        </p:blipFill>
        <p:spPr>
          <a:xfrm>
            <a:off x="10307587" y="217771"/>
            <a:ext cx="1625600" cy="685800"/>
          </a:xfrm>
          <a:prstGeom prst="rect">
            <a:avLst/>
          </a:prstGeom>
        </p:spPr>
      </p:pic>
      <p:sp>
        <p:nvSpPr>
          <p:cNvPr id="9" name="Text Placeholder 6">
            <a:extLst>
              <a:ext uri="{FF2B5EF4-FFF2-40B4-BE49-F238E27FC236}">
                <a16:creationId xmlns:a16="http://schemas.microsoft.com/office/drawing/2014/main" id="{2B6D3E86-46E5-A940-BF18-DBC392A28BAC}"/>
              </a:ext>
            </a:extLst>
          </p:cNvPr>
          <p:cNvSpPr>
            <a:spLocks noGrp="1"/>
          </p:cNvSpPr>
          <p:nvPr>
            <p:ph type="body" sz="quarter" idx="11" hasCustomPrompt="1"/>
          </p:nvPr>
        </p:nvSpPr>
        <p:spPr>
          <a:xfrm>
            <a:off x="361749" y="1132114"/>
            <a:ext cx="11456937" cy="4476524"/>
          </a:xfrm>
          <a:prstGeom prst="rect">
            <a:avLst/>
          </a:prstGeom>
        </p:spPr>
        <p:txBody>
          <a:bodyPr/>
          <a:lstStyle>
            <a:lvl1pPr>
              <a:defRPr sz="2400" cap="none" baseline="0">
                <a:solidFill>
                  <a:srgbClr val="003057"/>
                </a:solidFill>
                <a:latin typeface="Roboto" pitchFamily="2" charset="0"/>
                <a:ea typeface="Roboto" pitchFamily="2" charset="0"/>
              </a:defRPr>
            </a:lvl1pPr>
            <a:lvl2pPr>
              <a:defRPr>
                <a:solidFill>
                  <a:schemeClr val="tx1"/>
                </a:solidFill>
                <a:latin typeface="Roboto" panose="02000000000000000000" pitchFamily="2" charset="0"/>
                <a:ea typeface="Roboto" panose="02000000000000000000" pitchFamily="2" charset="0"/>
              </a:defRPr>
            </a:lvl2pPr>
            <a:lvl3pPr>
              <a:defRPr>
                <a:solidFill>
                  <a:srgbClr val="EAAA00"/>
                </a:solidFill>
                <a:latin typeface="Roboto Slab" pitchFamily="2" charset="0"/>
                <a:ea typeface="Roboto Slab" pitchFamily="2" charset="0"/>
              </a:defRPr>
            </a:lvl3pPr>
          </a:lstStyle>
          <a:p>
            <a:pPr lvl="0"/>
            <a:r>
              <a:rPr lang="en-US"/>
              <a:t>First level</a:t>
            </a:r>
          </a:p>
          <a:p>
            <a:pPr lvl="1"/>
            <a:r>
              <a:rPr lang="en-US"/>
              <a:t>Second level</a:t>
            </a:r>
          </a:p>
          <a:p>
            <a:pPr lvl="2"/>
            <a:r>
              <a:rPr lang="en-US"/>
              <a:t>Third level</a:t>
            </a:r>
          </a:p>
        </p:txBody>
      </p:sp>
      <p:sp>
        <p:nvSpPr>
          <p:cNvPr id="2" name="Title 1"/>
          <p:cNvSpPr>
            <a:spLocks noGrp="1"/>
          </p:cNvSpPr>
          <p:nvPr>
            <p:ph type="title"/>
          </p:nvPr>
        </p:nvSpPr>
        <p:spPr>
          <a:xfrm>
            <a:off x="361749" y="106193"/>
            <a:ext cx="10515600" cy="79737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9946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4144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8833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378340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4070869"/>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95094" y="4547858"/>
            <a:ext cx="6795913" cy="1202267"/>
          </a:xfrm>
        </p:spPr>
        <p:txBody>
          <a:bodyPr/>
          <a:lstStyle/>
          <a:p>
            <a:r>
              <a:rPr lang="en-US" sz="2000" dirty="0" smtClean="0">
                <a:latin typeface="Arial" panose="020B0604020202020204" pitchFamily="34" charset="0"/>
                <a:cs typeface="Arial" panose="020B0604020202020204" pitchFamily="34" charset="0"/>
              </a:rPr>
              <a:t>Stamps health Services</a:t>
            </a:r>
          </a:p>
          <a:p>
            <a:r>
              <a:rPr lang="en-US" sz="2000" dirty="0" smtClean="0">
                <a:latin typeface="Arial" panose="020B0604020202020204" pitchFamily="34" charset="0"/>
                <a:cs typeface="Arial" panose="020B0604020202020204" pitchFamily="34" charset="0"/>
              </a:rPr>
              <a:t>Health initiatives</a:t>
            </a:r>
          </a:p>
          <a:p>
            <a:r>
              <a:rPr lang="en-US" sz="2000" dirty="0" smtClean="0">
                <a:latin typeface="Arial" panose="020B0604020202020204" pitchFamily="34" charset="0"/>
                <a:cs typeface="Arial" panose="020B0604020202020204" pitchFamily="34" charset="0"/>
              </a:rPr>
              <a:t>CARE</a:t>
            </a:r>
          </a:p>
        </p:txBody>
      </p:sp>
      <p:sp>
        <p:nvSpPr>
          <p:cNvPr id="5" name="TextBox 4"/>
          <p:cNvSpPr txBox="1"/>
          <p:nvPr/>
        </p:nvSpPr>
        <p:spPr>
          <a:xfrm>
            <a:off x="3474683" y="1367075"/>
            <a:ext cx="855737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rPr>
              <a:t>Mandatory Student Fee Advisory Committee</a:t>
            </a:r>
            <a:endPar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6769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0487" y="1534510"/>
            <a:ext cx="11636930" cy="4193628"/>
          </a:xfrm>
          <a:prstGeom prst="rect">
            <a:avLst/>
          </a:prstGeom>
        </p:spPr>
      </p:pic>
      <p:sp>
        <p:nvSpPr>
          <p:cNvPr id="3" name="Title 2"/>
          <p:cNvSpPr>
            <a:spLocks noGrp="1"/>
          </p:cNvSpPr>
          <p:nvPr>
            <p:ph type="title"/>
          </p:nvPr>
        </p:nvSpPr>
        <p:spPr/>
        <p:txBody>
          <a:bodyPr/>
          <a:lstStyle/>
          <a:p>
            <a:r>
              <a:rPr lang="en-US" dirty="0" smtClean="0"/>
              <a:t>Unplanned expenses due to </a:t>
            </a:r>
            <a:r>
              <a:rPr lang="en-US" dirty="0" err="1" smtClean="0"/>
              <a:t>covid</a:t>
            </a:r>
            <a:endParaRPr lang="en-US" dirty="0"/>
          </a:p>
        </p:txBody>
      </p:sp>
    </p:spTree>
    <p:extLst>
      <p:ext uri="{BB962C8B-B14F-4D97-AF65-F5344CB8AC3E}">
        <p14:creationId xmlns:p14="http://schemas.microsoft.com/office/powerpoint/2010/main" val="123628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Revenue Impact due to </a:t>
            </a:r>
            <a:r>
              <a:rPr lang="en-US" dirty="0" err="1" smtClean="0"/>
              <a:t>covid</a:t>
            </a:r>
            <a:endParaRPr lang="en-US" dirty="0"/>
          </a:p>
        </p:txBody>
      </p:sp>
      <p:graphicFrame>
        <p:nvGraphicFramePr>
          <p:cNvPr id="5" name="Object 4"/>
          <p:cNvGraphicFramePr>
            <a:graphicFrameLocks noChangeAspect="1"/>
          </p:cNvGraphicFramePr>
          <p:nvPr>
            <p:extLst/>
          </p:nvPr>
        </p:nvGraphicFramePr>
        <p:xfrm>
          <a:off x="163227" y="2984500"/>
          <a:ext cx="11546382" cy="1429845"/>
        </p:xfrm>
        <a:graphic>
          <a:graphicData uri="http://schemas.openxmlformats.org/presentationml/2006/ole">
            <mc:AlternateContent xmlns:mc="http://schemas.openxmlformats.org/markup-compatibility/2006">
              <mc:Choice xmlns:v="urn:schemas-microsoft-com:vml" Requires="v">
                <p:oleObj spid="_x0000_s1031" name="Worksheet" r:id="rId3" imgW="7153141" imgH="885864" progId="Excel.Sheet.12">
                  <p:embed/>
                </p:oleObj>
              </mc:Choice>
              <mc:Fallback>
                <p:oleObj name="Worksheet" r:id="rId3" imgW="7153141" imgH="885864" progId="Excel.Sheet.12">
                  <p:embed/>
                  <p:pic>
                    <p:nvPicPr>
                      <p:cNvPr id="5" name="Object 4"/>
                      <p:cNvPicPr/>
                      <p:nvPr/>
                    </p:nvPicPr>
                    <p:blipFill>
                      <a:blip r:embed="rId4"/>
                      <a:stretch>
                        <a:fillRect/>
                      </a:stretch>
                    </p:blipFill>
                    <p:spPr>
                      <a:xfrm>
                        <a:off x="163227" y="2984500"/>
                        <a:ext cx="11546382" cy="1429845"/>
                      </a:xfrm>
                      <a:prstGeom prst="rect">
                        <a:avLst/>
                      </a:prstGeom>
                    </p:spPr>
                  </p:pic>
                </p:oleObj>
              </mc:Fallback>
            </mc:AlternateContent>
          </a:graphicData>
        </a:graphic>
      </p:graphicFrame>
    </p:spTree>
    <p:extLst>
      <p:ext uri="{BB962C8B-B14F-4D97-AF65-F5344CB8AC3E}">
        <p14:creationId xmlns:p14="http://schemas.microsoft.com/office/powerpoint/2010/main" val="311103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68430" y="1177159"/>
            <a:ext cx="6530627" cy="5097517"/>
          </a:xfrm>
          <a:prstGeom prst="rect">
            <a:avLst/>
          </a:prstGeom>
        </p:spPr>
      </p:pic>
      <p:sp>
        <p:nvSpPr>
          <p:cNvPr id="3" name="Title 2"/>
          <p:cNvSpPr>
            <a:spLocks noGrp="1"/>
          </p:cNvSpPr>
          <p:nvPr>
            <p:ph type="title"/>
          </p:nvPr>
        </p:nvSpPr>
        <p:spPr/>
        <p:txBody>
          <a:bodyPr/>
          <a:lstStyle/>
          <a:p>
            <a:r>
              <a:rPr lang="en-US" dirty="0" smtClean="0"/>
              <a:t>Impact on FY21 budget to date</a:t>
            </a:r>
            <a:endParaRPr lang="en-US" dirty="0"/>
          </a:p>
        </p:txBody>
      </p:sp>
    </p:spTree>
    <p:extLst>
      <p:ext uri="{BB962C8B-B14F-4D97-AF65-F5344CB8AC3E}">
        <p14:creationId xmlns:p14="http://schemas.microsoft.com/office/powerpoint/2010/main" val="247176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this time Stamps is not planning to ask for a fee increase for FY22</a:t>
            </a:r>
          </a:p>
          <a:p>
            <a:pPr lvl="1"/>
            <a:r>
              <a:rPr lang="en-US" dirty="0" smtClean="0"/>
              <a:t>Stamps has reserves sufficient to meet our goal of 3 months operating cash on hand and additional funding for facility renovations and </a:t>
            </a:r>
            <a:r>
              <a:rPr lang="en-US" smtClean="0"/>
              <a:t>equipment replacement.</a:t>
            </a:r>
            <a:endParaRPr lang="en-US" dirty="0" smtClean="0"/>
          </a:p>
          <a:p>
            <a:pPr lvl="1"/>
            <a:r>
              <a:rPr lang="en-US" dirty="0" smtClean="0"/>
              <a:t>We are anticipating personnel expenses in FY21 being less than budgeted due to vacant positions</a:t>
            </a:r>
          </a:p>
          <a:p>
            <a:pPr lvl="1"/>
            <a:r>
              <a:rPr lang="en-US" dirty="0" smtClean="0"/>
              <a:t>We are anticipating there will not be a significant change in need for services from Stamps in the 21-22 academic year, so anticipate clinical revenue will be relatively steady.</a:t>
            </a:r>
          </a:p>
          <a:p>
            <a:r>
              <a:rPr lang="en-US" dirty="0" smtClean="0"/>
              <a:t>We may need to consider a Health Fee increase in FY23.</a:t>
            </a:r>
          </a:p>
          <a:p>
            <a:pPr lvl="1"/>
            <a:endParaRPr lang="en-US" dirty="0"/>
          </a:p>
        </p:txBody>
      </p:sp>
      <p:sp>
        <p:nvSpPr>
          <p:cNvPr id="3" name="Title 2"/>
          <p:cNvSpPr>
            <a:spLocks noGrp="1"/>
          </p:cNvSpPr>
          <p:nvPr>
            <p:ph type="title"/>
          </p:nvPr>
        </p:nvSpPr>
        <p:spPr/>
        <p:txBody>
          <a:bodyPr/>
          <a:lstStyle/>
          <a:p>
            <a:r>
              <a:rPr lang="en-US" dirty="0" smtClean="0"/>
              <a:t>FY22 plans</a:t>
            </a:r>
            <a:endParaRPr lang="en-US" dirty="0"/>
          </a:p>
        </p:txBody>
      </p:sp>
    </p:spTree>
    <p:extLst>
      <p:ext uri="{BB962C8B-B14F-4D97-AF65-F5344CB8AC3E}">
        <p14:creationId xmlns:p14="http://schemas.microsoft.com/office/powerpoint/2010/main" val="356393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Stamps has remained open and continued to provide services to students throughout the pandemic</a:t>
            </a:r>
          </a:p>
          <a:p>
            <a:r>
              <a:rPr lang="en-US" dirty="0" smtClean="0"/>
              <a:t>Telemedicine</a:t>
            </a:r>
          </a:p>
          <a:p>
            <a:pPr lvl="1"/>
            <a:r>
              <a:rPr lang="en-US" dirty="0" smtClean="0"/>
              <a:t>Psychiatry transitioned to providing visit by telemedicine in the spring and continues this practice in the fall. As a result of providing care remotely, Psychiatry had a record number of visits during the summer because students who would normally transition care to a local provider at home continued to receive care from Stamps’ psychiatrists.</a:t>
            </a:r>
          </a:p>
          <a:p>
            <a:pPr lvl="1"/>
            <a:r>
              <a:rPr lang="en-US" dirty="0" smtClean="0"/>
              <a:t>Primary Care used telemedicine as a initial screen of patients during Spring and Summer. Students whose complaint could not be resolved over the phone were brought in for an in-person appointment. This Fall, students with respiratory symptoms that may be </a:t>
            </a:r>
            <a:r>
              <a:rPr lang="en-US" dirty="0" err="1" smtClean="0"/>
              <a:t>Covid</a:t>
            </a:r>
            <a:r>
              <a:rPr lang="en-US" dirty="0" smtClean="0"/>
              <a:t> are getting a test, then a telemedicine appointment. If needed, an in-person appointment is scheduled.</a:t>
            </a:r>
          </a:p>
          <a:p>
            <a:pPr marL="180594" lvl="1" indent="0">
              <a:buNone/>
            </a:pPr>
            <a:endParaRPr lang="en-US" dirty="0"/>
          </a:p>
        </p:txBody>
      </p:sp>
      <p:sp>
        <p:nvSpPr>
          <p:cNvPr id="5" name="Title 4"/>
          <p:cNvSpPr>
            <a:spLocks noGrp="1"/>
          </p:cNvSpPr>
          <p:nvPr>
            <p:ph type="title"/>
          </p:nvPr>
        </p:nvSpPr>
        <p:spPr/>
        <p:txBody>
          <a:bodyPr/>
          <a:lstStyle/>
          <a:p>
            <a:r>
              <a:rPr lang="en-US" dirty="0" smtClean="0"/>
              <a:t>Changes at Stamps Due to </a:t>
            </a:r>
            <a:r>
              <a:rPr lang="en-US" dirty="0" err="1" smtClean="0"/>
              <a:t>Covid</a:t>
            </a:r>
            <a:endParaRPr lang="en-US" dirty="0"/>
          </a:p>
        </p:txBody>
      </p:sp>
    </p:spTree>
    <p:extLst>
      <p:ext uri="{BB962C8B-B14F-4D97-AF65-F5344CB8AC3E}">
        <p14:creationId xmlns:p14="http://schemas.microsoft.com/office/powerpoint/2010/main" val="161025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Testing for </a:t>
            </a:r>
            <a:r>
              <a:rPr lang="en-US" dirty="0" err="1" smtClean="0"/>
              <a:t>Covid</a:t>
            </a:r>
            <a:endParaRPr lang="en-US" dirty="0" smtClean="0"/>
          </a:p>
          <a:p>
            <a:pPr lvl="1"/>
            <a:r>
              <a:rPr lang="en-US" dirty="0" smtClean="0"/>
              <a:t>Stamps provides testing for </a:t>
            </a:r>
            <a:r>
              <a:rPr lang="en-US" dirty="0" err="1" smtClean="0"/>
              <a:t>Covid</a:t>
            </a:r>
            <a:r>
              <a:rPr lang="en-US" dirty="0" smtClean="0"/>
              <a:t> for symptomatic students</a:t>
            </a:r>
          </a:p>
          <a:p>
            <a:pPr lvl="2"/>
            <a:r>
              <a:rPr lang="en-US" dirty="0" smtClean="0"/>
              <a:t>During the spring this was through Quest labs at $78/test (cost to Stamps, no charge to students)</a:t>
            </a:r>
          </a:p>
          <a:p>
            <a:pPr lvl="2"/>
            <a:r>
              <a:rPr lang="en-US" dirty="0" smtClean="0"/>
              <a:t>During the summer we began doing a rapid point of care PCR test (also no charge to students)</a:t>
            </a:r>
          </a:p>
          <a:p>
            <a:pPr lvl="2"/>
            <a:r>
              <a:rPr lang="en-US" dirty="0" smtClean="0"/>
              <a:t>We will be adding a rapid antigen test later in the fall</a:t>
            </a:r>
          </a:p>
          <a:p>
            <a:r>
              <a:rPr lang="en-US" dirty="0" smtClean="0"/>
              <a:t>Limited Routine and Well visits</a:t>
            </a:r>
          </a:p>
          <a:p>
            <a:pPr lvl="1"/>
            <a:r>
              <a:rPr lang="en-US" dirty="0" smtClean="0"/>
              <a:t>During Spring and Summer we limited visits for routine care and well visits, such as physicals, travel visits, immunizations, well woman exams, to reduce the risk of exposure of well students to sick students. </a:t>
            </a:r>
          </a:p>
          <a:p>
            <a:pPr lvl="1"/>
            <a:r>
              <a:rPr lang="en-US" dirty="0" smtClean="0"/>
              <a:t>For Fall we have resumed these types of visits for now</a:t>
            </a:r>
            <a:endParaRPr lang="en-US" dirty="0"/>
          </a:p>
        </p:txBody>
      </p:sp>
      <p:sp>
        <p:nvSpPr>
          <p:cNvPr id="3" name="Title 2"/>
          <p:cNvSpPr>
            <a:spLocks noGrp="1"/>
          </p:cNvSpPr>
          <p:nvPr>
            <p:ph type="title"/>
          </p:nvPr>
        </p:nvSpPr>
        <p:spPr/>
        <p:txBody>
          <a:bodyPr/>
          <a:lstStyle/>
          <a:p>
            <a:r>
              <a:rPr lang="en-US" dirty="0" smtClean="0"/>
              <a:t>Changes at Stamps due to </a:t>
            </a:r>
            <a:r>
              <a:rPr lang="en-US" dirty="0" err="1" smtClean="0"/>
              <a:t>covid</a:t>
            </a:r>
            <a:endParaRPr lang="en-US" dirty="0"/>
          </a:p>
        </p:txBody>
      </p:sp>
    </p:spTree>
    <p:extLst>
      <p:ext uri="{BB962C8B-B14F-4D97-AF65-F5344CB8AC3E}">
        <p14:creationId xmlns:p14="http://schemas.microsoft.com/office/powerpoint/2010/main" val="296844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6399" y="1113904"/>
            <a:ext cx="6608617" cy="5286895"/>
          </a:xfrm>
          <a:prstGeom prst="rect">
            <a:avLst/>
          </a:prstGeom>
        </p:spPr>
      </p:pic>
      <p:sp>
        <p:nvSpPr>
          <p:cNvPr id="3" name="Title 2"/>
          <p:cNvSpPr>
            <a:spLocks noGrp="1"/>
          </p:cNvSpPr>
          <p:nvPr>
            <p:ph type="title"/>
          </p:nvPr>
        </p:nvSpPr>
        <p:spPr/>
        <p:txBody>
          <a:bodyPr/>
          <a:lstStyle/>
          <a:p>
            <a:r>
              <a:rPr lang="en-US" dirty="0" smtClean="0"/>
              <a:t>Testing at stamps</a:t>
            </a:r>
            <a:endParaRPr lang="en-US" dirty="0"/>
          </a:p>
        </p:txBody>
      </p:sp>
    </p:spTree>
    <p:extLst>
      <p:ext uri="{BB962C8B-B14F-4D97-AF65-F5344CB8AC3E}">
        <p14:creationId xmlns:p14="http://schemas.microsoft.com/office/powerpoint/2010/main" val="334914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13933"/>
            <a:ext cx="11830756" cy="4953616"/>
          </a:xfrm>
        </p:spPr>
        <p:txBody>
          <a:bodyPr/>
          <a:lstStyle/>
          <a:p>
            <a:r>
              <a:rPr lang="en-US" dirty="0" smtClean="0"/>
              <a:t>Altered Patient Flow in Stamps</a:t>
            </a:r>
          </a:p>
          <a:p>
            <a:pPr lvl="1"/>
            <a:r>
              <a:rPr lang="en-US" dirty="0" smtClean="0"/>
              <a:t>During Spring and Summer we created a dedicated space for care of patients with possible </a:t>
            </a:r>
            <a:r>
              <a:rPr lang="en-US" dirty="0" err="1" smtClean="0"/>
              <a:t>Covid</a:t>
            </a:r>
            <a:r>
              <a:rPr lang="en-US" dirty="0" smtClean="0"/>
              <a:t> in the Silver Clinic</a:t>
            </a:r>
          </a:p>
          <a:p>
            <a:pPr lvl="1"/>
            <a:r>
              <a:rPr lang="en-US" dirty="0" smtClean="0"/>
              <a:t>During the Fall we have created a dedicated space for care of patients with possible </a:t>
            </a:r>
            <a:r>
              <a:rPr lang="en-US" dirty="0" err="1" smtClean="0"/>
              <a:t>Covid</a:t>
            </a:r>
            <a:r>
              <a:rPr lang="en-US" dirty="0" smtClean="0"/>
              <a:t> in Gold Clinic. Students with respiratory symptoms travel to Gold Clinic down the side hallway, and wait (if needed) in the hallway outside Gold, separate from other patients.</a:t>
            </a:r>
          </a:p>
          <a:p>
            <a:pPr lvl="1"/>
            <a:r>
              <a:rPr lang="en-US" dirty="0" smtClean="0"/>
              <a:t>Samples for testing for </a:t>
            </a:r>
            <a:r>
              <a:rPr lang="en-US" dirty="0" err="1" smtClean="0"/>
              <a:t>Covid</a:t>
            </a:r>
            <a:r>
              <a:rPr lang="en-US" dirty="0" smtClean="0"/>
              <a:t> are being collected from students outside of the Stamps building to reduce the risk of contamination of the building and reduce exposure of Stamps personnel. Stamps installed a canopy over the back door to provide a space to do this protected from the weather.</a:t>
            </a:r>
          </a:p>
          <a:p>
            <a:r>
              <a:rPr lang="en-US" dirty="0" smtClean="0"/>
              <a:t>Pharmacy Operations</a:t>
            </a:r>
          </a:p>
          <a:p>
            <a:pPr lvl="1"/>
            <a:r>
              <a:rPr lang="en-US" dirty="0" smtClean="0"/>
              <a:t>Pharmacy implemented curbside delivery of prescriptions</a:t>
            </a:r>
            <a:endParaRPr lang="en-US" dirty="0"/>
          </a:p>
        </p:txBody>
      </p:sp>
      <p:sp>
        <p:nvSpPr>
          <p:cNvPr id="3" name="Title 2"/>
          <p:cNvSpPr>
            <a:spLocks noGrp="1"/>
          </p:cNvSpPr>
          <p:nvPr>
            <p:ph type="title"/>
          </p:nvPr>
        </p:nvSpPr>
        <p:spPr/>
        <p:txBody>
          <a:bodyPr/>
          <a:lstStyle/>
          <a:p>
            <a:r>
              <a:rPr lang="en-US" dirty="0" smtClean="0"/>
              <a:t>Changes at stamps due to </a:t>
            </a:r>
            <a:r>
              <a:rPr lang="en-US" dirty="0" err="1" smtClean="0"/>
              <a:t>covid</a:t>
            </a:r>
            <a:endParaRPr lang="en-US" dirty="0"/>
          </a:p>
        </p:txBody>
      </p:sp>
    </p:spTree>
    <p:extLst>
      <p:ext uri="{BB962C8B-B14F-4D97-AF65-F5344CB8AC3E}">
        <p14:creationId xmlns:p14="http://schemas.microsoft.com/office/powerpoint/2010/main" val="384859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6238"/>
            <a:ext cx="11830756" cy="4749800"/>
          </a:xfrm>
        </p:spPr>
        <p:txBody>
          <a:bodyPr/>
          <a:lstStyle/>
          <a:p>
            <a:r>
              <a:rPr lang="en-US" dirty="0" smtClean="0"/>
              <a:t>Protective Measures</a:t>
            </a:r>
          </a:p>
          <a:p>
            <a:pPr lvl="1"/>
            <a:r>
              <a:rPr lang="en-US" dirty="0" smtClean="0"/>
              <a:t>Purchase and installation of additional air scrubbers in areas of clinic most at risk of virus getting into the air</a:t>
            </a:r>
          </a:p>
          <a:p>
            <a:pPr lvl="1"/>
            <a:r>
              <a:rPr lang="en-US" dirty="0" err="1" smtClean="0"/>
              <a:t>Plexiglass</a:t>
            </a:r>
            <a:r>
              <a:rPr lang="en-US" dirty="0" smtClean="0"/>
              <a:t> shields at points of contact between staff and patients</a:t>
            </a:r>
          </a:p>
          <a:p>
            <a:pPr lvl="1"/>
            <a:r>
              <a:rPr lang="en-US" dirty="0" smtClean="0"/>
              <a:t>Additional PPE use</a:t>
            </a:r>
          </a:p>
          <a:p>
            <a:pPr lvl="1"/>
            <a:r>
              <a:rPr lang="en-US" dirty="0" smtClean="0"/>
              <a:t>Additional cleaning and disinfection practices, including fogging of clinics and closing of rooms when necessary</a:t>
            </a:r>
          </a:p>
          <a:p>
            <a:r>
              <a:rPr lang="en-US" dirty="0" smtClean="0"/>
              <a:t>Welcome Week</a:t>
            </a:r>
          </a:p>
          <a:p>
            <a:pPr lvl="1"/>
            <a:r>
              <a:rPr lang="en-US" dirty="0" smtClean="0"/>
              <a:t>Welcome Week was done by appointment this year</a:t>
            </a:r>
          </a:p>
          <a:p>
            <a:r>
              <a:rPr lang="en-US" dirty="0" smtClean="0"/>
              <a:t>Flu Clinics</a:t>
            </a:r>
          </a:p>
          <a:p>
            <a:pPr lvl="1"/>
            <a:r>
              <a:rPr lang="en-US" dirty="0" smtClean="0"/>
              <a:t>Moved our Flu Clinics to </a:t>
            </a:r>
            <a:r>
              <a:rPr lang="en-US" dirty="0" err="1" smtClean="0"/>
              <a:t>McCamish</a:t>
            </a:r>
            <a:r>
              <a:rPr lang="en-US" dirty="0" smtClean="0"/>
              <a:t> Pavilion to allow social distancing, increase number of participants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Changes at stamps due to </a:t>
            </a:r>
            <a:r>
              <a:rPr lang="en-US" dirty="0" err="1" smtClean="0"/>
              <a:t>covid</a:t>
            </a:r>
            <a:endParaRPr lang="en-US" dirty="0"/>
          </a:p>
        </p:txBody>
      </p:sp>
    </p:spTree>
    <p:extLst>
      <p:ext uri="{BB962C8B-B14F-4D97-AF65-F5344CB8AC3E}">
        <p14:creationId xmlns:p14="http://schemas.microsoft.com/office/powerpoint/2010/main" val="232088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13932"/>
            <a:ext cx="11830756" cy="4961929"/>
          </a:xfrm>
        </p:spPr>
        <p:txBody>
          <a:bodyPr/>
          <a:lstStyle/>
          <a:p>
            <a:r>
              <a:rPr lang="en-US" dirty="0" smtClean="0"/>
              <a:t>Contact Tracing</a:t>
            </a:r>
          </a:p>
          <a:p>
            <a:pPr lvl="1"/>
            <a:r>
              <a:rPr lang="en-US" dirty="0" smtClean="0"/>
              <a:t>Contact tracing, along with surveillance testing, is an important part of GT’s overall strategy for managing </a:t>
            </a:r>
            <a:r>
              <a:rPr lang="en-US" dirty="0" err="1" smtClean="0"/>
              <a:t>Covid</a:t>
            </a:r>
            <a:r>
              <a:rPr lang="en-US" dirty="0" smtClean="0"/>
              <a:t> and creating a safe environment at GT for students, faculty, and staff</a:t>
            </a:r>
          </a:p>
          <a:p>
            <a:pPr lvl="1"/>
            <a:r>
              <a:rPr lang="en-US" dirty="0" smtClean="0"/>
              <a:t>Stamps Health Services has played a key role in setting up the contact tracing process and in its ongoing operation</a:t>
            </a:r>
          </a:p>
          <a:p>
            <a:pPr lvl="2"/>
            <a:r>
              <a:rPr lang="en-US" dirty="0" smtClean="0"/>
              <a:t>Staffing for contact tracing, including providing office space for one of the contact tracing leads and for a medical assistant tasked with follow up of students in isolation/quarantine</a:t>
            </a:r>
          </a:p>
          <a:p>
            <a:pPr lvl="2"/>
            <a:r>
              <a:rPr lang="en-US" dirty="0" smtClean="0"/>
              <a:t>Information Technology resources needed to support contact tracing</a:t>
            </a:r>
          </a:p>
          <a:p>
            <a:pPr lvl="3"/>
            <a:r>
              <a:rPr lang="en-US" sz="2100" dirty="0" err="1" smtClean="0">
                <a:latin typeface="+mn-lt"/>
              </a:rPr>
              <a:t>Qualtrics</a:t>
            </a:r>
            <a:endParaRPr lang="en-US" sz="2100" dirty="0" smtClean="0">
              <a:latin typeface="+mn-lt"/>
            </a:endParaRPr>
          </a:p>
          <a:p>
            <a:pPr lvl="3"/>
            <a:r>
              <a:rPr lang="en-US" sz="2100" dirty="0" smtClean="0">
                <a:latin typeface="+mn-lt"/>
              </a:rPr>
              <a:t>Data management</a:t>
            </a:r>
          </a:p>
          <a:p>
            <a:pPr lvl="3"/>
            <a:r>
              <a:rPr lang="en-US" sz="2100" dirty="0" smtClean="0">
                <a:latin typeface="+mn-lt"/>
              </a:rPr>
              <a:t>Work with Enterprise Data Warehouse re: data communication</a:t>
            </a:r>
          </a:p>
          <a:p>
            <a:pPr lvl="3"/>
            <a:r>
              <a:rPr lang="en-US" sz="2100" dirty="0" smtClean="0">
                <a:latin typeface="+mn-lt"/>
              </a:rPr>
              <a:t>Communication of Surveillance test results</a:t>
            </a:r>
            <a:endParaRPr lang="en-US" sz="2100" dirty="0">
              <a:latin typeface="+mn-lt"/>
            </a:endParaRPr>
          </a:p>
        </p:txBody>
      </p:sp>
      <p:sp>
        <p:nvSpPr>
          <p:cNvPr id="3" name="Title 2"/>
          <p:cNvSpPr>
            <a:spLocks noGrp="1"/>
          </p:cNvSpPr>
          <p:nvPr>
            <p:ph type="title"/>
          </p:nvPr>
        </p:nvSpPr>
        <p:spPr/>
        <p:txBody>
          <a:bodyPr/>
          <a:lstStyle/>
          <a:p>
            <a:r>
              <a:rPr lang="en-US" dirty="0" smtClean="0"/>
              <a:t>Changes at stamps due to </a:t>
            </a:r>
            <a:r>
              <a:rPr lang="en-US" dirty="0" err="1" smtClean="0"/>
              <a:t>covid</a:t>
            </a:r>
            <a:endParaRPr lang="en-US" dirty="0"/>
          </a:p>
        </p:txBody>
      </p:sp>
    </p:spTree>
    <p:extLst>
      <p:ext uri="{BB962C8B-B14F-4D97-AF65-F5344CB8AC3E}">
        <p14:creationId xmlns:p14="http://schemas.microsoft.com/office/powerpoint/2010/main" val="58503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Covid</a:t>
            </a:r>
            <a:r>
              <a:rPr lang="en-US" dirty="0" smtClean="0"/>
              <a:t> has had an impact on staffing:</a:t>
            </a:r>
          </a:p>
          <a:p>
            <a:pPr lvl="1"/>
            <a:r>
              <a:rPr lang="en-US" dirty="0" smtClean="0"/>
              <a:t>Delayed hiring of Director of Primary Care position due to uncertainty around </a:t>
            </a:r>
            <a:r>
              <a:rPr lang="en-US" dirty="0" err="1" smtClean="0"/>
              <a:t>Covid</a:t>
            </a:r>
            <a:endParaRPr lang="en-US" dirty="0" smtClean="0"/>
          </a:p>
          <a:p>
            <a:pPr lvl="1"/>
            <a:r>
              <a:rPr lang="en-US" dirty="0" smtClean="0"/>
              <a:t>Loss of one RN in Primary Care</a:t>
            </a:r>
          </a:p>
          <a:p>
            <a:pPr lvl="1"/>
            <a:r>
              <a:rPr lang="en-US" dirty="0" smtClean="0"/>
              <a:t>Loss of 3 Medical Assistants in Primary Care</a:t>
            </a:r>
          </a:p>
          <a:p>
            <a:pPr lvl="1"/>
            <a:r>
              <a:rPr lang="en-US" dirty="0" smtClean="0"/>
              <a:t>Delayed hiring of another Medical Assistant in Primary Care</a:t>
            </a:r>
          </a:p>
          <a:p>
            <a:pPr lvl="1"/>
            <a:r>
              <a:rPr lang="en-US" dirty="0" smtClean="0"/>
              <a:t>FMLA of Medical Assistant in Women’s Health</a:t>
            </a:r>
          </a:p>
          <a:p>
            <a:pPr lvl="1"/>
            <a:r>
              <a:rPr lang="en-US" dirty="0" smtClean="0"/>
              <a:t>Planned Early Retirement of one Primary Care physician</a:t>
            </a:r>
          </a:p>
          <a:p>
            <a:pPr lvl="1"/>
            <a:r>
              <a:rPr lang="en-US" dirty="0" smtClean="0"/>
              <a:t>Retirement of one Psychiatrist</a:t>
            </a:r>
          </a:p>
          <a:p>
            <a:pPr lvl="1"/>
            <a:endParaRPr lang="en-US" dirty="0"/>
          </a:p>
        </p:txBody>
      </p:sp>
      <p:sp>
        <p:nvSpPr>
          <p:cNvPr id="3" name="Title 2"/>
          <p:cNvSpPr>
            <a:spLocks noGrp="1"/>
          </p:cNvSpPr>
          <p:nvPr>
            <p:ph type="title"/>
          </p:nvPr>
        </p:nvSpPr>
        <p:spPr/>
        <p:txBody>
          <a:bodyPr/>
          <a:lstStyle/>
          <a:p>
            <a:r>
              <a:rPr lang="en-US" dirty="0" err="1" smtClean="0"/>
              <a:t>Covid’s</a:t>
            </a:r>
            <a:r>
              <a:rPr lang="en-US" dirty="0" smtClean="0"/>
              <a:t> impact on staffing at stamps</a:t>
            </a:r>
            <a:endParaRPr lang="en-US" dirty="0"/>
          </a:p>
        </p:txBody>
      </p:sp>
    </p:spTree>
    <p:extLst>
      <p:ext uri="{BB962C8B-B14F-4D97-AF65-F5344CB8AC3E}">
        <p14:creationId xmlns:p14="http://schemas.microsoft.com/office/powerpoint/2010/main" val="316019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Health Fee dollars go to support Health Initiatives and CARE</a:t>
            </a:r>
          </a:p>
          <a:p>
            <a:r>
              <a:rPr lang="en-US" dirty="0" smtClean="0"/>
              <a:t>Health Initiatives</a:t>
            </a:r>
          </a:p>
          <a:p>
            <a:pPr lvl="1"/>
            <a:r>
              <a:rPr lang="en-US" dirty="0" smtClean="0"/>
              <a:t>Continues to offer a wide variety of programming</a:t>
            </a:r>
          </a:p>
          <a:p>
            <a:pPr lvl="1"/>
            <a:r>
              <a:rPr lang="en-US" dirty="0" smtClean="0"/>
              <a:t>Most of their offerings are now virtual</a:t>
            </a:r>
          </a:p>
          <a:p>
            <a:pPr lvl="1"/>
            <a:r>
              <a:rPr lang="en-US" dirty="0" smtClean="0"/>
              <a:t>VOICE continues to offer in-person services when needed</a:t>
            </a:r>
          </a:p>
          <a:p>
            <a:r>
              <a:rPr lang="en-US" dirty="0" smtClean="0"/>
              <a:t>CARE</a:t>
            </a:r>
          </a:p>
          <a:p>
            <a:pPr lvl="1"/>
            <a:r>
              <a:rPr lang="en-US" dirty="0" smtClean="0"/>
              <a:t>Most evaluations are done remotely via telemedicine</a:t>
            </a:r>
          </a:p>
          <a:p>
            <a:pPr lvl="1"/>
            <a:r>
              <a:rPr lang="en-US" dirty="0" smtClean="0"/>
              <a:t>CARE continues to have a presence on campus for crisis intervention</a:t>
            </a:r>
            <a:endParaRPr lang="en-US" dirty="0"/>
          </a:p>
        </p:txBody>
      </p:sp>
      <p:sp>
        <p:nvSpPr>
          <p:cNvPr id="3" name="Title 2"/>
          <p:cNvSpPr>
            <a:spLocks noGrp="1"/>
          </p:cNvSpPr>
          <p:nvPr>
            <p:ph type="title"/>
          </p:nvPr>
        </p:nvSpPr>
        <p:spPr/>
        <p:txBody>
          <a:bodyPr/>
          <a:lstStyle/>
          <a:p>
            <a:r>
              <a:rPr lang="en-US" dirty="0" smtClean="0"/>
              <a:t>Changes at Health Initiatives and care due to </a:t>
            </a:r>
            <a:r>
              <a:rPr lang="en-US" dirty="0" err="1" smtClean="0"/>
              <a:t>covid</a:t>
            </a:r>
            <a:endParaRPr lang="en-US" dirty="0"/>
          </a:p>
        </p:txBody>
      </p:sp>
    </p:spTree>
    <p:extLst>
      <p:ext uri="{BB962C8B-B14F-4D97-AF65-F5344CB8AC3E}">
        <p14:creationId xmlns:p14="http://schemas.microsoft.com/office/powerpoint/2010/main" val="2930188951"/>
      </p:ext>
    </p:extLst>
  </p:cSld>
  <p:clrMapOvr>
    <a:masterClrMapping/>
  </p:clrMapOvr>
</p:sld>
</file>

<file path=ppt/theme/theme1.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TotalTime>
  <Words>872</Words>
  <Application>Microsoft Office PowerPoint</Application>
  <PresentationFormat>Widescreen</PresentationFormat>
  <Paragraphs>74</Paragraphs>
  <Slides>13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Lucida Grande</vt:lpstr>
      <vt:lpstr>Roboto</vt:lpstr>
      <vt:lpstr>Roboto Light</vt:lpstr>
      <vt:lpstr>Roboto Slab</vt:lpstr>
      <vt:lpstr>White Main</vt:lpstr>
      <vt:lpstr>Custom Design</vt:lpstr>
      <vt:lpstr>Worksheet</vt:lpstr>
      <vt:lpstr>PowerPoint Presentation</vt:lpstr>
      <vt:lpstr>Changes at Stamps Due to Covid</vt:lpstr>
      <vt:lpstr>Changes at Stamps due to covid</vt:lpstr>
      <vt:lpstr>Testing at stamps</vt:lpstr>
      <vt:lpstr>Changes at stamps due to covid</vt:lpstr>
      <vt:lpstr>Changes at stamps due to covid</vt:lpstr>
      <vt:lpstr>Changes at stamps due to covid</vt:lpstr>
      <vt:lpstr>Covid’s impact on staffing at stamps</vt:lpstr>
      <vt:lpstr>Changes at Health Initiatives and care due to covid</vt:lpstr>
      <vt:lpstr>Unplanned expenses due to covid</vt:lpstr>
      <vt:lpstr>Revenue Impact due to covid</vt:lpstr>
      <vt:lpstr>Impact on FY21 budget to date</vt:lpstr>
      <vt:lpstr>FY22 plans</vt:lpstr>
    </vt:vector>
  </TitlesOfParts>
  <Company>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Holton, Benjamin R</dc:creator>
  <cp:lastModifiedBy>Holton, Benjamin R</cp:lastModifiedBy>
  <cp:revision>7</cp:revision>
  <dcterms:created xsi:type="dcterms:W3CDTF">2020-10-07T15:32:03Z</dcterms:created>
  <dcterms:modified xsi:type="dcterms:W3CDTF">2020-10-07T19:49:06Z</dcterms:modified>
</cp:coreProperties>
</file>