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311" r:id="rId2"/>
    <p:sldId id="323" r:id="rId3"/>
    <p:sldId id="335" r:id="rId4"/>
    <p:sldId id="310" r:id="rId5"/>
    <p:sldId id="337" r:id="rId6"/>
    <p:sldId id="328" r:id="rId7"/>
    <p:sldId id="319" r:id="rId8"/>
    <p:sldId id="347" r:id="rId9"/>
    <p:sldId id="350" r:id="rId10"/>
    <p:sldId id="343" r:id="rId11"/>
    <p:sldId id="322" r:id="rId12"/>
    <p:sldId id="352" r:id="rId13"/>
    <p:sldId id="351" r:id="rId14"/>
    <p:sldId id="345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00" autoAdjust="0"/>
    <p:restoredTop sz="9466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3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Appointments</a:t>
            </a:r>
          </a:p>
          <a:p>
            <a:pPr>
              <a:defRPr/>
            </a:pPr>
            <a:r>
              <a:rPr lang="en-US" dirty="0"/>
              <a:t>(Primary Care, Psychiatry, Women's Health)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2912049188295903E-2"/>
          <c:y val="0.16694903056472779"/>
          <c:w val="0.84227313599688924"/>
          <c:h val="0.76005799678266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Forecast!$F$2</c:f>
              <c:strCache>
                <c:ptCount val="1"/>
                <c:pt idx="0">
                  <c:v>Total Appoinments</c:v>
                </c:pt>
              </c:strCache>
            </c:strRef>
          </c:tx>
          <c:invertIfNegative val="0"/>
          <c:dPt>
            <c:idx val="7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206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Forecast!$A$3:$A$11</c:f>
              <c:strCache>
                <c:ptCount val="9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 14 Proj</c:v>
                </c:pt>
                <c:pt idx="8">
                  <c:v>FY 15 Proj</c:v>
                </c:pt>
              </c:strCache>
            </c:strRef>
          </c:cat>
          <c:val>
            <c:numRef>
              <c:f>Forecast!$F$3:$F$11</c:f>
              <c:numCache>
                <c:formatCode>_(* #,##0_);_(* \(#,##0\);_(* "-"??_);_(@_)</c:formatCode>
                <c:ptCount val="9"/>
                <c:pt idx="0">
                  <c:v>20041</c:v>
                </c:pt>
                <c:pt idx="1">
                  <c:v>27236</c:v>
                </c:pt>
                <c:pt idx="2">
                  <c:v>26800</c:v>
                </c:pt>
                <c:pt idx="3">
                  <c:v>28860</c:v>
                </c:pt>
                <c:pt idx="4">
                  <c:v>30130</c:v>
                </c:pt>
                <c:pt idx="5">
                  <c:v>29636</c:v>
                </c:pt>
                <c:pt idx="6">
                  <c:v>31494</c:v>
                </c:pt>
                <c:pt idx="7">
                  <c:v>31266</c:v>
                </c:pt>
                <c:pt idx="8">
                  <c:v>35109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85728"/>
        <c:axId val="34740416"/>
      </c:barChart>
      <c:catAx>
        <c:axId val="357857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4740416"/>
        <c:crosses val="autoZero"/>
        <c:auto val="1"/>
        <c:lblAlgn val="ctr"/>
        <c:lblOffset val="100"/>
        <c:noMultiLvlLbl val="0"/>
      </c:catAx>
      <c:valAx>
        <c:axId val="3474041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5785728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Health Fee Comparison 2013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'Fee Comp 1'!$A$41:$A$52</c:f>
              <c:strCache>
                <c:ptCount val="12"/>
                <c:pt idx="0">
                  <c:v>Stanford</c:v>
                </c:pt>
                <c:pt idx="1">
                  <c:v>Univ of Illinois</c:v>
                </c:pt>
                <c:pt idx="2">
                  <c:v>Univ of Florida</c:v>
                </c:pt>
                <c:pt idx="3">
                  <c:v>UGA</c:v>
                </c:pt>
                <c:pt idx="4">
                  <c:v>Virginia Tech</c:v>
                </c:pt>
                <c:pt idx="5">
                  <c:v>Univ of Michigan</c:v>
                </c:pt>
                <c:pt idx="6">
                  <c:v>GT</c:v>
                </c:pt>
                <c:pt idx="7">
                  <c:v>NC State</c:v>
                </c:pt>
                <c:pt idx="8">
                  <c:v>Univ Minnesota</c:v>
                </c:pt>
                <c:pt idx="9">
                  <c:v>Northwestern</c:v>
                </c:pt>
                <c:pt idx="10">
                  <c:v>Texas A&amp;M</c:v>
                </c:pt>
                <c:pt idx="11">
                  <c:v>UC Berkeley</c:v>
                </c:pt>
              </c:strCache>
            </c:strRef>
          </c:cat>
          <c:val>
            <c:numRef>
              <c:f>'Fee Comp 1'!$B$41:$B$52</c:f>
              <c:numCache>
                <c:formatCode>General</c:formatCode>
                <c:ptCount val="12"/>
                <c:pt idx="0">
                  <c:v>278</c:v>
                </c:pt>
                <c:pt idx="1">
                  <c:v>231</c:v>
                </c:pt>
                <c:pt idx="2">
                  <c:v>212</c:v>
                </c:pt>
                <c:pt idx="3">
                  <c:v>196</c:v>
                </c:pt>
                <c:pt idx="4">
                  <c:v>186</c:v>
                </c:pt>
                <c:pt idx="5">
                  <c:v>171</c:v>
                </c:pt>
                <c:pt idx="6">
                  <c:v>160</c:v>
                </c:pt>
                <c:pt idx="7">
                  <c:v>156</c:v>
                </c:pt>
                <c:pt idx="8">
                  <c:v>118</c:v>
                </c:pt>
                <c:pt idx="9">
                  <c:v>101</c:v>
                </c:pt>
                <c:pt idx="10">
                  <c:v>73</c:v>
                </c:pt>
                <c:pt idx="11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49440"/>
        <c:axId val="30559616"/>
      </c:barChart>
      <c:catAx>
        <c:axId val="923494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crossAx val="30559616"/>
        <c:crosses val="autoZero"/>
        <c:auto val="1"/>
        <c:lblAlgn val="ctr"/>
        <c:lblOffset val="100"/>
        <c:noMultiLvlLbl val="0"/>
      </c:catAx>
      <c:valAx>
        <c:axId val="3055961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92349440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Student</a:t>
            </a:r>
            <a:r>
              <a:rPr lang="en-US" baseline="0" dirty="0"/>
              <a:t> Health Insurance Plan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SHIP!$F$8</c:f>
              <c:strCache>
                <c:ptCount val="1"/>
                <c:pt idx="0">
                  <c:v>Enrollment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SHIP!$E$9:$E$11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SHIP!$F$9:$F$11</c:f>
              <c:numCache>
                <c:formatCode>General</c:formatCode>
                <c:ptCount val="3"/>
                <c:pt idx="0">
                  <c:v>4686</c:v>
                </c:pt>
                <c:pt idx="1">
                  <c:v>5504</c:v>
                </c:pt>
                <c:pt idx="2">
                  <c:v>6023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49952"/>
        <c:axId val="148720448"/>
      </c:barChart>
      <c:catAx>
        <c:axId val="9234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8720448"/>
        <c:crosses val="autoZero"/>
        <c:auto val="1"/>
        <c:lblAlgn val="ctr"/>
        <c:lblOffset val="100"/>
        <c:noMultiLvlLbl val="0"/>
      </c:catAx>
      <c:valAx>
        <c:axId val="1487204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23499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92609A0-92E3-496A-AD20-AB04233B43BF}" type="datetimeFigureOut">
              <a:rPr lang="en-US"/>
              <a:pPr>
                <a:defRPr/>
              </a:pPr>
              <a:t>12/6/2013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B03ACB9-B331-478C-A9D4-82E3151258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3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1863" y="1077913"/>
            <a:ext cx="5653087" cy="1470025"/>
          </a:xfrm>
          <a:effectLst/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70338" y="3019425"/>
            <a:ext cx="4654550" cy="10160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114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1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90750" cy="6230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419850" cy="6230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7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6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16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563"/>
            <a:ext cx="4305300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98563"/>
            <a:ext cx="4305300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1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5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5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87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75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40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7630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98563"/>
            <a:ext cx="8763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17463" y="6543675"/>
            <a:ext cx="403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81DE9604-ED64-4E0C-B95D-5FAEE4185874}" type="slidenum">
              <a:rPr lang="en-US" sz="1000"/>
              <a:pPr algn="ctr" eaLnBrk="1" hangingPunct="1">
                <a:spcBef>
                  <a:spcPct val="50000"/>
                </a:spcBef>
              </a:pPr>
              <a:t>‹#›</a:t>
            </a:fld>
            <a:endParaRPr lang="en-US" sz="1000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6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20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4.xls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22" y="381000"/>
            <a:ext cx="87852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  <a:softEdge rad="635000"/>
          </a:effectLst>
        </p:spPr>
      </p:pic>
      <p:pic>
        <p:nvPicPr>
          <p:cNvPr id="9" name="Picture 8" descr="S:\Accreditation\AAAHC Logos\Accredited By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943600"/>
            <a:ext cx="2400300" cy="5772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615077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December 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457200" y="381000"/>
            <a:ext cx="70866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andatory</a:t>
            </a:r>
          </a:p>
          <a:p>
            <a:pPr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tudent </a:t>
            </a:r>
          </a:p>
          <a:p>
            <a:pPr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dvisory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ommittee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Proposed Plan FY15 (Student Health Fee)</a:t>
            </a:r>
            <a:endParaRPr lang="en-US" sz="2400" dirty="0" smtClean="0">
              <a:solidFill>
                <a:srgbClr val="FFFF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998" y="1371600"/>
            <a:ext cx="822960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can we fund this plan without increasing the health fee?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FY2015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Manage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our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expenses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Growth in Pharmacy sales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Use reserves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as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needed per BoR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Evaluate other sources of revenue</a:t>
            </a:r>
          </a:p>
          <a:p>
            <a:pPr lvl="2">
              <a:spcAft>
                <a:spcPts val="600"/>
              </a:spcAft>
            </a:pPr>
            <a:endParaRPr lang="en-US" sz="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FY2016 and beyond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Fee increase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Use reserves as needed per BoR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Evaluate other sources of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FY 2015 Proposal</a:t>
            </a:r>
            <a:endParaRPr lang="en-US" sz="2400" dirty="0" smtClean="0">
              <a:solidFill>
                <a:srgbClr val="FFFF66"/>
              </a:solidFill>
            </a:endParaRPr>
          </a:p>
        </p:txBody>
      </p:sp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381000" y="1447800"/>
            <a:ext cx="6248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u="sng" dirty="0" smtClean="0">
                <a:solidFill>
                  <a:schemeClr val="bg1"/>
                </a:solidFill>
              </a:rPr>
              <a:t>No</a:t>
            </a:r>
            <a:r>
              <a:rPr lang="en-US" sz="2400" dirty="0" smtClean="0">
                <a:solidFill>
                  <a:schemeClr val="bg1"/>
                </a:solidFill>
              </a:rPr>
              <a:t> increase in </a:t>
            </a:r>
            <a:r>
              <a:rPr lang="en-US" sz="2400" dirty="0">
                <a:solidFill>
                  <a:schemeClr val="bg1"/>
                </a:solidFill>
              </a:rPr>
              <a:t>the student health </a:t>
            </a:r>
            <a:r>
              <a:rPr lang="en-US" sz="2400" dirty="0" smtClean="0">
                <a:solidFill>
                  <a:schemeClr val="bg1"/>
                </a:solidFill>
              </a:rPr>
              <a:t>fee for </a:t>
            </a:r>
          </a:p>
          <a:p>
            <a:pPr marL="228600" indent="-228600" eaLnBrk="1" hangingPunct="1"/>
            <a:r>
              <a:rPr lang="en-US" sz="2400" dirty="0" smtClean="0">
                <a:solidFill>
                  <a:schemeClr val="bg1"/>
                </a:solidFill>
              </a:rPr>
              <a:t>FY15. ($160)</a:t>
            </a:r>
          </a:p>
          <a:p>
            <a:pPr eaLnBrk="1" hangingPunct="1"/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341" name="Picture 5" descr="C:\Users\jscuderi3\AppData\Local\Microsoft\Windows\Temporary Internet Files\Content.IE5\KRDCMBN2\MP90039974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1981200" cy="297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0" y="5780633"/>
            <a:ext cx="5470585" cy="67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143000" y="1846053"/>
            <a:ext cx="6248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dirty="0" smtClean="0">
                <a:solidFill>
                  <a:schemeClr val="bg1"/>
                </a:solidFill>
              </a:rPr>
              <a:t>QUESTIONS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jscuderi3\AppData\Local\Microsoft\Windows\Temporary Internet Files\Content.IE5\TM6RK0FK\MC9004344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Budget FY2015</a:t>
            </a:r>
            <a:endParaRPr lang="en-US" sz="2400" dirty="0" smtClean="0">
              <a:solidFill>
                <a:srgbClr val="FFFF66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398035"/>
              </p:ext>
            </p:extLst>
          </p:nvPr>
        </p:nvGraphicFramePr>
        <p:xfrm>
          <a:off x="304800" y="1295401"/>
          <a:ext cx="8153400" cy="4893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Worksheet" r:id="rId4" imgW="10515735" imgH="8915400" progId="Excel.Sheet.12">
                  <p:embed/>
                </p:oleObj>
              </mc:Choice>
              <mc:Fallback>
                <p:oleObj name="Worksheet" r:id="rId4" imgW="10515735" imgH="8915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295401"/>
                        <a:ext cx="8153400" cy="4893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 bwMode="auto">
          <a:xfrm>
            <a:off x="6400800" y="745671"/>
            <a:ext cx="38100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9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Budget FY2015</a:t>
            </a:r>
            <a:endParaRPr lang="en-US" sz="2400" dirty="0" smtClean="0">
              <a:solidFill>
                <a:srgbClr val="FFFF66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921944"/>
              </p:ext>
            </p:extLst>
          </p:nvPr>
        </p:nvGraphicFramePr>
        <p:xfrm>
          <a:off x="381002" y="1293474"/>
          <a:ext cx="8229362" cy="4881912"/>
        </p:xfrm>
        <a:graphic>
          <a:graphicData uri="http://schemas.openxmlformats.org/drawingml/2006/table">
            <a:tbl>
              <a:tblPr/>
              <a:tblGrid>
                <a:gridCol w="164227"/>
                <a:gridCol w="2217078"/>
                <a:gridCol w="482420"/>
                <a:gridCol w="484986"/>
                <a:gridCol w="146266"/>
                <a:gridCol w="146266"/>
                <a:gridCol w="415702"/>
                <a:gridCol w="415702"/>
                <a:gridCol w="415702"/>
                <a:gridCol w="415702"/>
                <a:gridCol w="415702"/>
                <a:gridCol w="415702"/>
                <a:gridCol w="415702"/>
                <a:gridCol w="392608"/>
                <a:gridCol w="392608"/>
                <a:gridCol w="420834"/>
                <a:gridCol w="472155"/>
              </a:tblGrid>
              <a:tr h="13918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Auxiliary Services Department - </a:t>
                      </a:r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STUDENT HEALTH SERVICES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18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Date: 4/5/2013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Year Capital Plan FY2014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Plant Fund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Projection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0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Description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FY2013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FY2013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FY2014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FY2015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FY2016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FY2017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FY2018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FY2019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FY2020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FY2021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FY2022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FY2023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 Plan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1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Capital Expend From R&amp;R/Depr Reserve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IT infrastructure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165,372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125,145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165,372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125,145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581,034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Space Modification - construction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Replace X-Ray 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80,000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80,000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Replace x-ray tube on existing 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Replace hematology analyzer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Replace autoclave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Replace Pharmacy refrigerator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Replace Pharmacy Smart Cabinet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Renovate Women's Health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Replace colposcope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Sub Total Capital Exp From R&amp;R/Depr 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180,372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125,145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165,372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140,145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1,284,534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Less Funds From Outside 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Sub Total Capital Exp  - Auxiliary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35,000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35,000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180,372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95,000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9,000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125,145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350,000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165,372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85,000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54,500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140,145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80,000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1,284,534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1" u="sng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Capital Expend From Surplus Reserve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Space Modification - construction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1,200,003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Space Modification - furniture/equipment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180,003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Portable Ultrasound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32,217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Backup storage for EHR data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8,823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8,883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Renovate Women's Health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40,546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40,546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Space Modification - construction North Ave Clinic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Space Modification - furniture/equip North Ave Clinic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Sub Total Capital Exp From Surplus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370,823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490,823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100,000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220,000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500,000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/>
                        </a:rPr>
                        <a:t>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03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Capital Plan Auxiliary Services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405,823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525,823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280,372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125,145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165,372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554,500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140,145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2,104,534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830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8303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Cap Plan Auxiliary &amp; Outside 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405,823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525,823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280,372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125,145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165,372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554,500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140,145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2,104,534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1830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Cash Flow Analysis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R&amp;R / Depreciation Reserve 07/01/12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496,157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Surplus Reserve 07/01/12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2,617,639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Funds Available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3,113,797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Less Projected FY2013 Plant Funds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(525,823)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Funds / Cash Flow Balance June 30, 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2,587,974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Must tie to Funding Plan (Next Tab)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5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kern="1200" spc="-100" dirty="0">
                <a:cs typeface="Arial" pitchFamily="34" charset="0"/>
              </a:rPr>
              <a:t>Volumes and Statistics</a:t>
            </a:r>
            <a:endParaRPr lang="en-US" sz="2400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467384"/>
              </p:ext>
            </p:extLst>
          </p:nvPr>
        </p:nvGraphicFramePr>
        <p:xfrm>
          <a:off x="304801" y="12954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05800" cy="685800"/>
          </a:xfrm>
        </p:spPr>
        <p:txBody>
          <a:bodyPr/>
          <a:lstStyle/>
          <a:p>
            <a:pPr lvl="0">
              <a:defRPr/>
            </a:pPr>
            <a:r>
              <a:rPr lang="en-US" sz="2400" kern="1200" spc="-100" dirty="0">
                <a:cs typeface="Arial" pitchFamily="34" charset="0"/>
              </a:rPr>
              <a:t>Volumes and Statistics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314950" y="2057400"/>
            <a:ext cx="3124200" cy="3281065"/>
            <a:chOff x="4267200" y="2046744"/>
            <a:chExt cx="3124200" cy="3281065"/>
          </a:xfrm>
        </p:grpSpPr>
        <p:sp>
          <p:nvSpPr>
            <p:cNvPr id="7" name="TextBox 6"/>
            <p:cNvSpPr txBox="1"/>
            <p:nvPr/>
          </p:nvSpPr>
          <p:spPr>
            <a:xfrm>
              <a:off x="4267200" y="4866144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38650" y="204674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971496"/>
              </p:ext>
            </p:extLst>
          </p:nvPr>
        </p:nvGraphicFramePr>
        <p:xfrm>
          <a:off x="457200" y="1471578"/>
          <a:ext cx="6781800" cy="4167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944"/>
                <a:gridCol w="1992856"/>
              </a:tblGrid>
              <a:tr h="55950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Productivity FY13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1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Lab Tests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24,643</a:t>
                      </a:r>
                      <a:endParaRPr lang="en-US" sz="2000" dirty="0" smtClean="0"/>
                    </a:p>
                  </a:txBody>
                  <a:tcPr/>
                </a:tc>
              </a:tr>
              <a:tr h="601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Pharmacy Fills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14,904</a:t>
                      </a:r>
                      <a:endParaRPr lang="en-US" sz="2000" dirty="0"/>
                    </a:p>
                  </a:txBody>
                  <a:tcPr/>
                </a:tc>
              </a:tr>
              <a:tr h="601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Immunizations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3,767</a:t>
                      </a:r>
                      <a:endParaRPr lang="en-US" sz="2000" dirty="0"/>
                    </a:p>
                  </a:txBody>
                  <a:tcPr/>
                </a:tc>
              </a:tr>
              <a:tr h="601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X-rays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2,975</a:t>
                      </a:r>
                      <a:endParaRPr lang="en-US" sz="2000" dirty="0"/>
                    </a:p>
                  </a:txBody>
                  <a:tcPr/>
                </a:tc>
              </a:tr>
              <a:tr h="601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Flu Shots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2,258</a:t>
                      </a:r>
                      <a:endParaRPr lang="en-US" sz="2000" dirty="0" smtClean="0"/>
                    </a:p>
                  </a:txBody>
                  <a:tcPr/>
                </a:tc>
              </a:tr>
              <a:tr h="601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Allergy Injections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1,291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1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1200" spc="-100" dirty="0">
                <a:cs typeface="Arial" pitchFamily="34" charset="0"/>
              </a:rPr>
              <a:t>Volumes and Statistics</a:t>
            </a:r>
            <a:endParaRPr lang="en-US" sz="2400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591224"/>
              </p:ext>
            </p:extLst>
          </p:nvPr>
        </p:nvGraphicFramePr>
        <p:xfrm>
          <a:off x="304800" y="12954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05800" cy="685800"/>
          </a:xfrm>
        </p:spPr>
        <p:txBody>
          <a:bodyPr/>
          <a:lstStyle/>
          <a:p>
            <a:pPr lvl="0">
              <a:defRPr/>
            </a:pPr>
            <a:r>
              <a:rPr lang="en-US" sz="2400" kern="1200" spc="-100" dirty="0">
                <a:cs typeface="Arial" pitchFamily="34" charset="0"/>
              </a:rPr>
              <a:t>Volumes and Statistics</a:t>
            </a:r>
            <a:endParaRPr lang="en-US" sz="2400" kern="1200" spc="-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162962"/>
              </p:ext>
            </p:extLst>
          </p:nvPr>
        </p:nvGraphicFramePr>
        <p:xfrm>
          <a:off x="609600" y="1828800"/>
          <a:ext cx="8077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81000" y="1295400"/>
            <a:ext cx="815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SHIP enrollment for Fall 2014 increased by 9.4%. </a:t>
            </a:r>
          </a:p>
        </p:txBody>
      </p:sp>
    </p:spTree>
    <p:extLst>
      <p:ext uri="{BB962C8B-B14F-4D97-AF65-F5344CB8AC3E}">
        <p14:creationId xmlns:p14="http://schemas.microsoft.com/office/powerpoint/2010/main" val="19791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Current State at Health Services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219200"/>
            <a:ext cx="861060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Enrollment flat for Fall 2014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FY2014 Actual (July-Nov), 9% decrease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 total appointments. 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Positive cash flow 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Open positions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Pharmacy sales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Ancillary testing (lab, immunizations)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Silver Clinic opening January 6, 2014. 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Includes Sports Medicine clinic Monday and Thursday afternoon.</a:t>
            </a:r>
          </a:p>
        </p:txBody>
      </p:sp>
    </p:spTree>
    <p:extLst>
      <p:ext uri="{BB962C8B-B14F-4D97-AF65-F5344CB8AC3E}">
        <p14:creationId xmlns:p14="http://schemas.microsoft.com/office/powerpoint/2010/main" val="31994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Student Health Services-Cost Increases</a:t>
            </a:r>
            <a:endParaRPr lang="en-US" sz="2400" dirty="0" smtClean="0">
              <a:solidFill>
                <a:srgbClr val="FFFF66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133629"/>
              </p:ext>
            </p:extLst>
          </p:nvPr>
        </p:nvGraphicFramePr>
        <p:xfrm>
          <a:off x="228600" y="1263464"/>
          <a:ext cx="8458200" cy="3967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800"/>
                <a:gridCol w="1676400"/>
              </a:tblGrid>
              <a:tr h="41293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FY 15 Mandated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Cost Increases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47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Personal Services (includes fringe)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4704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Nutritionist –Full Time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$31,161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4704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Medical Coder 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$70,675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4704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Non-Personal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Services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47044">
                <a:tc>
                  <a:txBody>
                    <a:bodyPr/>
                    <a:lstStyle/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Increase in Institutional Overhead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2,446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47044">
                <a:tc>
                  <a:txBody>
                    <a:bodyPr/>
                    <a:lstStyle/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Increase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in Tech Support (ITG)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$21,991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47044">
                <a:tc>
                  <a:txBody>
                    <a:bodyPr/>
                    <a:lstStyle/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Travel, Dues &amp; Subscriptions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$5,500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25264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$131,773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Student Health Services-Cost Increases</a:t>
            </a:r>
            <a:endParaRPr lang="en-US" sz="2400" dirty="0" smtClean="0">
              <a:solidFill>
                <a:srgbClr val="FFFF66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428064"/>
              </p:ext>
            </p:extLst>
          </p:nvPr>
        </p:nvGraphicFramePr>
        <p:xfrm>
          <a:off x="228600" y="1219200"/>
          <a:ext cx="8458200" cy="3975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800"/>
                <a:gridCol w="1676400"/>
              </a:tblGrid>
              <a:tr h="4572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FY 15 Potential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Cost Increases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56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Personal Services (includes fringe)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6899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After-Hours Clinic Staff  (MD and 2-Medical Assistants at 0.6 FTE)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$178,872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6899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Non-Personal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Services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68991">
                <a:tc>
                  <a:txBody>
                    <a:bodyPr/>
                    <a:lstStyle/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Equipment &amp; Supplies-After Hours Clinic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$30,000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68991">
                <a:tc>
                  <a:txBody>
                    <a:bodyPr/>
                    <a:lstStyle/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Travel, Dues &amp; Subscriptions for new positions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$5,500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68991">
                <a:tc>
                  <a:txBody>
                    <a:bodyPr/>
                    <a:lstStyle/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$211,272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68991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Grand Total (Mandated and Potential Cost Increases)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$343,045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68991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Capital Expenditures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70087">
                <a:tc>
                  <a:txBody>
                    <a:bodyPr/>
                    <a:lstStyle/>
                    <a:p>
                      <a:pPr marL="457200" lvl="1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After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Hours Clinic-Clinical Equipment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$120,000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6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Student Health Services-Other</a:t>
            </a:r>
            <a:endParaRPr lang="en-US" sz="2400" dirty="0" smtClean="0">
              <a:solidFill>
                <a:srgbClr val="FFFF66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747828"/>
              </p:ext>
            </p:extLst>
          </p:nvPr>
        </p:nvGraphicFramePr>
        <p:xfrm>
          <a:off x="228600" y="1371600"/>
          <a:ext cx="84582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0"/>
                <a:gridCol w="1447800"/>
              </a:tblGrid>
              <a:tr h="1036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SHS will promote the health and well-being of the Georgia Tech community by </a:t>
                      </a:r>
                      <a:r>
                        <a:rPr lang="en-US" sz="1800" b="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leading public health initiatives…</a:t>
                      </a:r>
                      <a:endParaRPr lang="en-US" sz="1800" b="1" i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8987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chemeClr val="bg1"/>
                          </a:solidFill>
                          <a:latin typeface="+mj-lt"/>
                        </a:rPr>
                        <a:t>Strategic</a:t>
                      </a:r>
                      <a:r>
                        <a:rPr lang="en-US" sz="1800" u="non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Goal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Ensure student access to quality, comprehensive, and cost-effective healthcare.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The Affordable Care Act mandates coverage of certain preventive services to women including screenings for sexually transmitted diseases.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For FY15, we are proposing to provide STD testing at no charge for all students.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($35,000)</a:t>
                      </a:r>
                    </a:p>
                    <a:p>
                      <a:pPr algn="r"/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0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EECD74"/>
      </a:lt2>
      <a:accent1>
        <a:srgbClr val="EEB211"/>
      </a:accent1>
      <a:accent2>
        <a:srgbClr val="002B54"/>
      </a:accent2>
      <a:accent3>
        <a:srgbClr val="AAAAAA"/>
      </a:accent3>
      <a:accent4>
        <a:srgbClr val="DADADA"/>
      </a:accent4>
      <a:accent5>
        <a:srgbClr val="F5D5AA"/>
      </a:accent5>
      <a:accent6>
        <a:srgbClr val="00264B"/>
      </a:accent6>
      <a:hlink>
        <a:srgbClr val="BC9B6A"/>
      </a:hlink>
      <a:folHlink>
        <a:srgbClr val="C5D6E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BC9B6A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BC9B6A"/>
        </a:dk2>
        <a:lt2>
          <a:srgbClr val="808080"/>
        </a:lt2>
        <a:accent1>
          <a:srgbClr val="EEB211"/>
        </a:accent1>
        <a:accent2>
          <a:srgbClr val="002B54"/>
        </a:accent2>
        <a:accent3>
          <a:srgbClr val="FFFFFF"/>
        </a:accent3>
        <a:accent4>
          <a:srgbClr val="DADADA"/>
        </a:accent4>
        <a:accent5>
          <a:srgbClr val="F5D5AA"/>
        </a:accent5>
        <a:accent6>
          <a:srgbClr val="00264B"/>
        </a:accent6>
        <a:hlink>
          <a:srgbClr val="EEDFB5"/>
        </a:hlink>
        <a:folHlink>
          <a:srgbClr val="C5D6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08080"/>
        </a:dk1>
        <a:lt1>
          <a:srgbClr val="FFFFFF"/>
        </a:lt1>
        <a:dk2>
          <a:srgbClr val="000000"/>
        </a:dk2>
        <a:lt2>
          <a:srgbClr val="BC9B6A"/>
        </a:lt2>
        <a:accent1>
          <a:srgbClr val="EEB211"/>
        </a:accent1>
        <a:accent2>
          <a:srgbClr val="002B54"/>
        </a:accent2>
        <a:accent3>
          <a:srgbClr val="AAAAAA"/>
        </a:accent3>
        <a:accent4>
          <a:srgbClr val="DADADA"/>
        </a:accent4>
        <a:accent5>
          <a:srgbClr val="F5D5AA"/>
        </a:accent5>
        <a:accent6>
          <a:srgbClr val="00264B"/>
        </a:accent6>
        <a:hlink>
          <a:srgbClr val="EEDFB5"/>
        </a:hlink>
        <a:folHlink>
          <a:srgbClr val="C5D6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08080"/>
        </a:dk1>
        <a:lt1>
          <a:srgbClr val="FFFFFF"/>
        </a:lt1>
        <a:dk2>
          <a:srgbClr val="000000"/>
        </a:dk2>
        <a:lt2>
          <a:srgbClr val="EEDFB5"/>
        </a:lt2>
        <a:accent1>
          <a:srgbClr val="EEB211"/>
        </a:accent1>
        <a:accent2>
          <a:srgbClr val="002B54"/>
        </a:accent2>
        <a:accent3>
          <a:srgbClr val="AAAAAA"/>
        </a:accent3>
        <a:accent4>
          <a:srgbClr val="DADADA"/>
        </a:accent4>
        <a:accent5>
          <a:srgbClr val="F5D5AA"/>
        </a:accent5>
        <a:accent6>
          <a:srgbClr val="00264B"/>
        </a:accent6>
        <a:hlink>
          <a:srgbClr val="BC9B6A"/>
        </a:hlink>
        <a:folHlink>
          <a:srgbClr val="C5D6E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6820</TotalTime>
  <Words>741</Words>
  <Application>Microsoft Office PowerPoint</Application>
  <PresentationFormat>On-screen Show (4:3)</PresentationFormat>
  <Paragraphs>587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Worksheet</vt:lpstr>
      <vt:lpstr>PowerPoint Presentation</vt:lpstr>
      <vt:lpstr>Volumes and Statistics</vt:lpstr>
      <vt:lpstr>Volumes and Statistics</vt:lpstr>
      <vt:lpstr>Volumes and Statistics</vt:lpstr>
      <vt:lpstr>Volumes and Statistics</vt:lpstr>
      <vt:lpstr>Current State at Health Services</vt:lpstr>
      <vt:lpstr>Student Health Services-Cost Increases</vt:lpstr>
      <vt:lpstr>Student Health Services-Cost Increases</vt:lpstr>
      <vt:lpstr>Student Health Services-Other</vt:lpstr>
      <vt:lpstr>Proposed Plan FY15 (Student Health Fee)</vt:lpstr>
      <vt:lpstr>FY 2015 Proposal</vt:lpstr>
      <vt:lpstr>PowerPoint Presentation</vt:lpstr>
      <vt:lpstr>Budget FY2015</vt:lpstr>
      <vt:lpstr>Budget FY2015</vt:lpstr>
    </vt:vector>
  </TitlesOfParts>
  <Company>Susan Thesing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 Presentation Title</dc:title>
  <dc:creator>Georgia Tech</dc:creator>
  <cp:lastModifiedBy>Scuderi, John W</cp:lastModifiedBy>
  <cp:revision>311</cp:revision>
  <cp:lastPrinted>2012-11-26T14:02:27Z</cp:lastPrinted>
  <dcterms:created xsi:type="dcterms:W3CDTF">2007-11-12T20:44:08Z</dcterms:created>
  <dcterms:modified xsi:type="dcterms:W3CDTF">2013-12-06T18:40:47Z</dcterms:modified>
</cp:coreProperties>
</file>